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61" r:id="rId2"/>
    <p:sldId id="258" r:id="rId3"/>
    <p:sldId id="314" r:id="rId4"/>
    <p:sldId id="259" r:id="rId5"/>
    <p:sldId id="260" r:id="rId6"/>
    <p:sldId id="261" r:id="rId7"/>
    <p:sldId id="262" r:id="rId8"/>
    <p:sldId id="263" r:id="rId9"/>
    <p:sldId id="292" r:id="rId10"/>
    <p:sldId id="264" r:id="rId11"/>
    <p:sldId id="302" r:id="rId12"/>
    <p:sldId id="289" r:id="rId13"/>
    <p:sldId id="304" r:id="rId14"/>
    <p:sldId id="303" r:id="rId15"/>
    <p:sldId id="291" r:id="rId16"/>
    <p:sldId id="266" r:id="rId17"/>
    <p:sldId id="267" r:id="rId18"/>
    <p:sldId id="268" r:id="rId19"/>
    <p:sldId id="269" r:id="rId20"/>
    <p:sldId id="301" r:id="rId21"/>
    <p:sldId id="270" r:id="rId22"/>
    <p:sldId id="299" r:id="rId23"/>
    <p:sldId id="271" r:id="rId24"/>
    <p:sldId id="275" r:id="rId25"/>
    <p:sldId id="305" r:id="rId26"/>
    <p:sldId id="293" r:id="rId27"/>
    <p:sldId id="306" r:id="rId28"/>
    <p:sldId id="294" r:id="rId29"/>
    <p:sldId id="307" r:id="rId30"/>
    <p:sldId id="295" r:id="rId31"/>
    <p:sldId id="279" r:id="rId32"/>
    <p:sldId id="281" r:id="rId33"/>
    <p:sldId id="308" r:id="rId34"/>
    <p:sldId id="283" r:id="rId35"/>
    <p:sldId id="297" r:id="rId36"/>
    <p:sldId id="286" r:id="rId37"/>
    <p:sldId id="357" r:id="rId38"/>
    <p:sldId id="355" r:id="rId39"/>
    <p:sldId id="353" r:id="rId40"/>
    <p:sldId id="351" r:id="rId41"/>
    <p:sldId id="349" r:id="rId42"/>
    <p:sldId id="348" r:id="rId43"/>
    <p:sldId id="347" r:id="rId44"/>
    <p:sldId id="346" r:id="rId45"/>
    <p:sldId id="345" r:id="rId46"/>
    <p:sldId id="344" r:id="rId47"/>
    <p:sldId id="360" r:id="rId48"/>
    <p:sldId id="358" r:id="rId49"/>
    <p:sldId id="359" r:id="rId50"/>
    <p:sldId id="340" r:id="rId51"/>
    <p:sldId id="339" r:id="rId52"/>
    <p:sldId id="338" r:id="rId53"/>
    <p:sldId id="336" r:id="rId54"/>
    <p:sldId id="335" r:id="rId55"/>
    <p:sldId id="334" r:id="rId56"/>
    <p:sldId id="333" r:id="rId57"/>
    <p:sldId id="332" r:id="rId58"/>
    <p:sldId id="331" r:id="rId59"/>
    <p:sldId id="330" r:id="rId60"/>
    <p:sldId id="329" r:id="rId61"/>
    <p:sldId id="328" r:id="rId62"/>
    <p:sldId id="327" r:id="rId63"/>
    <p:sldId id="326" r:id="rId64"/>
    <p:sldId id="325" r:id="rId65"/>
    <p:sldId id="324" r:id="rId66"/>
    <p:sldId id="323" r:id="rId67"/>
    <p:sldId id="322" r:id="rId68"/>
    <p:sldId id="321" r:id="rId69"/>
    <p:sldId id="320" r:id="rId70"/>
    <p:sldId id="318" r:id="rId71"/>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23C36-A2BA-603D-97B3-A02B65A629B2}" v="8" dt="2024-02-16T15:01:22.832"/>
    <p1510:client id="{39E8944A-69DE-8268-B284-629B8FC4B0D4}" v="131" dt="2024-02-15T18:36:35.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07923C36-A2BA-603D-97B3-A02B65A629B2}"/>
    <pc:docChg chg="modSld">
      <pc:chgData name="Laura Dunn" userId="S::laudunn@toh.ca::a1b48991-b855-4e9d-9b46-097d553f086f" providerId="AD" clId="Web-{07923C36-A2BA-603D-97B3-A02B65A629B2}" dt="2024-02-16T15:01:22.832" v="6" actId="1076"/>
      <pc:docMkLst>
        <pc:docMk/>
      </pc:docMkLst>
      <pc:sldChg chg="modSp">
        <pc:chgData name="Laura Dunn" userId="S::laudunn@toh.ca::a1b48991-b855-4e9d-9b46-097d553f086f" providerId="AD" clId="Web-{07923C36-A2BA-603D-97B3-A02B65A629B2}" dt="2024-02-16T15:01:22.832" v="6" actId="1076"/>
        <pc:sldMkLst>
          <pc:docMk/>
          <pc:sldMk cId="2103380966" sldId="361"/>
        </pc:sldMkLst>
        <pc:spChg chg="mod">
          <ac:chgData name="Laura Dunn" userId="S::laudunn@toh.ca::a1b48991-b855-4e9d-9b46-097d553f086f" providerId="AD" clId="Web-{07923C36-A2BA-603D-97B3-A02B65A629B2}" dt="2024-02-16T15:01:22.832" v="6" actId="1076"/>
          <ac:spMkLst>
            <pc:docMk/>
            <pc:sldMk cId="2103380966" sldId="361"/>
            <ac:spMk id="5" creationId="{6575C7E8-C27D-3007-5C20-2B36326970DC}"/>
          </ac:spMkLst>
        </pc:spChg>
      </pc:sldChg>
    </pc:docChg>
  </pc:docChgLst>
  <pc:docChgLst>
    <pc:chgData name="Laura Dunn" userId="S::laudunn@toh.ca::a1b48991-b855-4e9d-9b46-097d553f086f" providerId="AD" clId="Web-{39E8944A-69DE-8268-B284-629B8FC4B0D4}"/>
    <pc:docChg chg="addSld modSld sldOrd">
      <pc:chgData name="Laura Dunn" userId="S::laudunn@toh.ca::a1b48991-b855-4e9d-9b46-097d553f086f" providerId="AD" clId="Web-{39E8944A-69DE-8268-B284-629B8FC4B0D4}" dt="2024-02-15T18:36:35.208" v="86" actId="14100"/>
      <pc:docMkLst>
        <pc:docMk/>
      </pc:docMkLst>
      <pc:sldChg chg="addSp delSp modSp new ord">
        <pc:chgData name="Laura Dunn" userId="S::laudunn@toh.ca::a1b48991-b855-4e9d-9b46-097d553f086f" providerId="AD" clId="Web-{39E8944A-69DE-8268-B284-629B8FC4B0D4}" dt="2024-02-15T18:36:35.208" v="86" actId="14100"/>
        <pc:sldMkLst>
          <pc:docMk/>
          <pc:sldMk cId="2103380966" sldId="361"/>
        </pc:sldMkLst>
        <pc:spChg chg="del">
          <ac:chgData name="Laura Dunn" userId="S::laudunn@toh.ca::a1b48991-b855-4e9d-9b46-097d553f086f" providerId="AD" clId="Web-{39E8944A-69DE-8268-B284-629B8FC4B0D4}" dt="2024-02-15T18:31:57.355" v="9"/>
          <ac:spMkLst>
            <pc:docMk/>
            <pc:sldMk cId="2103380966" sldId="361"/>
            <ac:spMk id="2" creationId="{E3054E1C-8E1D-088A-54A2-B84D01C669B9}"/>
          </ac:spMkLst>
        </pc:spChg>
        <pc:spChg chg="add mod">
          <ac:chgData name="Laura Dunn" userId="S::laudunn@toh.ca::a1b48991-b855-4e9d-9b46-097d553f086f" providerId="AD" clId="Web-{39E8944A-69DE-8268-B284-629B8FC4B0D4}" dt="2024-02-15T18:33:50.031" v="42" actId="1076"/>
          <ac:spMkLst>
            <pc:docMk/>
            <pc:sldMk cId="2103380966" sldId="361"/>
            <ac:spMk id="4" creationId="{287D3E44-36B5-AF67-81E0-0C9128C15B06}"/>
          </ac:spMkLst>
        </pc:spChg>
        <pc:spChg chg="add mod">
          <ac:chgData name="Laura Dunn" userId="S::laudunn@toh.ca::a1b48991-b855-4e9d-9b46-097d553f086f" providerId="AD" clId="Web-{39E8944A-69DE-8268-B284-629B8FC4B0D4}" dt="2024-02-15T18:36:35.208" v="86" actId="14100"/>
          <ac:spMkLst>
            <pc:docMk/>
            <pc:sldMk cId="2103380966" sldId="361"/>
            <ac:spMk id="5" creationId="{6575C7E8-C27D-3007-5C20-2B36326970DC}"/>
          </ac:spMkLst>
        </pc:spChg>
        <pc:picChg chg="add mod">
          <ac:chgData name="Laura Dunn" userId="S::laudunn@toh.ca::a1b48991-b855-4e9d-9b46-097d553f086f" providerId="AD" clId="Web-{39E8944A-69DE-8268-B284-629B8FC4B0D4}" dt="2024-02-15T18:32:01.370" v="10" actId="1076"/>
          <ac:picMkLst>
            <pc:docMk/>
            <pc:sldMk cId="2103380966" sldId="361"/>
            <ac:picMk id="3" creationId="{AB310112-D6A6-214C-BED8-2D75D077B36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36.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7.png"/><Relationship Id="rId5" Type="http://schemas.openxmlformats.org/officeDocument/2006/relationships/image" Target="../media/image13.pn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3.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28.png"/><Relationship Id="rId10" Type="http://schemas.openxmlformats.org/officeDocument/2006/relationships/image" Target="../media/image69.png"/><Relationship Id="rId4" Type="http://schemas.openxmlformats.org/officeDocument/2006/relationships/image" Target="../media/image62.png"/><Relationship Id="rId9" Type="http://schemas.openxmlformats.org/officeDocument/2006/relationships/image" Target="../media/image68.png"/><Relationship Id="rId1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9.png"/><Relationship Id="rId5" Type="http://schemas.openxmlformats.org/officeDocument/2006/relationships/image" Target="../media/image74.pn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png"/><Relationship Id="rId4" Type="http://schemas.openxmlformats.org/officeDocument/2006/relationships/image" Target="../media/image81.png"/><Relationship Id="rId9" Type="http://schemas.openxmlformats.org/officeDocument/2006/relationships/image" Target="../media/image85.png"/></Relationships>
</file>

<file path=ppt/slides/_rels/slide3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3.png"/><Relationship Id="rId7" Type="http://schemas.openxmlformats.org/officeDocument/2006/relationships/image" Target="../media/image65.png"/><Relationship Id="rId12" Type="http://schemas.openxmlformats.org/officeDocument/2006/relationships/image" Target="../media/image9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91.png"/><Relationship Id="rId5" Type="http://schemas.openxmlformats.org/officeDocument/2006/relationships/image" Target="../media/image87.png"/><Relationship Id="rId15" Type="http://schemas.openxmlformats.org/officeDocument/2006/relationships/image" Target="../media/image28.png"/><Relationship Id="rId10" Type="http://schemas.openxmlformats.org/officeDocument/2006/relationships/image" Target="../media/image90.png"/><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6.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03.png"/><Relationship Id="rId5" Type="http://schemas.openxmlformats.org/officeDocument/2006/relationships/image" Target="../media/image13.png"/><Relationship Id="rId10" Type="http://schemas.openxmlformats.org/officeDocument/2006/relationships/image" Target="../media/image102.png"/><Relationship Id="rId4" Type="http://schemas.openxmlformats.org/officeDocument/2006/relationships/image" Target="../media/image98.png"/><Relationship Id="rId9" Type="http://schemas.openxmlformats.org/officeDocument/2006/relationships/image" Target="../media/image101.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3.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3.png"/><Relationship Id="rId9" Type="http://schemas.openxmlformats.org/officeDocument/2006/relationships/image" Target="../media/image108.png"/></Relationships>
</file>

<file path=ppt/slides/_rels/slide3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hyperlink" Target="mailto:eapfeedback.moh@ontario.ca" TargetMode="External"/><Relationship Id="rId7" Type="http://schemas.openxmlformats.org/officeDocument/2006/relationships/image" Target="../media/image1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3.png"/><Relationship Id="rId10" Type="http://schemas.openxmlformats.org/officeDocument/2006/relationships/image" Target="../media/image116.png"/><Relationship Id="rId4" Type="http://schemas.openxmlformats.org/officeDocument/2006/relationships/image" Target="../media/image3.png"/><Relationship Id="rId9" Type="http://schemas.openxmlformats.org/officeDocument/2006/relationships/image" Target="../media/image11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10" Type="http://schemas.openxmlformats.org/officeDocument/2006/relationships/image" Target="../media/image117.png"/><Relationship Id="rId4" Type="http://schemas.openxmlformats.org/officeDocument/2006/relationships/image" Target="../media/image28.png"/><Relationship Id="rId9"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36.png"/><Relationship Id="rId9"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7.png"/><Relationship Id="rId5" Type="http://schemas.openxmlformats.org/officeDocument/2006/relationships/image" Target="../media/image13.pn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14.png"/></Relationships>
</file>

<file path=ppt/slides/_rels/slide5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60.png"/></Relationships>
</file>

<file path=ppt/slides/_rels/slide5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2.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3.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28.png"/><Relationship Id="rId10" Type="http://schemas.openxmlformats.org/officeDocument/2006/relationships/image" Target="../media/image69.png"/><Relationship Id="rId4" Type="http://schemas.openxmlformats.org/officeDocument/2006/relationships/image" Target="../media/image62.png"/><Relationship Id="rId9" Type="http://schemas.openxmlformats.org/officeDocument/2006/relationships/image" Target="../media/image68.png"/><Relationship Id="rId14" Type="http://schemas.openxmlformats.org/officeDocument/2006/relationships/image" Target="../media/image2.jpeg"/></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74.png"/><Relationship Id="rId3" Type="http://schemas.openxmlformats.org/officeDocument/2006/relationships/image" Target="../media/image28.png"/><Relationship Id="rId7" Type="http://schemas.openxmlformats.org/officeDocument/2006/relationships/image" Target="../media/image78.png"/><Relationship Id="rId12" Type="http://schemas.openxmlformats.org/officeDocument/2006/relationships/image" Target="../media/image7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13.png"/><Relationship Id="rId5" Type="http://schemas.openxmlformats.org/officeDocument/2006/relationships/image" Target="../media/image76.png"/><Relationship Id="rId10" Type="http://schemas.openxmlformats.org/officeDocument/2006/relationships/image" Target="../media/image20.png"/><Relationship Id="rId4" Type="http://schemas.openxmlformats.org/officeDocument/2006/relationships/image" Target="../media/image75.png"/><Relationship Id="rId9"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6.png"/><Relationship Id="rId4" Type="http://schemas.openxmlformats.org/officeDocument/2006/relationships/image" Target="../media/image25.jpeg"/></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4.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4.png"/><Relationship Id="rId4" Type="http://schemas.openxmlformats.org/officeDocument/2006/relationships/image" Target="../media/image73.png"/></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png"/><Relationship Id="rId10" Type="http://schemas.openxmlformats.org/officeDocument/2006/relationships/image" Target="../media/image85.png"/><Relationship Id="rId4" Type="http://schemas.openxmlformats.org/officeDocument/2006/relationships/image" Target="../media/image81.png"/><Relationship Id="rId9" Type="http://schemas.openxmlformats.org/officeDocument/2006/relationships/image" Target="../media/image118.png"/></Relationships>
</file>

<file path=ppt/slides/_rels/slide6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3.png"/><Relationship Id="rId7" Type="http://schemas.openxmlformats.org/officeDocument/2006/relationships/image" Target="../media/image65.png"/><Relationship Id="rId12" Type="http://schemas.openxmlformats.org/officeDocument/2006/relationships/image" Target="../media/image9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91.png"/><Relationship Id="rId5" Type="http://schemas.openxmlformats.org/officeDocument/2006/relationships/image" Target="../media/image87.png"/><Relationship Id="rId15" Type="http://schemas.openxmlformats.org/officeDocument/2006/relationships/image" Target="../media/image28.png"/><Relationship Id="rId10" Type="http://schemas.openxmlformats.org/officeDocument/2006/relationships/image" Target="../media/image90.png"/><Relationship Id="rId4" Type="http://schemas.openxmlformats.org/officeDocument/2006/relationships/image" Target="../media/image86.png"/><Relationship Id="rId9" Type="http://schemas.openxmlformats.org/officeDocument/2006/relationships/image" Target="../media/image89.png"/><Relationship Id="rId14" Type="http://schemas.openxmlformats.org/officeDocument/2006/relationships/image" Target="../media/image9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6.png"/><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03.png"/><Relationship Id="rId5" Type="http://schemas.openxmlformats.org/officeDocument/2006/relationships/image" Target="../media/image13.png"/><Relationship Id="rId10" Type="http://schemas.openxmlformats.org/officeDocument/2006/relationships/image" Target="../media/image102.png"/><Relationship Id="rId4" Type="http://schemas.openxmlformats.org/officeDocument/2006/relationships/image" Target="../media/image98.png"/><Relationship Id="rId9"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97.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3.png"/><Relationship Id="rId10" Type="http://schemas.openxmlformats.org/officeDocument/2006/relationships/image" Target="../media/image108.png"/><Relationship Id="rId4" Type="http://schemas.openxmlformats.org/officeDocument/2006/relationships/image" Target="../media/image3.png"/><Relationship Id="rId9" Type="http://schemas.openxmlformats.org/officeDocument/2006/relationships/image" Target="../media/image10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image" Target="../media/image25.jpeg"/></Relationships>
</file>

<file path=ppt/slides/_rels/slide7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3.png"/><Relationship Id="rId7" Type="http://schemas.openxmlformats.org/officeDocument/2006/relationships/image" Target="../media/image1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3.png"/><Relationship Id="rId9" Type="http://schemas.openxmlformats.org/officeDocument/2006/relationships/image" Target="../media/image11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jpe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cover with white text&#10;&#10;Description automatically generated">
            <a:extLst>
              <a:ext uri="{FF2B5EF4-FFF2-40B4-BE49-F238E27FC236}">
                <a16:creationId xmlns:a16="http://schemas.microsoft.com/office/drawing/2014/main" id="{AB310112-D6A6-214C-BED8-2D75D077B361}"/>
              </a:ext>
            </a:extLst>
          </p:cNvPr>
          <p:cNvPicPr>
            <a:picLocks noChangeAspect="1"/>
          </p:cNvPicPr>
          <p:nvPr/>
        </p:nvPicPr>
        <p:blipFill>
          <a:blip r:embed="rId2"/>
          <a:stretch>
            <a:fillRect/>
          </a:stretch>
        </p:blipFill>
        <p:spPr>
          <a:xfrm>
            <a:off x="5500" y="6384"/>
            <a:ext cx="7769164" cy="10116868"/>
          </a:xfrm>
          <a:prstGeom prst="rect">
            <a:avLst/>
          </a:prstGeom>
        </p:spPr>
      </p:pic>
      <p:sp>
        <p:nvSpPr>
          <p:cNvPr id="4" name="TextBox 3">
            <a:extLst>
              <a:ext uri="{FF2B5EF4-FFF2-40B4-BE49-F238E27FC236}">
                <a16:creationId xmlns:a16="http://schemas.microsoft.com/office/drawing/2014/main" id="{287D3E44-36B5-AF67-81E0-0C9128C15B06}"/>
              </a:ext>
            </a:extLst>
          </p:cNvPr>
          <p:cNvSpPr txBox="1"/>
          <p:nvPr/>
        </p:nvSpPr>
        <p:spPr>
          <a:xfrm>
            <a:off x="5915" y="3269384"/>
            <a:ext cx="7768212"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solidFill>
                  <a:srgbClr val="FFFFFF"/>
                </a:solidFill>
                <a:cs typeface="Calibri"/>
              </a:rPr>
              <a:t>Discharge Services Package</a:t>
            </a:r>
          </a:p>
          <a:p>
            <a:pPr algn="ctr"/>
            <a:endParaRPr lang="en-US" sz="2400" dirty="0">
              <a:solidFill>
                <a:schemeClr val="bg1"/>
              </a:solidFill>
              <a:cs typeface="Calibri"/>
            </a:endParaRPr>
          </a:p>
          <a:p>
            <a:pPr algn="ctr"/>
            <a:r>
              <a:rPr lang="en-US" sz="2400" dirty="0">
                <a:solidFill>
                  <a:schemeClr val="bg1"/>
                </a:solidFill>
                <a:cs typeface="Calibri"/>
              </a:rPr>
              <a:t>Aphasia-friendly toolkit Feb 2024 </a:t>
            </a:r>
          </a:p>
          <a:p>
            <a:pPr algn="ctr"/>
            <a:endParaRPr lang="en-US" sz="6000" dirty="0">
              <a:solidFill>
                <a:srgbClr val="FFFFFF"/>
              </a:solidFill>
              <a:cs typeface="Calibri"/>
            </a:endParaRPr>
          </a:p>
        </p:txBody>
      </p:sp>
      <p:sp>
        <p:nvSpPr>
          <p:cNvPr id="5" name="TextBox 4">
            <a:extLst>
              <a:ext uri="{FF2B5EF4-FFF2-40B4-BE49-F238E27FC236}">
                <a16:creationId xmlns:a16="http://schemas.microsoft.com/office/drawing/2014/main" id="{6575C7E8-C27D-3007-5C20-2B36326970DC}"/>
              </a:ext>
            </a:extLst>
          </p:cNvPr>
          <p:cNvSpPr txBox="1"/>
          <p:nvPr/>
        </p:nvSpPr>
        <p:spPr>
          <a:xfrm>
            <a:off x="717759" y="7746645"/>
            <a:ext cx="665787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FFFFFF"/>
                </a:solidFill>
                <a:ea typeface="+mn-lt"/>
                <a:cs typeface="+mn-lt"/>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r>
              <a:rPr lang="en-US" sz="1400" dirty="0">
                <a:ea typeface="+mn-lt"/>
                <a:cs typeface="+mn-lt"/>
              </a:rPr>
              <a:t> </a:t>
            </a:r>
            <a:endParaRPr lang="en-US" sz="1400">
              <a:solidFill>
                <a:srgbClr val="808080"/>
              </a:solidFill>
              <a:ea typeface="+mn-lt"/>
              <a:cs typeface="+mn-lt"/>
            </a:endParaRPr>
          </a:p>
          <a:p>
            <a:pPr algn="l"/>
            <a:endParaRPr lang="en-US" sz="1400" dirty="0">
              <a:cs typeface="Calibri"/>
            </a:endParaRPr>
          </a:p>
        </p:txBody>
      </p:sp>
    </p:spTree>
    <p:extLst>
      <p:ext uri="{BB962C8B-B14F-4D97-AF65-F5344CB8AC3E}">
        <p14:creationId xmlns:p14="http://schemas.microsoft.com/office/powerpoint/2010/main" val="210338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Non-terminal illness</a:t>
            </a:r>
          </a:p>
        </p:txBody>
      </p:sp>
      <p:sp>
        <p:nvSpPr>
          <p:cNvPr id="4" name="TextBox 3">
            <a:extLst>
              <a:ext uri="{FF2B5EF4-FFF2-40B4-BE49-F238E27FC236}">
                <a16:creationId xmlns:a16="http://schemas.microsoft.com/office/drawing/2014/main" id="{B16DE7A1-8C06-C86A-3AB9-3C0AD4D43690}"/>
              </a:ext>
            </a:extLst>
          </p:cNvPr>
          <p:cNvSpPr txBox="1"/>
          <p:nvPr/>
        </p:nvSpPr>
        <p:spPr>
          <a:xfrm>
            <a:off x="216765" y="932135"/>
            <a:ext cx="7348718" cy="7010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Federal government program that provides a </a:t>
            </a:r>
            <a:r>
              <a:rPr lang="en-CA" b="1">
                <a:latin typeface="Century Gothic"/>
                <a:ea typeface="+mn-lt"/>
                <a:cs typeface="+mn-lt"/>
              </a:rPr>
              <a:t>monthly payment</a:t>
            </a:r>
            <a:r>
              <a:rPr lang="en-CA">
                <a:latin typeface="Century Gothic"/>
                <a:ea typeface="+mn-lt"/>
                <a:cs typeface="+mn-lt"/>
              </a:rPr>
              <a:t> to people who meet </a:t>
            </a:r>
            <a:r>
              <a:rPr lang="en-CA" b="1">
                <a:latin typeface="Century Gothic"/>
                <a:ea typeface="+mn-lt"/>
                <a:cs typeface="+mn-lt"/>
              </a:rPr>
              <a:t>all of the following criteria</a:t>
            </a:r>
            <a:r>
              <a:rPr lang="en-CA">
                <a:latin typeface="Century Gothic"/>
                <a:ea typeface="+mn-lt"/>
                <a:cs typeface="+mn-lt"/>
              </a:rPr>
              <a:t>:</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Younger</a:t>
            </a:r>
            <a:r>
              <a:rPr lang="en-CA">
                <a:latin typeface="Century Gothic"/>
                <a:ea typeface="+mn-lt"/>
                <a:cs typeface="+mn-lt"/>
              </a:rPr>
              <a:t> than </a:t>
            </a:r>
            <a:r>
              <a:rPr lang="en-CA" b="1">
                <a:latin typeface="Century Gothic"/>
                <a:ea typeface="+mn-lt"/>
                <a:cs typeface="+mn-lt"/>
              </a:rPr>
              <a:t>65 years</a:t>
            </a:r>
            <a:r>
              <a:rPr lang="en-CA">
                <a:latin typeface="Century Gothic"/>
                <a:ea typeface="+mn-lt"/>
                <a:cs typeface="+mn-lt"/>
              </a:rPr>
              <a:t> old </a:t>
            </a:r>
            <a:endParaRPr lang="en-US">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t>
            </a:r>
            <a:r>
              <a:rPr lang="en-CA" b="1">
                <a:latin typeface="Century Gothic"/>
                <a:ea typeface="+mn-lt"/>
                <a:cs typeface="+mn-lt"/>
              </a:rPr>
              <a:t>paid to CPP</a:t>
            </a:r>
            <a:r>
              <a:rPr lang="en-CA">
                <a:latin typeface="Century Gothic"/>
                <a:ea typeface="+mn-lt"/>
                <a:cs typeface="+mn-lt"/>
              </a:rPr>
              <a:t> throughout your life</a:t>
            </a: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marL="742950" lvl="1" indent="-285750">
              <a:lnSpc>
                <a:spcPct val="150000"/>
              </a:lnSpc>
              <a:spcBef>
                <a:spcPts val="1000"/>
              </a:spcBef>
              <a:buFont typeface="Arial"/>
              <a:buChar char="•"/>
            </a:pPr>
            <a:r>
              <a:rPr lang="en-CA" b="1">
                <a:latin typeface="Century Gothic"/>
                <a:ea typeface="+mn-lt"/>
                <a:cs typeface="+mn-lt"/>
              </a:rPr>
              <a:t>$18,508.36 before tax </a:t>
            </a:r>
            <a:r>
              <a:rPr lang="en-CA">
                <a:latin typeface="Century Gothic"/>
                <a:ea typeface="+mn-lt"/>
                <a:cs typeface="+mn-lt"/>
              </a:rPr>
              <a:t>(in 2023)</a:t>
            </a:r>
          </a:p>
          <a:p>
            <a:pPr marL="742950" lvl="1"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disability </a:t>
            </a:r>
            <a:r>
              <a:rPr lang="en-CA">
                <a:latin typeface="Century Gothic"/>
                <a:ea typeface="+mn-lt"/>
                <a:cs typeface="+mn-lt"/>
              </a:rPr>
              <a:t>that is </a:t>
            </a:r>
            <a:r>
              <a:rPr lang="en-CA" b="1">
                <a:latin typeface="Century Gothic"/>
                <a:ea typeface="+mn-lt"/>
                <a:cs typeface="+mn-lt"/>
              </a:rPr>
              <a:t>long-term</a:t>
            </a:r>
            <a:r>
              <a:rPr lang="en-CA">
                <a:latin typeface="Century Gothic"/>
                <a:ea typeface="+mn-lt"/>
                <a:cs typeface="+mn-lt"/>
              </a:rPr>
              <a:t> and/or permanent </a:t>
            </a:r>
            <a:r>
              <a:rPr lang="en-CA" b="1" i="1">
                <a:latin typeface="Century Gothic"/>
                <a:ea typeface="+mn-lt"/>
                <a:cs typeface="+mn-lt"/>
              </a:rPr>
              <a:t>or</a:t>
            </a:r>
            <a:r>
              <a:rPr lang="en-CA">
                <a:latin typeface="Century Gothic"/>
                <a:ea typeface="+mn-lt"/>
                <a:cs typeface="+mn-lt"/>
              </a:rPr>
              <a:t> have a disability that is likely to </a:t>
            </a:r>
            <a:r>
              <a:rPr lang="en-CA" b="1">
                <a:latin typeface="Century Gothic"/>
                <a:ea typeface="+mn-lt"/>
                <a:cs typeface="+mn-lt"/>
              </a:rPr>
              <a:t>result in death</a:t>
            </a:r>
            <a:r>
              <a:rPr lang="en-CA">
                <a:latin typeface="Century Gothic"/>
                <a:ea typeface="+mn-lt"/>
                <a:cs typeface="+mn-lt"/>
              </a:rPr>
              <a:t>.</a:t>
            </a:r>
            <a:endParaRPr lang="en-US">
              <a:latin typeface="Century Gothic"/>
              <a:ea typeface="+mn-lt"/>
              <a:cs typeface="+mn-lt"/>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extLst>
              <p:ext uri="{D42A27DB-BD31-4B8C-83A1-F6EECF244321}">
                <p14:modId xmlns:p14="http://schemas.microsoft.com/office/powerpoint/2010/main" val="675919717"/>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8" name="TextBox 7">
            <a:extLst>
              <a:ext uri="{FF2B5EF4-FFF2-40B4-BE49-F238E27FC236}">
                <a16:creationId xmlns:a16="http://schemas.microsoft.com/office/drawing/2014/main" id="{43F762B1-1E97-1ED5-511A-C0526CD2330B}"/>
              </a:ext>
            </a:extLst>
          </p:cNvPr>
          <p:cNvSpPr txBox="1"/>
          <p:nvPr/>
        </p:nvSpPr>
        <p:spPr>
          <a:xfrm>
            <a:off x="1100160" y="8793133"/>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73039" y="8517901"/>
            <a:ext cx="1117523" cy="1106543"/>
          </a:xfrm>
          <a:prstGeom prst="rect">
            <a:avLst/>
          </a:prstGeom>
        </p:spPr>
      </p:pic>
      <p:sp>
        <p:nvSpPr>
          <p:cNvPr id="12" name="TextBox 11">
            <a:extLst>
              <a:ext uri="{FF2B5EF4-FFF2-40B4-BE49-F238E27FC236}">
                <a16:creationId xmlns:a16="http://schemas.microsoft.com/office/drawing/2014/main" id="{1EB9D97B-7BBB-0EF8-1B39-09E43D1E9358}"/>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43884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Non-terminal illness</a:t>
            </a: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extLst>
              <p:ext uri="{D42A27DB-BD31-4B8C-83A1-F6EECF244321}">
                <p14:modId xmlns:p14="http://schemas.microsoft.com/office/powerpoint/2010/main" val="790928166"/>
              </p:ext>
            </p:extLst>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2" name="TextBox 1">
            <a:extLst>
              <a:ext uri="{FF2B5EF4-FFF2-40B4-BE49-F238E27FC236}">
                <a16:creationId xmlns:a16="http://schemas.microsoft.com/office/drawing/2014/main" id="{90015BD0-94EB-8345-E3BD-B659F73BC764}"/>
              </a:ext>
            </a:extLst>
          </p:cNvPr>
          <p:cNvSpPr txBox="1"/>
          <p:nvPr/>
        </p:nvSpPr>
        <p:spPr>
          <a:xfrm>
            <a:off x="225137" y="1063214"/>
            <a:ext cx="7430075" cy="7761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CA" u="sng">
                <a:latin typeface="Century Gothic"/>
                <a:cs typeface="Arial"/>
              </a:rPr>
              <a:t>Two types of CPP disability benefits:</a:t>
            </a:r>
            <a:r>
              <a:rPr lang="en-US" u="sng">
                <a:latin typeface="Century Gothic"/>
                <a:cs typeface="Arial"/>
              </a:rPr>
              <a:t>​</a:t>
            </a:r>
            <a:endParaRPr lang="en-US"/>
          </a:p>
          <a:p>
            <a:pPr>
              <a:lnSpc>
                <a:spcPct val="200000"/>
              </a:lnSpc>
            </a:pPr>
            <a:r>
              <a:rPr lang="en-CA" u="sng">
                <a:latin typeface="Century Gothic"/>
                <a:cs typeface="Arial"/>
              </a:rPr>
              <a:t>Type 1:</a:t>
            </a:r>
            <a:r>
              <a:rPr lang="en-CA" b="1">
                <a:latin typeface="Century Gothic"/>
                <a:cs typeface="Arial"/>
              </a:rPr>
              <a:t> CPP disability benefit:</a:t>
            </a:r>
            <a:r>
              <a:rPr lang="en-US">
                <a:latin typeface="Century Gothic"/>
                <a:cs typeface="Arial"/>
              </a:rPr>
              <a:t>​</a:t>
            </a:r>
          </a:p>
          <a:p>
            <a:pPr lvl="1">
              <a:lnSpc>
                <a:spcPct val="200000"/>
              </a:lnSpc>
              <a:buChar char="•"/>
            </a:pPr>
            <a:r>
              <a:rPr lang="en-CA" b="1">
                <a:latin typeface="Century Gothic"/>
                <a:cs typeface="Arial"/>
              </a:rPr>
              <a:t>&lt;65 years</a:t>
            </a:r>
            <a:r>
              <a:rPr lang="en-CA">
                <a:latin typeface="Century Gothic"/>
                <a:cs typeface="Arial"/>
              </a:rPr>
              <a:t> old who </a:t>
            </a:r>
            <a:r>
              <a:rPr lang="en-US">
                <a:latin typeface="Century Gothic"/>
                <a:cs typeface="Arial"/>
              </a:rPr>
              <a:t>​</a:t>
            </a:r>
          </a:p>
          <a:p>
            <a:pPr lvl="1">
              <a:lnSpc>
                <a:spcPct val="200000"/>
              </a:lnSpc>
              <a:buChar char="•"/>
            </a:pPr>
            <a:r>
              <a:rPr lang="en-CA">
                <a:latin typeface="Century Gothic"/>
                <a:cs typeface="Arial"/>
              </a:rPr>
              <a:t>are </a:t>
            </a:r>
            <a:r>
              <a:rPr lang="en-CA" b="1">
                <a:latin typeface="Century Gothic"/>
                <a:cs typeface="Arial"/>
              </a:rPr>
              <a:t>not</a:t>
            </a:r>
            <a:r>
              <a:rPr lang="en-CA">
                <a:latin typeface="Century Gothic"/>
                <a:cs typeface="Arial"/>
              </a:rPr>
              <a:t> receiving </a:t>
            </a:r>
            <a:r>
              <a:rPr lang="en-US">
                <a:latin typeface="Century Gothic"/>
                <a:cs typeface="Arial"/>
              </a:rPr>
              <a:t>​</a:t>
            </a:r>
            <a:r>
              <a:rPr lang="en-CA" b="1">
                <a:latin typeface="Century Gothic"/>
                <a:cs typeface="Arial"/>
              </a:rPr>
              <a:t>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a:t>
            </a:r>
            <a:r>
              <a:rPr lang="en-CA" b="1">
                <a:latin typeface="Century Gothic"/>
                <a:cs typeface="Arial"/>
              </a:rPr>
              <a:t> CPP post-retirement disability benefit</a:t>
            </a:r>
            <a:endParaRPr lang="en-CA">
              <a:latin typeface="Century Gothic"/>
              <a:cs typeface="Arial"/>
            </a:endParaRPr>
          </a:p>
          <a:p>
            <a:pPr lvl="1">
              <a:lnSpc>
                <a:spcPct val="200000"/>
              </a:lnSpc>
              <a:buChar char="•"/>
            </a:pPr>
            <a:r>
              <a:rPr lang="en-CA" b="1">
                <a:latin typeface="Century Gothic"/>
                <a:cs typeface="Arial"/>
              </a:rPr>
              <a:t>60-64 years</a:t>
            </a:r>
            <a:r>
              <a:rPr lang="en-CA">
                <a:latin typeface="Century Gothic"/>
                <a:cs typeface="Arial"/>
              </a:rPr>
              <a:t>​ old</a:t>
            </a:r>
          </a:p>
          <a:p>
            <a:pPr lvl="1">
              <a:lnSpc>
                <a:spcPct val="200000"/>
              </a:lnSpc>
              <a:buChar char="•"/>
            </a:pPr>
            <a:r>
              <a:rPr lang="en-CA" i="1">
                <a:latin typeface="Century Gothic"/>
                <a:cs typeface="Arial"/>
              </a:rPr>
              <a:t>either</a:t>
            </a:r>
            <a:r>
              <a:rPr lang="en-CA">
                <a:latin typeface="Century Gothic"/>
                <a:cs typeface="Arial"/>
              </a:rPr>
              <a:t> already received the </a:t>
            </a:r>
            <a:r>
              <a:rPr lang="en-CA" b="1">
                <a:latin typeface="Century Gothic"/>
                <a:cs typeface="Arial"/>
              </a:rPr>
              <a:t>CPP retirement pension</a:t>
            </a:r>
            <a:r>
              <a:rPr lang="en-CA">
                <a:latin typeface="Century Gothic"/>
                <a:cs typeface="Arial"/>
              </a:rPr>
              <a:t> for </a:t>
            </a:r>
            <a:r>
              <a:rPr lang="en-CA" b="1">
                <a:latin typeface="Century Gothic"/>
                <a:cs typeface="Arial"/>
              </a:rPr>
              <a:t>15+ months </a:t>
            </a:r>
            <a:r>
              <a:rPr lang="en-CA" i="1">
                <a:latin typeface="Century Gothic"/>
                <a:cs typeface="Arial"/>
              </a:rPr>
              <a:t>or</a:t>
            </a:r>
            <a:r>
              <a:rPr lang="en-CA">
                <a:latin typeface="Century Gothic"/>
                <a:cs typeface="Arial"/>
              </a:rPr>
              <a:t> have </a:t>
            </a:r>
            <a:r>
              <a:rPr lang="en-CA" b="1">
                <a:latin typeface="Century Gothic"/>
                <a:cs typeface="Arial"/>
              </a:rPr>
              <a:t>become disabled</a:t>
            </a:r>
            <a:r>
              <a:rPr lang="en-CA">
                <a:latin typeface="Century Gothic"/>
                <a:cs typeface="Arial"/>
              </a:rPr>
              <a:t> after receiving 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buChar char="•"/>
            </a:pPr>
            <a:r>
              <a:rPr lang="en-CA">
                <a:latin typeface="Century Gothic"/>
                <a:cs typeface="Arial"/>
              </a:rPr>
              <a:t>For</a:t>
            </a:r>
            <a:r>
              <a:rPr lang="en-CA" b="1">
                <a:latin typeface="Century Gothic"/>
                <a:cs typeface="Arial"/>
              </a:rPr>
              <a:t> types 1 + 2</a:t>
            </a:r>
            <a:r>
              <a:rPr lang="en-CA">
                <a:latin typeface="Century Gothic"/>
                <a:cs typeface="Arial"/>
              </a:rPr>
              <a:t>, when you turn </a:t>
            </a:r>
            <a:r>
              <a:rPr lang="en-CA" b="1">
                <a:latin typeface="Century Gothic"/>
                <a:cs typeface="Arial"/>
              </a:rPr>
              <a:t>65 years </a:t>
            </a:r>
            <a:r>
              <a:rPr lang="en-CA">
                <a:latin typeface="Century Gothic"/>
                <a:cs typeface="Arial"/>
              </a:rPr>
              <a:t>old, CPP disability benefit is </a:t>
            </a:r>
            <a:r>
              <a:rPr lang="en-CA" b="1">
                <a:latin typeface="Century Gothic"/>
                <a:cs typeface="Arial"/>
              </a:rPr>
              <a:t>automatically changed to CPP retirement pension</a:t>
            </a:r>
            <a:r>
              <a:rPr lang="en-CA">
                <a:latin typeface="Century Gothic"/>
                <a:cs typeface="Arial"/>
              </a:rPr>
              <a:t>.</a:t>
            </a:r>
            <a:r>
              <a:rPr lang="en-US">
                <a:latin typeface="Century Gothic"/>
                <a:cs typeface="Arial"/>
              </a:rPr>
              <a:t>​</a:t>
            </a:r>
          </a:p>
        </p:txBody>
      </p:sp>
      <p:sp>
        <p:nvSpPr>
          <p:cNvPr id="8" name="TextBox 7">
            <a:extLst>
              <a:ext uri="{FF2B5EF4-FFF2-40B4-BE49-F238E27FC236}">
                <a16:creationId xmlns:a16="http://schemas.microsoft.com/office/drawing/2014/main" id="{103B0870-592E-2CF0-2798-CA9AB86945B3}"/>
              </a:ext>
            </a:extLst>
          </p:cNvPr>
          <p:cNvSpPr txBox="1"/>
          <p:nvPr/>
        </p:nvSpPr>
        <p:spPr>
          <a:xfrm>
            <a:off x="1116218" y="9030564"/>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221886" y="8808861"/>
            <a:ext cx="1117523" cy="1106543"/>
          </a:xfrm>
          <a:prstGeom prst="rect">
            <a:avLst/>
          </a:prstGeom>
        </p:spPr>
      </p:pic>
      <p:sp>
        <p:nvSpPr>
          <p:cNvPr id="13" name="TextBox 12">
            <a:extLst>
              <a:ext uri="{FF2B5EF4-FFF2-40B4-BE49-F238E27FC236}">
                <a16:creationId xmlns:a16="http://schemas.microsoft.com/office/drawing/2014/main" id="{08A38278-1C8E-5AA6-0EAA-8F0E736A2113}"/>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32640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71832"/>
            <a:ext cx="7534553" cy="4702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pPr algn="ctr"/>
            <a:r>
              <a:rPr lang="en-CA" u="sng" dirty="0">
                <a:latin typeface="Century Gothic"/>
                <a:cs typeface="Arial"/>
              </a:rPr>
              <a:t>How To Apply:</a:t>
            </a:r>
            <a:endParaRPr lang="en-CA" u="sng" dirty="0">
              <a:latin typeface="Calibri" panose="020F0502020204030204"/>
              <a:cs typeface="Calibri" panose="020F0502020204030204"/>
            </a:endParaRPr>
          </a:p>
          <a:p>
            <a:endParaRPr lang="en-CA">
              <a:latin typeface="Century Gothic"/>
              <a:cs typeface="Arial"/>
            </a:endParaRPr>
          </a:p>
          <a:p>
            <a:pPr marL="342900" indent="-342900">
              <a:buAutoNum type="arabicPeriod"/>
            </a:pPr>
            <a:r>
              <a:rPr lang="en-CA" b="1" dirty="0">
                <a:latin typeface="Century Gothic"/>
                <a:cs typeface="Arial"/>
              </a:rPr>
              <a:t>Download</a:t>
            </a:r>
            <a:r>
              <a:rPr lang="en-CA" dirty="0">
                <a:latin typeface="Century Gothic"/>
                <a:cs typeface="Arial"/>
              </a:rPr>
              <a:t> form</a:t>
            </a:r>
            <a:r>
              <a:rPr lang="en-CA" sz="2400" dirty="0">
                <a:latin typeface="Century Gothic"/>
                <a:cs typeface="Arial"/>
              </a:rPr>
              <a:t> </a:t>
            </a:r>
            <a:r>
              <a:rPr lang="en-CA" sz="2400" b="1" dirty="0">
                <a:latin typeface="Century Gothic"/>
                <a:cs typeface="Arial"/>
              </a:rPr>
              <a:t>ISP-1151</a:t>
            </a:r>
            <a:r>
              <a:rPr lang="en-CA" sz="2400" dirty="0">
                <a:latin typeface="Century Gothic"/>
                <a:cs typeface="Arial"/>
              </a:rPr>
              <a:t> </a:t>
            </a:r>
            <a:r>
              <a:rPr lang="en-CA" dirty="0">
                <a:latin typeface="Century Gothic"/>
                <a:cs typeface="Arial"/>
              </a:rPr>
              <a:t>here:</a:t>
            </a:r>
          </a:p>
          <a:p>
            <a:pPr marL="342900" indent="-342900">
              <a:buAutoNum type="arabicPeriod"/>
            </a:pPr>
            <a:endParaRPr lang="en-CA">
              <a:solidFill>
                <a:srgbClr val="000000"/>
              </a:solidFill>
              <a:latin typeface="Century Gothic"/>
              <a:cs typeface="Arial"/>
            </a:endParaRPr>
          </a:p>
          <a:p>
            <a:pPr marL="342900" indent="-342900">
              <a:buAutoNum type="arabicPeriod"/>
            </a:pPr>
            <a:endParaRPr lang="en-CA">
              <a:solidFill>
                <a:srgbClr val="000000"/>
              </a:solidFill>
              <a:latin typeface="Century Gothic"/>
              <a:cs typeface="Arial"/>
            </a:endParaRPr>
          </a:p>
          <a:p>
            <a:endParaRPr lang="en-CA">
              <a:solidFill>
                <a:srgbClr val="000000"/>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r>
              <a:rPr lang="en-CA" b="1" dirty="0">
                <a:latin typeface="Century Gothic"/>
                <a:cs typeface="Arial"/>
              </a:rPr>
              <a:t>2.   Send completed form</a:t>
            </a:r>
            <a:r>
              <a:rPr lang="en-CA" dirty="0">
                <a:latin typeface="Century Gothic"/>
                <a:cs typeface="Arial"/>
              </a:rPr>
              <a:t> to mailing </a:t>
            </a:r>
            <a:r>
              <a:rPr lang="en-CA" b="1" dirty="0">
                <a:latin typeface="Century Gothic"/>
                <a:cs typeface="Arial"/>
              </a:rPr>
              <a:t>address</a:t>
            </a:r>
            <a:r>
              <a:rPr lang="en-CA" dirty="0">
                <a:latin typeface="Century Gothic"/>
                <a:cs typeface="Arial"/>
              </a:rPr>
              <a:t> on </a:t>
            </a:r>
            <a:r>
              <a:rPr lang="en-CA" b="1" dirty="0">
                <a:latin typeface="Century Gothic"/>
                <a:cs typeface="Arial"/>
              </a:rPr>
              <a:t>page 4 </a:t>
            </a:r>
            <a:r>
              <a:rPr lang="en-CA" dirty="0">
                <a:latin typeface="Century Gothic"/>
                <a:cs typeface="Arial"/>
              </a:rPr>
              <a:t>of the application. </a:t>
            </a:r>
            <a:endParaRPr lang="en-CA" dirty="0">
              <a:latin typeface="Calibri" panose="020F0502020204030204"/>
              <a:cs typeface="Calibri"/>
            </a:endParaRPr>
          </a:p>
          <a:p>
            <a:endParaRPr lang="en-CA">
              <a:latin typeface="Century Gothic"/>
              <a:cs typeface="Arial"/>
            </a:endParaRPr>
          </a:p>
          <a:p>
            <a:endParaRPr lang="en-CA">
              <a:latin typeface="Century Gothic"/>
              <a:cs typeface="Arial"/>
            </a:endParaRPr>
          </a:p>
          <a:p>
            <a:pPr marL="285750" indent="-285750">
              <a:buFont typeface="Calibri"/>
              <a:buChar char="-"/>
            </a:pPr>
            <a:r>
              <a:rPr lang="en-CA" dirty="0">
                <a:latin typeface="Century Gothic"/>
                <a:cs typeface="Arial"/>
              </a:rPr>
              <a:t>Processing time: </a:t>
            </a:r>
            <a:r>
              <a:rPr lang="en-CA" dirty="0">
                <a:latin typeface="Century Gothic"/>
                <a:ea typeface="+mn-lt"/>
                <a:cs typeface="+mn-lt"/>
              </a:rPr>
              <a:t>∼</a:t>
            </a:r>
            <a:r>
              <a:rPr lang="en-CA" b="1" dirty="0">
                <a:latin typeface="Century Gothic"/>
                <a:cs typeface="Arial"/>
              </a:rPr>
              <a:t>120 days</a:t>
            </a:r>
            <a:r>
              <a:rPr lang="en-CA" dirty="0">
                <a:latin typeface="Century Gothic"/>
                <a:cs typeface="Arial"/>
              </a:rPr>
              <a:t> </a:t>
            </a:r>
            <a:endParaRPr lang="en-CA" dirty="0">
              <a:latin typeface="Calibri" panose="020F0502020204030204"/>
              <a:cs typeface="Calibri"/>
            </a:endParaRPr>
          </a:p>
          <a:p>
            <a:pPr>
              <a:lnSpc>
                <a:spcPct val="150000"/>
              </a:lnSpc>
            </a:pPr>
            <a:endParaRPr lang="en-CA">
              <a:latin typeface="Century Gothic"/>
              <a:cs typeface="Calibri" panose="020F0502020204030204"/>
            </a:endParaRPr>
          </a:p>
        </p:txBody>
      </p:sp>
      <p:sp>
        <p:nvSpPr>
          <p:cNvPr id="8" name="TextBox 7">
            <a:extLst>
              <a:ext uri="{FF2B5EF4-FFF2-40B4-BE49-F238E27FC236}">
                <a16:creationId xmlns:a16="http://schemas.microsoft.com/office/drawing/2014/main" id="{52E1A716-DA73-7E3D-9A1C-5695148F2D6F}"/>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Non-terminal illness</a:t>
            </a: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extLst>
              <p:ext uri="{D42A27DB-BD31-4B8C-83A1-F6EECF244321}">
                <p14:modId xmlns:p14="http://schemas.microsoft.com/office/powerpoint/2010/main" val="1988141177"/>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extLst>
              <p:ext uri="{D42A27DB-BD31-4B8C-83A1-F6EECF244321}">
                <p14:modId xmlns:p14="http://schemas.microsoft.com/office/powerpoint/2010/main" val="2949303786"/>
              </p:ext>
            </p:extLst>
          </p:nvPr>
        </p:nvGraphicFramePr>
        <p:xfrm>
          <a:off x="455286" y="5777077"/>
          <a:ext cx="6958505" cy="3056691"/>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056691">
                <a:tc>
                  <a:txBody>
                    <a:bodyPr/>
                    <a:lstStyle/>
                    <a:p>
                      <a:pPr marL="0" marR="0" lvl="0" indent="0" algn="l">
                        <a:lnSpc>
                          <a:spcPct val="150000"/>
                        </a:lnSpc>
                        <a:spcBef>
                          <a:spcPts val="0"/>
                        </a:spcBef>
                        <a:spcAft>
                          <a:spcPts val="0"/>
                        </a:spcAft>
                        <a:buNone/>
                      </a:pPr>
                      <a:r>
                        <a:rPr lang="en-CA" sz="1800" b="0" i="0" u="none" strike="noStrike" noProof="0">
                          <a:solidFill>
                            <a:schemeClr val="tx1"/>
                          </a:solidFill>
                          <a:latin typeface="Century Gothic"/>
                        </a:rPr>
                        <a:t>If you have </a:t>
                      </a:r>
                      <a:r>
                        <a:rPr lang="en-CA" sz="1800" b="1" i="0" u="none" strike="noStrike" noProof="0">
                          <a:solidFill>
                            <a:schemeClr val="tx1"/>
                          </a:solidFill>
                          <a:latin typeface="Century Gothic"/>
                        </a:rPr>
                        <a:t>dependent children</a:t>
                      </a:r>
                      <a:r>
                        <a:rPr lang="en-CA" sz="1800" b="0" i="0" u="none" strike="noStrike" noProof="0">
                          <a:solidFill>
                            <a:schemeClr val="tx1"/>
                          </a:solidFill>
                          <a:latin typeface="Century Gothic"/>
                        </a:rPr>
                        <a:t>, you may also be eligible for </a:t>
                      </a:r>
                      <a:r>
                        <a:rPr lang="en-CA" sz="1800" b="1" i="0" u="none" strike="noStrike" noProof="0">
                          <a:solidFill>
                            <a:schemeClr val="tx1"/>
                          </a:solidFill>
                          <a:latin typeface="Century Gothic"/>
                        </a:rPr>
                        <a:t>CPP Children’s Benefit</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 about CPP Children's Benefit: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solidFill>
                          <a:srgbClr val="0563C1"/>
                        </a:solidFill>
                      </a:endParaRPr>
                    </a:p>
                  </a:txBody>
                  <a:tcPr>
                    <a:solidFill>
                      <a:schemeClr val="bg2"/>
                    </a:solidFill>
                  </a:tcPr>
                </a:tc>
                <a:extLst>
                  <a:ext uri="{0D108BD9-81ED-4DB2-BD59-A6C34878D82A}">
                    <a16:rowId xmlns:a16="http://schemas.microsoft.com/office/drawing/2014/main" val="1965160932"/>
                  </a:ext>
                </a:extLst>
              </a:tr>
            </a:tbl>
          </a:graphicData>
        </a:graphic>
      </p:graphicFrame>
      <p:sp>
        <p:nvSpPr>
          <p:cNvPr id="15" name="TextBox 14">
            <a:extLst>
              <a:ext uri="{FF2B5EF4-FFF2-40B4-BE49-F238E27FC236}">
                <a16:creationId xmlns:a16="http://schemas.microsoft.com/office/drawing/2014/main" id="{E34D49DD-AE93-094B-EF87-E464A5595E84}"/>
              </a:ext>
            </a:extLst>
          </p:cNvPr>
          <p:cNvSpPr txBox="1"/>
          <p:nvPr/>
        </p:nvSpPr>
        <p:spPr>
          <a:xfrm>
            <a:off x="1116218"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18" name="Picture 18" descr="Qr code&#10;&#10;Description automatically generated">
            <a:extLst>
              <a:ext uri="{FF2B5EF4-FFF2-40B4-BE49-F238E27FC236}">
                <a16:creationId xmlns:a16="http://schemas.microsoft.com/office/drawing/2014/main" id="{E88B0DB4-637C-9714-870E-7059792372F0}"/>
              </a:ext>
            </a:extLst>
          </p:cNvPr>
          <p:cNvPicPr>
            <a:picLocks noChangeAspect="1"/>
          </p:cNvPicPr>
          <p:nvPr/>
        </p:nvPicPr>
        <p:blipFill>
          <a:blip r:embed="rId5"/>
          <a:stretch>
            <a:fillRect/>
          </a:stretch>
        </p:blipFill>
        <p:spPr>
          <a:xfrm>
            <a:off x="3208690" y="2518093"/>
            <a:ext cx="1366847" cy="1304506"/>
          </a:xfrm>
          <a:prstGeom prst="rect">
            <a:avLst/>
          </a:prstGeom>
        </p:spPr>
      </p:pic>
      <p:pic>
        <p:nvPicPr>
          <p:cNvPr id="19" name="Picture 19" descr="Qr code&#10;&#10;Description automatically generated">
            <a:extLst>
              <a:ext uri="{FF2B5EF4-FFF2-40B4-BE49-F238E27FC236}">
                <a16:creationId xmlns:a16="http://schemas.microsoft.com/office/drawing/2014/main" id="{4199A448-1FDE-1BA6-747A-2647DEFA3059}"/>
              </a:ext>
            </a:extLst>
          </p:cNvPr>
          <p:cNvPicPr>
            <a:picLocks noChangeAspect="1"/>
          </p:cNvPicPr>
          <p:nvPr/>
        </p:nvPicPr>
        <p:blipFill>
          <a:blip r:embed="rId6"/>
          <a:stretch>
            <a:fillRect/>
          </a:stretch>
        </p:blipFill>
        <p:spPr>
          <a:xfrm>
            <a:off x="3273731" y="7465096"/>
            <a:ext cx="1225925" cy="1219609"/>
          </a:xfrm>
          <a:prstGeom prst="rect">
            <a:avLst/>
          </a:prstGeom>
        </p:spPr>
      </p:pic>
      <p:pic>
        <p:nvPicPr>
          <p:cNvPr id="21" name="Picture 11">
            <a:extLst>
              <a:ext uri="{FF2B5EF4-FFF2-40B4-BE49-F238E27FC236}">
                <a16:creationId xmlns:a16="http://schemas.microsoft.com/office/drawing/2014/main" id="{CA7B46CF-D574-CCE4-D88B-6926A27FF084}"/>
              </a:ext>
            </a:extLst>
          </p:cNvPr>
          <p:cNvPicPr>
            <a:picLocks noChangeAspect="1"/>
          </p:cNvPicPr>
          <p:nvPr/>
        </p:nvPicPr>
        <p:blipFill>
          <a:blip r:embed="rId7"/>
          <a:stretch>
            <a:fillRect/>
          </a:stretch>
        </p:blipFill>
        <p:spPr>
          <a:xfrm>
            <a:off x="1589891" y="4109216"/>
            <a:ext cx="1027189" cy="1016219"/>
          </a:xfrm>
          <a:prstGeom prst="rect">
            <a:avLst/>
          </a:prstGeom>
        </p:spPr>
      </p:pic>
      <p:pic>
        <p:nvPicPr>
          <p:cNvPr id="22" name="Picture 22">
            <a:extLst>
              <a:ext uri="{FF2B5EF4-FFF2-40B4-BE49-F238E27FC236}">
                <a16:creationId xmlns:a16="http://schemas.microsoft.com/office/drawing/2014/main" id="{B9820A7D-CD5C-74EF-DA5A-EBC8DE01973A}"/>
              </a:ext>
            </a:extLst>
          </p:cNvPr>
          <p:cNvPicPr>
            <a:picLocks noChangeAspect="1"/>
          </p:cNvPicPr>
          <p:nvPr/>
        </p:nvPicPr>
        <p:blipFill>
          <a:blip r:embed="rId8"/>
          <a:stretch>
            <a:fillRect/>
          </a:stretch>
        </p:blipFill>
        <p:spPr>
          <a:xfrm>
            <a:off x="2388715" y="2762190"/>
            <a:ext cx="816096" cy="827153"/>
          </a:xfrm>
          <a:prstGeom prst="rect">
            <a:avLst/>
          </a:prstGeom>
        </p:spPr>
      </p:pic>
      <p:pic>
        <p:nvPicPr>
          <p:cNvPr id="23" name="Picture 22">
            <a:extLst>
              <a:ext uri="{FF2B5EF4-FFF2-40B4-BE49-F238E27FC236}">
                <a16:creationId xmlns:a16="http://schemas.microsoft.com/office/drawing/2014/main" id="{998E748C-24AC-9000-6C46-F0ED91ACAF3D}"/>
              </a:ext>
            </a:extLst>
          </p:cNvPr>
          <p:cNvPicPr>
            <a:picLocks noChangeAspect="1"/>
          </p:cNvPicPr>
          <p:nvPr/>
        </p:nvPicPr>
        <p:blipFill>
          <a:blip r:embed="rId8"/>
          <a:stretch>
            <a:fillRect/>
          </a:stretch>
        </p:blipFill>
        <p:spPr>
          <a:xfrm>
            <a:off x="2388600" y="7661325"/>
            <a:ext cx="816096" cy="827153"/>
          </a:xfrm>
          <a:prstGeom prst="rect">
            <a:avLst/>
          </a:prstGeom>
        </p:spPr>
      </p:pic>
      <p:sp>
        <p:nvSpPr>
          <p:cNvPr id="5" name="TextBox 4">
            <a:extLst>
              <a:ext uri="{FF2B5EF4-FFF2-40B4-BE49-F238E27FC236}">
                <a16:creationId xmlns:a16="http://schemas.microsoft.com/office/drawing/2014/main" id="{741C58CA-9571-53EE-78D9-637EBA057E57}"/>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142523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Terminal illness</a:t>
            </a:r>
          </a:p>
        </p:txBody>
      </p:sp>
      <p:sp>
        <p:nvSpPr>
          <p:cNvPr id="4" name="TextBox 3">
            <a:extLst>
              <a:ext uri="{FF2B5EF4-FFF2-40B4-BE49-F238E27FC236}">
                <a16:creationId xmlns:a16="http://schemas.microsoft.com/office/drawing/2014/main" id="{B16DE7A1-8C06-C86A-3AB9-3C0AD4D43690}"/>
              </a:ext>
            </a:extLst>
          </p:cNvPr>
          <p:cNvSpPr txBox="1"/>
          <p:nvPr/>
        </p:nvSpPr>
        <p:spPr>
          <a:xfrm>
            <a:off x="216765" y="932135"/>
            <a:ext cx="7348718" cy="7010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Federal government program that provides a </a:t>
            </a:r>
            <a:r>
              <a:rPr lang="en-CA" b="1">
                <a:latin typeface="Century Gothic"/>
                <a:ea typeface="+mn-lt"/>
                <a:cs typeface="+mn-lt"/>
              </a:rPr>
              <a:t>monthly payment</a:t>
            </a:r>
            <a:r>
              <a:rPr lang="en-CA">
                <a:latin typeface="Century Gothic"/>
                <a:ea typeface="+mn-lt"/>
                <a:cs typeface="+mn-lt"/>
              </a:rPr>
              <a:t> to people who meet </a:t>
            </a:r>
            <a:r>
              <a:rPr lang="en-CA" b="1">
                <a:latin typeface="Century Gothic"/>
                <a:ea typeface="+mn-lt"/>
                <a:cs typeface="+mn-lt"/>
              </a:rPr>
              <a:t>all of the following criteria</a:t>
            </a:r>
            <a:r>
              <a:rPr lang="en-CA">
                <a:latin typeface="Century Gothic"/>
                <a:ea typeface="+mn-lt"/>
                <a:cs typeface="+mn-lt"/>
              </a:rPr>
              <a:t>:</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Younger</a:t>
            </a:r>
            <a:r>
              <a:rPr lang="en-CA">
                <a:latin typeface="Century Gothic"/>
                <a:ea typeface="+mn-lt"/>
                <a:cs typeface="+mn-lt"/>
              </a:rPr>
              <a:t> than </a:t>
            </a:r>
            <a:r>
              <a:rPr lang="en-CA" b="1">
                <a:latin typeface="Century Gothic"/>
                <a:ea typeface="+mn-lt"/>
                <a:cs typeface="+mn-lt"/>
              </a:rPr>
              <a:t>65 years</a:t>
            </a:r>
            <a:r>
              <a:rPr lang="en-CA">
                <a:latin typeface="Century Gothic"/>
                <a:ea typeface="+mn-lt"/>
                <a:cs typeface="+mn-lt"/>
              </a:rPr>
              <a:t> old </a:t>
            </a:r>
            <a:endParaRPr lang="en-US">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t>
            </a:r>
            <a:r>
              <a:rPr lang="en-CA" b="1">
                <a:latin typeface="Century Gothic"/>
                <a:ea typeface="+mn-lt"/>
                <a:cs typeface="+mn-lt"/>
              </a:rPr>
              <a:t>paid to CPP</a:t>
            </a:r>
            <a:r>
              <a:rPr lang="en-CA">
                <a:latin typeface="Century Gothic"/>
                <a:ea typeface="+mn-lt"/>
                <a:cs typeface="+mn-lt"/>
              </a:rPr>
              <a:t> throughout your life</a:t>
            </a: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marL="742950" lvl="1" indent="-285750">
              <a:lnSpc>
                <a:spcPct val="150000"/>
              </a:lnSpc>
              <a:spcBef>
                <a:spcPts val="1000"/>
              </a:spcBef>
              <a:buFont typeface="Arial"/>
              <a:buChar char="•"/>
            </a:pPr>
            <a:r>
              <a:rPr lang="en-CA" b="1">
                <a:latin typeface="Century Gothic"/>
                <a:ea typeface="+mn-lt"/>
                <a:cs typeface="+mn-lt"/>
              </a:rPr>
              <a:t>$18,508.36 before tax </a:t>
            </a:r>
            <a:r>
              <a:rPr lang="en-CA">
                <a:latin typeface="Century Gothic"/>
                <a:ea typeface="+mn-lt"/>
                <a:cs typeface="+mn-lt"/>
              </a:rPr>
              <a:t>(in 2023)</a:t>
            </a:r>
          </a:p>
          <a:p>
            <a:pPr marL="742950" lvl="1"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disability </a:t>
            </a:r>
            <a:r>
              <a:rPr lang="en-CA">
                <a:latin typeface="Century Gothic"/>
                <a:ea typeface="+mn-lt"/>
                <a:cs typeface="+mn-lt"/>
              </a:rPr>
              <a:t>that is </a:t>
            </a:r>
            <a:r>
              <a:rPr lang="en-CA" b="1">
                <a:latin typeface="Century Gothic"/>
                <a:ea typeface="+mn-lt"/>
                <a:cs typeface="+mn-lt"/>
              </a:rPr>
              <a:t>long-term</a:t>
            </a:r>
            <a:r>
              <a:rPr lang="en-CA">
                <a:latin typeface="Century Gothic"/>
                <a:ea typeface="+mn-lt"/>
                <a:cs typeface="+mn-lt"/>
              </a:rPr>
              <a:t> and/or permanent </a:t>
            </a:r>
            <a:r>
              <a:rPr lang="en-CA" b="1" i="1">
                <a:latin typeface="Century Gothic"/>
                <a:ea typeface="+mn-lt"/>
                <a:cs typeface="+mn-lt"/>
              </a:rPr>
              <a:t>or</a:t>
            </a:r>
            <a:r>
              <a:rPr lang="en-CA">
                <a:latin typeface="Century Gothic"/>
                <a:ea typeface="+mn-lt"/>
                <a:cs typeface="+mn-lt"/>
              </a:rPr>
              <a:t> have a disability that is likely to </a:t>
            </a:r>
            <a:r>
              <a:rPr lang="en-CA" b="1">
                <a:latin typeface="Century Gothic"/>
                <a:ea typeface="+mn-lt"/>
                <a:cs typeface="+mn-lt"/>
              </a:rPr>
              <a:t>result in death</a:t>
            </a:r>
            <a:r>
              <a:rPr lang="en-CA">
                <a:latin typeface="Century Gothic"/>
                <a:ea typeface="+mn-lt"/>
                <a:cs typeface="+mn-lt"/>
              </a:rPr>
              <a:t>.</a:t>
            </a:r>
            <a:endParaRPr lang="en-US">
              <a:latin typeface="Century Gothic"/>
              <a:ea typeface="+mn-lt"/>
              <a:cs typeface="+mn-lt"/>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8" name="TextBox 7">
            <a:extLst>
              <a:ext uri="{FF2B5EF4-FFF2-40B4-BE49-F238E27FC236}">
                <a16:creationId xmlns:a16="http://schemas.microsoft.com/office/drawing/2014/main" id="{43F762B1-1E97-1ED5-511A-C0526CD2330B}"/>
              </a:ext>
            </a:extLst>
          </p:cNvPr>
          <p:cNvSpPr txBox="1"/>
          <p:nvPr/>
        </p:nvSpPr>
        <p:spPr>
          <a:xfrm>
            <a:off x="1116218" y="8793133"/>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40923" y="8571430"/>
            <a:ext cx="1117523" cy="1106543"/>
          </a:xfrm>
          <a:prstGeom prst="rect">
            <a:avLst/>
          </a:prstGeom>
        </p:spPr>
      </p:pic>
      <p:sp>
        <p:nvSpPr>
          <p:cNvPr id="3" name="TextBox 2">
            <a:extLst>
              <a:ext uri="{FF2B5EF4-FFF2-40B4-BE49-F238E27FC236}">
                <a16:creationId xmlns:a16="http://schemas.microsoft.com/office/drawing/2014/main" id="{76438BBA-A292-7A6B-D10C-B3E1E8B9DB53}"/>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42083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Terminal illness</a:t>
            </a: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sp>
        <p:nvSpPr>
          <p:cNvPr id="2" name="TextBox 1">
            <a:extLst>
              <a:ext uri="{FF2B5EF4-FFF2-40B4-BE49-F238E27FC236}">
                <a16:creationId xmlns:a16="http://schemas.microsoft.com/office/drawing/2014/main" id="{90015BD0-94EB-8345-E3BD-B659F73BC764}"/>
              </a:ext>
            </a:extLst>
          </p:cNvPr>
          <p:cNvSpPr txBox="1"/>
          <p:nvPr/>
        </p:nvSpPr>
        <p:spPr>
          <a:xfrm>
            <a:off x="225137" y="1063214"/>
            <a:ext cx="7430075" cy="7761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CA" u="sng">
                <a:latin typeface="Century Gothic"/>
                <a:cs typeface="Arial"/>
              </a:rPr>
              <a:t>Two types of CPP disability benefits:</a:t>
            </a:r>
            <a:r>
              <a:rPr lang="en-US" u="sng">
                <a:latin typeface="Century Gothic"/>
                <a:cs typeface="Arial"/>
              </a:rPr>
              <a:t>​</a:t>
            </a:r>
            <a:endParaRPr lang="en-US"/>
          </a:p>
          <a:p>
            <a:pPr>
              <a:lnSpc>
                <a:spcPct val="200000"/>
              </a:lnSpc>
            </a:pPr>
            <a:r>
              <a:rPr lang="en-CA" u="sng">
                <a:latin typeface="Century Gothic"/>
                <a:cs typeface="Arial"/>
              </a:rPr>
              <a:t>Type 1:</a:t>
            </a:r>
            <a:r>
              <a:rPr lang="en-CA" b="1">
                <a:latin typeface="Century Gothic"/>
                <a:cs typeface="Arial"/>
              </a:rPr>
              <a:t> CPP disability benefit:</a:t>
            </a:r>
            <a:r>
              <a:rPr lang="en-US">
                <a:latin typeface="Century Gothic"/>
                <a:cs typeface="Arial"/>
              </a:rPr>
              <a:t>​</a:t>
            </a:r>
          </a:p>
          <a:p>
            <a:pPr lvl="1">
              <a:lnSpc>
                <a:spcPct val="200000"/>
              </a:lnSpc>
              <a:buChar char="•"/>
            </a:pPr>
            <a:r>
              <a:rPr lang="en-CA" b="1">
                <a:latin typeface="Century Gothic"/>
                <a:cs typeface="Arial"/>
              </a:rPr>
              <a:t>&lt;65 years</a:t>
            </a:r>
            <a:r>
              <a:rPr lang="en-CA">
                <a:latin typeface="Century Gothic"/>
                <a:cs typeface="Arial"/>
              </a:rPr>
              <a:t> old who </a:t>
            </a:r>
            <a:r>
              <a:rPr lang="en-US">
                <a:latin typeface="Century Gothic"/>
                <a:cs typeface="Arial"/>
              </a:rPr>
              <a:t>​</a:t>
            </a:r>
          </a:p>
          <a:p>
            <a:pPr lvl="1">
              <a:lnSpc>
                <a:spcPct val="200000"/>
              </a:lnSpc>
              <a:buChar char="•"/>
            </a:pPr>
            <a:r>
              <a:rPr lang="en-CA">
                <a:latin typeface="Century Gothic"/>
                <a:cs typeface="Arial"/>
              </a:rPr>
              <a:t>are </a:t>
            </a:r>
            <a:r>
              <a:rPr lang="en-CA" b="1">
                <a:latin typeface="Century Gothic"/>
                <a:cs typeface="Arial"/>
              </a:rPr>
              <a:t>not</a:t>
            </a:r>
            <a:r>
              <a:rPr lang="en-CA">
                <a:latin typeface="Century Gothic"/>
                <a:cs typeface="Arial"/>
              </a:rPr>
              <a:t> receiving </a:t>
            </a:r>
            <a:r>
              <a:rPr lang="en-US">
                <a:latin typeface="Century Gothic"/>
                <a:cs typeface="Arial"/>
              </a:rPr>
              <a:t>​</a:t>
            </a:r>
            <a:r>
              <a:rPr lang="en-CA" b="1">
                <a:latin typeface="Century Gothic"/>
                <a:cs typeface="Arial"/>
              </a:rPr>
              <a:t>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a:t>
            </a:r>
            <a:r>
              <a:rPr lang="en-CA" b="1">
                <a:latin typeface="Century Gothic"/>
                <a:cs typeface="Arial"/>
              </a:rPr>
              <a:t> CPP post-retirement disability benefit</a:t>
            </a:r>
            <a:endParaRPr lang="en-CA">
              <a:latin typeface="Century Gothic"/>
              <a:cs typeface="Arial"/>
            </a:endParaRPr>
          </a:p>
          <a:p>
            <a:pPr lvl="1">
              <a:lnSpc>
                <a:spcPct val="200000"/>
              </a:lnSpc>
              <a:buChar char="•"/>
            </a:pPr>
            <a:r>
              <a:rPr lang="en-CA" b="1">
                <a:latin typeface="Century Gothic"/>
                <a:cs typeface="Arial"/>
              </a:rPr>
              <a:t>60-64 years</a:t>
            </a:r>
            <a:r>
              <a:rPr lang="en-CA">
                <a:latin typeface="Century Gothic"/>
                <a:cs typeface="Arial"/>
              </a:rPr>
              <a:t>​ old</a:t>
            </a:r>
          </a:p>
          <a:p>
            <a:pPr lvl="1">
              <a:lnSpc>
                <a:spcPct val="200000"/>
              </a:lnSpc>
              <a:buChar char="•"/>
            </a:pPr>
            <a:r>
              <a:rPr lang="en-CA" i="1">
                <a:latin typeface="Century Gothic"/>
                <a:cs typeface="Arial"/>
              </a:rPr>
              <a:t>either</a:t>
            </a:r>
            <a:r>
              <a:rPr lang="en-CA">
                <a:latin typeface="Century Gothic"/>
                <a:cs typeface="Arial"/>
              </a:rPr>
              <a:t> already received the </a:t>
            </a:r>
            <a:r>
              <a:rPr lang="en-CA" b="1">
                <a:latin typeface="Century Gothic"/>
                <a:cs typeface="Arial"/>
              </a:rPr>
              <a:t>CPP retirement pension</a:t>
            </a:r>
            <a:r>
              <a:rPr lang="en-CA">
                <a:latin typeface="Century Gothic"/>
                <a:cs typeface="Arial"/>
              </a:rPr>
              <a:t> for </a:t>
            </a:r>
            <a:r>
              <a:rPr lang="en-CA" b="1">
                <a:latin typeface="Century Gothic"/>
                <a:cs typeface="Arial"/>
              </a:rPr>
              <a:t>15+ months </a:t>
            </a:r>
            <a:r>
              <a:rPr lang="en-CA" i="1">
                <a:latin typeface="Century Gothic"/>
                <a:cs typeface="Arial"/>
              </a:rPr>
              <a:t>or</a:t>
            </a:r>
            <a:r>
              <a:rPr lang="en-CA">
                <a:latin typeface="Century Gothic"/>
                <a:cs typeface="Arial"/>
              </a:rPr>
              <a:t> have </a:t>
            </a:r>
            <a:r>
              <a:rPr lang="en-CA" b="1">
                <a:latin typeface="Century Gothic"/>
                <a:cs typeface="Arial"/>
              </a:rPr>
              <a:t>become disabled</a:t>
            </a:r>
            <a:r>
              <a:rPr lang="en-CA">
                <a:latin typeface="Century Gothic"/>
                <a:cs typeface="Arial"/>
              </a:rPr>
              <a:t> after receiving CPP retirement pension</a:t>
            </a:r>
            <a:r>
              <a:rPr lang="en-US">
                <a:latin typeface="Century Gothic"/>
                <a:cs typeface="Arial"/>
              </a:rPr>
              <a:t>​</a:t>
            </a:r>
          </a:p>
          <a:p>
            <a:pPr lvl="1">
              <a:lnSpc>
                <a:spcPct val="200000"/>
              </a:lnSpc>
              <a:buChar char="•"/>
            </a:pPr>
            <a:endParaRPr lang="en-US">
              <a:latin typeface="Century Gothic"/>
              <a:cs typeface="Arial"/>
            </a:endParaRPr>
          </a:p>
          <a:p>
            <a:pPr>
              <a:lnSpc>
                <a:spcPct val="200000"/>
              </a:lnSpc>
              <a:buChar char="•"/>
            </a:pPr>
            <a:r>
              <a:rPr lang="en-CA">
                <a:latin typeface="Century Gothic"/>
                <a:cs typeface="Arial"/>
              </a:rPr>
              <a:t>For</a:t>
            </a:r>
            <a:r>
              <a:rPr lang="en-CA" b="1">
                <a:latin typeface="Century Gothic"/>
                <a:cs typeface="Arial"/>
              </a:rPr>
              <a:t> types 1 + 2</a:t>
            </a:r>
            <a:r>
              <a:rPr lang="en-CA">
                <a:latin typeface="Century Gothic"/>
                <a:cs typeface="Arial"/>
              </a:rPr>
              <a:t>, when you turn </a:t>
            </a:r>
            <a:r>
              <a:rPr lang="en-CA" b="1">
                <a:latin typeface="Century Gothic"/>
                <a:cs typeface="Arial"/>
              </a:rPr>
              <a:t>65 years </a:t>
            </a:r>
            <a:r>
              <a:rPr lang="en-CA">
                <a:latin typeface="Century Gothic"/>
                <a:cs typeface="Arial"/>
              </a:rPr>
              <a:t>old, CPP disability benefit is </a:t>
            </a:r>
            <a:r>
              <a:rPr lang="en-CA" b="1">
                <a:latin typeface="Century Gothic"/>
                <a:cs typeface="Arial"/>
              </a:rPr>
              <a:t>automatically changed to CPP retirement pension</a:t>
            </a:r>
            <a:r>
              <a:rPr lang="en-CA">
                <a:latin typeface="Century Gothic"/>
                <a:cs typeface="Arial"/>
              </a:rPr>
              <a:t>.</a:t>
            </a:r>
            <a:r>
              <a:rPr lang="en-US">
                <a:latin typeface="Century Gothic"/>
                <a:cs typeface="Arial"/>
              </a:rPr>
              <a:t>​</a:t>
            </a:r>
          </a:p>
        </p:txBody>
      </p:sp>
      <p:sp>
        <p:nvSpPr>
          <p:cNvPr id="8" name="TextBox 7">
            <a:extLst>
              <a:ext uri="{FF2B5EF4-FFF2-40B4-BE49-F238E27FC236}">
                <a16:creationId xmlns:a16="http://schemas.microsoft.com/office/drawing/2014/main" id="{103B0870-592E-2CF0-2798-CA9AB86945B3}"/>
              </a:ext>
            </a:extLst>
          </p:cNvPr>
          <p:cNvSpPr txBox="1"/>
          <p:nvPr/>
        </p:nvSpPr>
        <p:spPr>
          <a:xfrm>
            <a:off x="1116218" y="9051975"/>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221886" y="8830272"/>
            <a:ext cx="1117523" cy="1106543"/>
          </a:xfrm>
          <a:prstGeom prst="rect">
            <a:avLst/>
          </a:prstGeom>
        </p:spPr>
      </p:pic>
      <p:sp>
        <p:nvSpPr>
          <p:cNvPr id="4" name="TextBox 3">
            <a:extLst>
              <a:ext uri="{FF2B5EF4-FFF2-40B4-BE49-F238E27FC236}">
                <a16:creationId xmlns:a16="http://schemas.microsoft.com/office/drawing/2014/main" id="{089C1FCF-CB6D-05CC-D6A4-C5CB2142D188}"/>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306689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97890"/>
            <a:ext cx="7534553" cy="44255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pPr algn="ctr"/>
            <a:r>
              <a:rPr lang="en-CA" u="sng" dirty="0">
                <a:latin typeface="Century Gothic"/>
                <a:cs typeface="Arial"/>
              </a:rPr>
              <a:t>How To Apply:</a:t>
            </a:r>
            <a:endParaRPr lang="en-CA" u="sng" dirty="0">
              <a:latin typeface="Calibri" panose="020F0502020204030204"/>
              <a:cs typeface="Calibri" panose="020F0502020204030204"/>
            </a:endParaRPr>
          </a:p>
          <a:p>
            <a:endParaRPr lang="en-CA">
              <a:latin typeface="Century Gothic"/>
              <a:cs typeface="Arial"/>
            </a:endParaRPr>
          </a:p>
          <a:p>
            <a:pPr marL="342900" indent="-342900">
              <a:buAutoNum type="arabicPeriod"/>
            </a:pPr>
            <a:r>
              <a:rPr lang="en-CA" b="1" dirty="0">
                <a:latin typeface="Century Gothic"/>
                <a:cs typeface="Arial"/>
              </a:rPr>
              <a:t>Download</a:t>
            </a:r>
            <a:r>
              <a:rPr lang="en-CA" dirty="0">
                <a:latin typeface="Century Gothic"/>
                <a:cs typeface="Arial"/>
              </a:rPr>
              <a:t> form </a:t>
            </a:r>
            <a:r>
              <a:rPr lang="en-CA" sz="2400" b="1" dirty="0">
                <a:latin typeface="Century Gothic"/>
                <a:cs typeface="Arial"/>
              </a:rPr>
              <a:t>ISP-2530A</a:t>
            </a:r>
            <a:r>
              <a:rPr lang="en-CA" dirty="0">
                <a:latin typeface="Century Gothic"/>
                <a:cs typeface="Arial"/>
              </a:rPr>
              <a:t> here:</a:t>
            </a:r>
          </a:p>
          <a:p>
            <a:endParaRPr lang="en-CA" u="sng">
              <a:cs typeface="Calibri"/>
            </a:endParaRPr>
          </a:p>
          <a:p>
            <a:endParaRPr lang="en-CA" u="sng">
              <a:solidFill>
                <a:srgbClr val="000000"/>
              </a:solidFill>
              <a:latin typeface="Calibri"/>
              <a:cs typeface="Calibri"/>
            </a:endParaRPr>
          </a:p>
          <a:p>
            <a:endParaRPr lang="en-CA" u="sng">
              <a:solidFill>
                <a:srgbClr val="000000"/>
              </a:solidFill>
              <a:latin typeface="Calibri"/>
              <a:cs typeface="Calibri"/>
            </a:endParaRPr>
          </a:p>
          <a:p>
            <a:endParaRPr lang="en-CA" u="sng">
              <a:solidFill>
                <a:srgbClr val="000000"/>
              </a:solidFill>
              <a:latin typeface="Calibri"/>
              <a:cs typeface="Calibri"/>
            </a:endParaRPr>
          </a:p>
          <a:p>
            <a:endParaRPr lang="en-CA">
              <a:solidFill>
                <a:srgbClr val="0563C1"/>
              </a:solidFill>
              <a:latin typeface="Century Gothic"/>
              <a:cs typeface="Arial"/>
            </a:endParaRPr>
          </a:p>
          <a:p>
            <a:r>
              <a:rPr lang="en-CA" b="1" dirty="0">
                <a:latin typeface="Century Gothic"/>
                <a:cs typeface="Arial"/>
              </a:rPr>
              <a:t>2.   Send completed form</a:t>
            </a:r>
            <a:r>
              <a:rPr lang="en-CA" dirty="0">
                <a:latin typeface="Century Gothic"/>
                <a:cs typeface="Arial"/>
              </a:rPr>
              <a:t> to </a:t>
            </a:r>
            <a:r>
              <a:rPr lang="en-CA" b="1" dirty="0">
                <a:latin typeface="Century Gothic"/>
                <a:cs typeface="Arial"/>
              </a:rPr>
              <a:t>mailing address</a:t>
            </a:r>
            <a:r>
              <a:rPr lang="en-CA" dirty="0">
                <a:latin typeface="Century Gothic"/>
                <a:cs typeface="Arial"/>
              </a:rPr>
              <a:t> on </a:t>
            </a:r>
            <a:r>
              <a:rPr lang="en-CA" b="1" dirty="0">
                <a:latin typeface="Century Gothic"/>
                <a:cs typeface="Arial"/>
              </a:rPr>
              <a:t>page 4 </a:t>
            </a:r>
            <a:r>
              <a:rPr lang="en-CA" dirty="0">
                <a:latin typeface="Century Gothic"/>
                <a:cs typeface="Arial"/>
              </a:rPr>
              <a:t>of the application. </a:t>
            </a:r>
            <a:endParaRPr lang="en-CA" dirty="0">
              <a:latin typeface="Calibri" panose="020F0502020204030204"/>
              <a:cs typeface="Calibri"/>
            </a:endParaRPr>
          </a:p>
          <a:p>
            <a:endParaRPr lang="en-CA">
              <a:latin typeface="Century Gothic"/>
              <a:cs typeface="Arial"/>
            </a:endParaRPr>
          </a:p>
          <a:p>
            <a:endParaRPr lang="en-CA">
              <a:latin typeface="Century Gothic"/>
              <a:cs typeface="Arial"/>
            </a:endParaRPr>
          </a:p>
          <a:p>
            <a:pPr marL="285750" indent="-285750">
              <a:buFont typeface="Calibri"/>
              <a:buChar char="-"/>
            </a:pPr>
            <a:r>
              <a:rPr lang="en-CA" dirty="0">
                <a:latin typeface="Century Gothic"/>
                <a:cs typeface="Arial"/>
              </a:rPr>
              <a:t>Processing time: </a:t>
            </a:r>
            <a:r>
              <a:rPr lang="en-CA" dirty="0">
                <a:latin typeface="Century Gothic"/>
                <a:ea typeface="+mn-lt"/>
                <a:cs typeface="+mn-lt"/>
              </a:rPr>
              <a:t>∼</a:t>
            </a:r>
            <a:r>
              <a:rPr lang="en-CA" b="1" dirty="0">
                <a:latin typeface="Century Gothic"/>
                <a:cs typeface="Calibri"/>
              </a:rPr>
              <a:t>5 business</a:t>
            </a:r>
            <a:r>
              <a:rPr lang="en-CA" b="1" dirty="0">
                <a:latin typeface="Century Gothic"/>
                <a:cs typeface="Arial"/>
              </a:rPr>
              <a:t> days</a:t>
            </a:r>
            <a:r>
              <a:rPr lang="en-CA" dirty="0">
                <a:latin typeface="Century Gothic"/>
                <a:cs typeface="Arial"/>
              </a:rPr>
              <a:t> </a:t>
            </a:r>
            <a:endParaRPr lang="en-CA" dirty="0">
              <a:latin typeface="Calibri" panose="020F0502020204030204"/>
              <a:cs typeface="Calibri"/>
            </a:endParaRPr>
          </a:p>
          <a:p>
            <a:pPr>
              <a:lnSpc>
                <a:spcPct val="150000"/>
              </a:lnSpc>
            </a:pPr>
            <a:endParaRPr lang="en-CA">
              <a:latin typeface="Century Gothic"/>
              <a:cs typeface="Calibri" panose="020F0502020204030204"/>
            </a:endParaRPr>
          </a:p>
        </p:txBody>
      </p:sp>
      <p:sp>
        <p:nvSpPr>
          <p:cNvPr id="8" name="TextBox 7">
            <a:extLst>
              <a:ext uri="{FF2B5EF4-FFF2-40B4-BE49-F238E27FC236}">
                <a16:creationId xmlns:a16="http://schemas.microsoft.com/office/drawing/2014/main" id="{52E1A716-DA73-7E3D-9A1C-5695148F2D6F}"/>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sz="2800">
              <a:latin typeface="Century Gothic"/>
            </a:endParaRPr>
          </a:p>
          <a:p>
            <a:r>
              <a:rPr lang="en-CA" sz="1400" b="1">
                <a:latin typeface="Century Gothic"/>
              </a:rPr>
              <a:t>Terminal illness</a:t>
            </a: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extLst>
              <p:ext uri="{D42A27DB-BD31-4B8C-83A1-F6EECF244321}">
                <p14:modId xmlns:p14="http://schemas.microsoft.com/office/powerpoint/2010/main" val="194226469"/>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extLst>
              <p:ext uri="{D42A27DB-BD31-4B8C-83A1-F6EECF244321}">
                <p14:modId xmlns:p14="http://schemas.microsoft.com/office/powerpoint/2010/main" val="967215915"/>
              </p:ext>
            </p:extLst>
          </p:nvPr>
        </p:nvGraphicFramePr>
        <p:xfrm>
          <a:off x="455286" y="5603656"/>
          <a:ext cx="6958505" cy="3246120"/>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845425">
                <a:tc>
                  <a:txBody>
                    <a:bodyPr/>
                    <a:lstStyle/>
                    <a:p>
                      <a:pPr marL="0" marR="0" lvl="0" indent="0" algn="l">
                        <a:lnSpc>
                          <a:spcPct val="150000"/>
                        </a:lnSpc>
                        <a:spcBef>
                          <a:spcPts val="0"/>
                        </a:spcBef>
                        <a:spcAft>
                          <a:spcPts val="0"/>
                        </a:spcAft>
                        <a:buNone/>
                      </a:pPr>
                      <a:r>
                        <a:rPr lang="en-CA" sz="1800" b="0" i="0" u="none" strike="noStrike" noProof="0">
                          <a:solidFill>
                            <a:schemeClr val="tx1"/>
                          </a:solidFill>
                          <a:latin typeface="Century Gothic"/>
                        </a:rPr>
                        <a:t>If you have </a:t>
                      </a:r>
                      <a:r>
                        <a:rPr lang="en-CA" sz="1800" b="1" i="0" u="none" strike="noStrike" noProof="0">
                          <a:solidFill>
                            <a:schemeClr val="tx1"/>
                          </a:solidFill>
                          <a:latin typeface="Century Gothic"/>
                        </a:rPr>
                        <a:t>dependent children</a:t>
                      </a:r>
                      <a:r>
                        <a:rPr lang="en-CA" sz="1800" b="0" i="0" u="none" strike="noStrike" noProof="0">
                          <a:solidFill>
                            <a:schemeClr val="tx1"/>
                          </a:solidFill>
                          <a:latin typeface="Century Gothic"/>
                        </a:rPr>
                        <a:t>, you may also be eligible for </a:t>
                      </a:r>
                      <a:r>
                        <a:rPr lang="en-CA" sz="1800" b="1" i="0" u="none" strike="noStrike" noProof="0">
                          <a:solidFill>
                            <a:schemeClr val="tx1"/>
                          </a:solidFill>
                          <a:latin typeface="Century Gothic"/>
                        </a:rPr>
                        <a:t>CPP Children’s Benefit</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 about CPP Children's Benefit:</a:t>
                      </a:r>
                      <a:r>
                        <a:rPr lang="en-US" sz="1800" b="0" i="0" u="sng" strike="noStrike" noProof="0">
                          <a:solidFill>
                            <a:schemeClr val="tx1"/>
                          </a:solidFill>
                          <a:latin typeface="Century Gothic"/>
                        </a:rPr>
                        <a:t> </a:t>
                      </a:r>
                      <a:endParaRPr lang="en-CA" sz="1800" b="0" i="0" u="none" strike="noStrike" noProof="0"/>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sp>
        <p:nvSpPr>
          <p:cNvPr id="15" name="TextBox 14">
            <a:extLst>
              <a:ext uri="{FF2B5EF4-FFF2-40B4-BE49-F238E27FC236}">
                <a16:creationId xmlns:a16="http://schemas.microsoft.com/office/drawing/2014/main" id="{E34D49DD-AE93-094B-EF87-E464A5595E84}"/>
              </a:ext>
            </a:extLst>
          </p:cNvPr>
          <p:cNvSpPr txBox="1"/>
          <p:nvPr/>
        </p:nvSpPr>
        <p:spPr>
          <a:xfrm>
            <a:off x="1116218"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2" name="Picture 4" descr="Qr code&#10;&#10;Description automatically generated">
            <a:extLst>
              <a:ext uri="{FF2B5EF4-FFF2-40B4-BE49-F238E27FC236}">
                <a16:creationId xmlns:a16="http://schemas.microsoft.com/office/drawing/2014/main" id="{70862DEA-3907-0717-4475-921278E8BA70}"/>
              </a:ext>
            </a:extLst>
          </p:cNvPr>
          <p:cNvPicPr>
            <a:picLocks noChangeAspect="1"/>
          </p:cNvPicPr>
          <p:nvPr/>
        </p:nvPicPr>
        <p:blipFill>
          <a:blip r:embed="rId5"/>
          <a:stretch>
            <a:fillRect/>
          </a:stretch>
        </p:blipFill>
        <p:spPr>
          <a:xfrm>
            <a:off x="4151784" y="2471128"/>
            <a:ext cx="1117523" cy="1116628"/>
          </a:xfrm>
          <a:prstGeom prst="rect">
            <a:avLst/>
          </a:prstGeom>
        </p:spPr>
      </p:pic>
      <p:pic>
        <p:nvPicPr>
          <p:cNvPr id="6" name="Picture 19" descr="Qr code&#10;&#10;Description automatically generated">
            <a:extLst>
              <a:ext uri="{FF2B5EF4-FFF2-40B4-BE49-F238E27FC236}">
                <a16:creationId xmlns:a16="http://schemas.microsoft.com/office/drawing/2014/main" id="{072BF55F-7986-9FC2-6575-730928B8A704}"/>
              </a:ext>
            </a:extLst>
          </p:cNvPr>
          <p:cNvPicPr>
            <a:picLocks noChangeAspect="1"/>
          </p:cNvPicPr>
          <p:nvPr/>
        </p:nvPicPr>
        <p:blipFill>
          <a:blip r:embed="rId6"/>
          <a:stretch>
            <a:fillRect/>
          </a:stretch>
        </p:blipFill>
        <p:spPr>
          <a:xfrm>
            <a:off x="3663977" y="7465096"/>
            <a:ext cx="1225925" cy="1219609"/>
          </a:xfrm>
          <a:prstGeom prst="rect">
            <a:avLst/>
          </a:prstGeom>
        </p:spPr>
      </p:pic>
      <p:pic>
        <p:nvPicPr>
          <p:cNvPr id="11" name="Picture 10">
            <a:extLst>
              <a:ext uri="{FF2B5EF4-FFF2-40B4-BE49-F238E27FC236}">
                <a16:creationId xmlns:a16="http://schemas.microsoft.com/office/drawing/2014/main" id="{11665964-F72B-5B53-1DCB-93B68E88D1DD}"/>
              </a:ext>
            </a:extLst>
          </p:cNvPr>
          <p:cNvPicPr>
            <a:picLocks noChangeAspect="1"/>
          </p:cNvPicPr>
          <p:nvPr/>
        </p:nvPicPr>
        <p:blipFill>
          <a:blip r:embed="rId7"/>
          <a:stretch>
            <a:fillRect/>
          </a:stretch>
        </p:blipFill>
        <p:spPr>
          <a:xfrm>
            <a:off x="2778846" y="7661325"/>
            <a:ext cx="816096" cy="827153"/>
          </a:xfrm>
          <a:prstGeom prst="rect">
            <a:avLst/>
          </a:prstGeom>
        </p:spPr>
      </p:pic>
      <p:pic>
        <p:nvPicPr>
          <p:cNvPr id="13" name="Picture 12">
            <a:extLst>
              <a:ext uri="{FF2B5EF4-FFF2-40B4-BE49-F238E27FC236}">
                <a16:creationId xmlns:a16="http://schemas.microsoft.com/office/drawing/2014/main" id="{399F41D8-59F4-A0C4-9B4A-C6BC4EECDCE3}"/>
              </a:ext>
            </a:extLst>
          </p:cNvPr>
          <p:cNvPicPr>
            <a:picLocks noChangeAspect="1"/>
          </p:cNvPicPr>
          <p:nvPr/>
        </p:nvPicPr>
        <p:blipFill>
          <a:blip r:embed="rId7"/>
          <a:stretch>
            <a:fillRect/>
          </a:stretch>
        </p:blipFill>
        <p:spPr>
          <a:xfrm>
            <a:off x="3255443" y="2621286"/>
            <a:ext cx="816096" cy="827153"/>
          </a:xfrm>
          <a:prstGeom prst="rect">
            <a:avLst/>
          </a:prstGeom>
        </p:spPr>
      </p:pic>
      <p:pic>
        <p:nvPicPr>
          <p:cNvPr id="16" name="Picture 11">
            <a:extLst>
              <a:ext uri="{FF2B5EF4-FFF2-40B4-BE49-F238E27FC236}">
                <a16:creationId xmlns:a16="http://schemas.microsoft.com/office/drawing/2014/main" id="{253B5DEA-7F27-F5B3-6BDC-F6CE771B5F9F}"/>
              </a:ext>
            </a:extLst>
          </p:cNvPr>
          <p:cNvPicPr>
            <a:picLocks noChangeAspect="1"/>
          </p:cNvPicPr>
          <p:nvPr/>
        </p:nvPicPr>
        <p:blipFill>
          <a:blip r:embed="rId8"/>
          <a:stretch>
            <a:fillRect/>
          </a:stretch>
        </p:blipFill>
        <p:spPr>
          <a:xfrm>
            <a:off x="1654932" y="3914118"/>
            <a:ext cx="1027189" cy="1016219"/>
          </a:xfrm>
          <a:prstGeom prst="rect">
            <a:avLst/>
          </a:prstGeom>
        </p:spPr>
      </p:pic>
      <p:sp>
        <p:nvSpPr>
          <p:cNvPr id="9" name="TextBox 8">
            <a:extLst>
              <a:ext uri="{FF2B5EF4-FFF2-40B4-BE49-F238E27FC236}">
                <a16:creationId xmlns:a16="http://schemas.microsoft.com/office/drawing/2014/main" id="{5A1ECEA9-C5C3-7A12-002B-599F961F4235}"/>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93171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7D2A62A-1F41-656C-8932-BD8F79849ED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45FAF8E-8886-B7B3-210D-4E5B0C4C35D4}"/>
              </a:ext>
            </a:extLst>
          </p:cNvPr>
          <p:cNvSpPr txBox="1"/>
          <p:nvPr/>
        </p:nvSpPr>
        <p:spPr>
          <a:xfrm>
            <a:off x="-319" y="118241"/>
            <a:ext cx="71220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Champlain Acquired Brain Injury (ABI)</a:t>
            </a:r>
          </a:p>
          <a:p>
            <a:r>
              <a:rPr lang="en-CA" sz="2800" b="1">
                <a:latin typeface="Century Gothic"/>
              </a:rPr>
              <a:t>Coalition</a:t>
            </a:r>
          </a:p>
        </p:txBody>
      </p:sp>
      <p:sp>
        <p:nvSpPr>
          <p:cNvPr id="8" name="TextBox 7">
            <a:extLst>
              <a:ext uri="{FF2B5EF4-FFF2-40B4-BE49-F238E27FC236}">
                <a16:creationId xmlns:a16="http://schemas.microsoft.com/office/drawing/2014/main" id="{EE6F1801-3E92-0776-D494-FC6CBADBA78A}"/>
              </a:ext>
            </a:extLst>
          </p:cNvPr>
          <p:cNvSpPr txBox="1"/>
          <p:nvPr/>
        </p:nvSpPr>
        <p:spPr>
          <a:xfrm>
            <a:off x="272144" y="1301286"/>
            <a:ext cx="7202866" cy="8067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The Champlain ABI Coalition is a group of </a:t>
            </a:r>
            <a:r>
              <a:rPr lang="en-CA" b="1">
                <a:latin typeface="Century Gothic"/>
                <a:ea typeface="+mn-lt"/>
                <a:cs typeface="+mn-lt"/>
              </a:rPr>
              <a:t>service providers</a:t>
            </a:r>
            <a:r>
              <a:rPr lang="en-CA">
                <a:latin typeface="Century Gothic"/>
                <a:ea typeface="+mn-lt"/>
                <a:cs typeface="+mn-lt"/>
              </a:rPr>
              <a:t>, </a:t>
            </a:r>
            <a:endParaRPr lang="en-CA">
              <a:latin typeface="Calibri"/>
              <a:ea typeface="+mn-lt"/>
              <a:cs typeface="+mn-lt"/>
            </a:endParaRPr>
          </a:p>
          <a:p>
            <a:pPr>
              <a:lnSpc>
                <a:spcPct val="150000"/>
              </a:lnSpc>
              <a:spcBef>
                <a:spcPts val="1000"/>
              </a:spcBef>
            </a:pPr>
            <a:r>
              <a:rPr lang="en-CA" b="1">
                <a:latin typeface="Century Gothic"/>
                <a:ea typeface="+mn-lt"/>
                <a:cs typeface="+mn-lt"/>
              </a:rPr>
              <a:t>professionals</a:t>
            </a:r>
            <a:r>
              <a:rPr lang="en-CA">
                <a:latin typeface="Century Gothic"/>
                <a:ea typeface="+mn-lt"/>
                <a:cs typeface="+mn-lt"/>
              </a:rPr>
              <a:t>, and brain injury </a:t>
            </a:r>
            <a:r>
              <a:rPr lang="en-CA" b="1">
                <a:latin typeface="Century Gothic"/>
                <a:ea typeface="+mn-lt"/>
                <a:cs typeface="+mn-lt"/>
              </a:rPr>
              <a:t>survivors. </a:t>
            </a:r>
            <a:r>
              <a:rPr lang="en-CA">
                <a:latin typeface="Century Gothic"/>
                <a:ea typeface="+mn-lt"/>
                <a:cs typeface="+mn-lt"/>
              </a:rPr>
              <a:t> </a:t>
            </a:r>
            <a:endParaRPr lang="en-CA">
              <a:cs typeface="Calibri"/>
            </a:endParaRPr>
          </a:p>
          <a:p>
            <a:pPr>
              <a:lnSpc>
                <a:spcPct val="150000"/>
              </a:lnSpc>
              <a:spcBef>
                <a:spcPts val="1000"/>
              </a:spcBef>
            </a:pPr>
            <a:r>
              <a:rPr lang="en-CA" b="1">
                <a:latin typeface="Century Gothic"/>
                <a:ea typeface="+mn-lt"/>
                <a:cs typeface="+mn-lt"/>
              </a:rPr>
              <a:t>Members meet</a:t>
            </a:r>
            <a:r>
              <a:rPr lang="en-CA">
                <a:latin typeface="Century Gothic"/>
                <a:ea typeface="+mn-lt"/>
                <a:cs typeface="+mn-lt"/>
              </a:rPr>
              <a:t> to:</a:t>
            </a:r>
          </a:p>
          <a:p>
            <a:pPr marL="285750">
              <a:lnSpc>
                <a:spcPct val="150000"/>
              </a:lnSpc>
              <a:spcBef>
                <a:spcPts val="1000"/>
              </a:spcBef>
              <a:buFont typeface="Calibri"/>
              <a:buChar char="-"/>
            </a:pPr>
            <a:r>
              <a:rPr lang="en-CA">
                <a:latin typeface="Century Gothic"/>
                <a:ea typeface="+mn-lt"/>
                <a:cs typeface="+mn-lt"/>
              </a:rPr>
              <a:t>Share </a:t>
            </a:r>
            <a:r>
              <a:rPr lang="en-CA" b="1">
                <a:latin typeface="Century Gothic"/>
                <a:ea typeface="+mn-lt"/>
                <a:cs typeface="+mn-lt"/>
              </a:rPr>
              <a:t>information</a:t>
            </a:r>
            <a:r>
              <a:rPr lang="en-CA">
                <a:latin typeface="Century Gothic"/>
                <a:ea typeface="+mn-lt"/>
                <a:cs typeface="+mn-lt"/>
              </a:rPr>
              <a:t> </a:t>
            </a:r>
          </a:p>
          <a:p>
            <a:pPr marL="285750">
              <a:lnSpc>
                <a:spcPct val="150000"/>
              </a:lnSpc>
              <a:spcBef>
                <a:spcPts val="1000"/>
              </a:spcBef>
              <a:buFont typeface="Calibri"/>
              <a:buChar char="-"/>
            </a:pPr>
            <a:r>
              <a:rPr lang="en-CA">
                <a:latin typeface="Century Gothic"/>
                <a:ea typeface="+mn-lt"/>
                <a:cs typeface="+mn-lt"/>
              </a:rPr>
              <a:t>Provide </a:t>
            </a:r>
            <a:r>
              <a:rPr lang="en-CA" b="1">
                <a:latin typeface="Century Gothic"/>
                <a:ea typeface="+mn-lt"/>
                <a:cs typeface="+mn-lt"/>
              </a:rPr>
              <a:t>support + education</a:t>
            </a:r>
          </a:p>
          <a:p>
            <a:pPr marL="285750">
              <a:lnSpc>
                <a:spcPct val="150000"/>
              </a:lnSpc>
              <a:spcBef>
                <a:spcPts val="1000"/>
              </a:spcBef>
              <a:buFont typeface="Calibri"/>
              <a:buChar char="-"/>
            </a:pPr>
            <a:r>
              <a:rPr lang="en-CA" b="1">
                <a:latin typeface="Century Gothic"/>
                <a:ea typeface="+mn-lt"/>
                <a:cs typeface="+mn-lt"/>
              </a:rPr>
              <a:t>Help</a:t>
            </a:r>
            <a:r>
              <a:rPr lang="en-CA">
                <a:latin typeface="Century Gothic"/>
                <a:ea typeface="+mn-lt"/>
                <a:cs typeface="+mn-lt"/>
              </a:rPr>
              <a:t> brain injury </a:t>
            </a:r>
            <a:r>
              <a:rPr lang="en-CA" b="1">
                <a:latin typeface="Century Gothic"/>
                <a:ea typeface="+mn-lt"/>
                <a:cs typeface="+mn-lt"/>
              </a:rPr>
              <a:t>survivors +</a:t>
            </a:r>
            <a:r>
              <a:rPr lang="en-CA">
                <a:latin typeface="Century Gothic"/>
                <a:ea typeface="+mn-lt"/>
                <a:cs typeface="+mn-lt"/>
              </a:rPr>
              <a:t> </a:t>
            </a:r>
            <a:r>
              <a:rPr lang="en-CA" b="1">
                <a:latin typeface="Century Gothic"/>
                <a:ea typeface="+mn-lt"/>
                <a:cs typeface="+mn-lt"/>
              </a:rPr>
              <a:t>caregivers </a:t>
            </a:r>
          </a:p>
          <a:p>
            <a:pPr>
              <a:lnSpc>
                <a:spcPct val="150000"/>
              </a:lnSpc>
              <a:spcBef>
                <a:spcPts val="1000"/>
              </a:spcBef>
            </a:pPr>
            <a:endParaRPr lang="en-CA">
              <a:latin typeface="Century Gothic"/>
              <a:ea typeface="+mn-lt"/>
              <a:cs typeface="+mn-lt"/>
            </a:endParaRPr>
          </a:p>
          <a:p>
            <a:pPr>
              <a:lnSpc>
                <a:spcPct val="150000"/>
              </a:lnSpc>
              <a:spcBef>
                <a:spcPts val="1000"/>
              </a:spcBef>
            </a:pPr>
            <a:r>
              <a:rPr lang="en-CA">
                <a:latin typeface="Century Gothic"/>
                <a:ea typeface="+mn-lt"/>
                <a:cs typeface="+mn-lt"/>
              </a:rPr>
              <a:t>Referral </a:t>
            </a:r>
            <a:r>
              <a:rPr lang="en-CA" b="1">
                <a:latin typeface="Century Gothic"/>
                <a:ea typeface="+mn-lt"/>
                <a:cs typeface="+mn-lt"/>
              </a:rPr>
              <a:t>services for members </a:t>
            </a:r>
            <a:r>
              <a:rPr lang="en-CA">
                <a:latin typeface="Century Gothic"/>
                <a:ea typeface="+mn-lt"/>
                <a:cs typeface="+mn-lt"/>
              </a:rPr>
              <a:t>by ABI System Navigators: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Mental health</a:t>
            </a:r>
            <a:r>
              <a:rPr lang="en-CA">
                <a:latin typeface="Century Gothic"/>
                <a:ea typeface="+mn-lt"/>
                <a:cs typeface="+mn-lt"/>
              </a:rPr>
              <a:t> supports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Addictions </a:t>
            </a:r>
            <a:r>
              <a:rPr lang="en-CA">
                <a:latin typeface="Century Gothic"/>
                <a:ea typeface="+mn-lt"/>
                <a:cs typeface="+mn-lt"/>
              </a:rPr>
              <a:t>supports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a:latin typeface="Century Gothic"/>
                <a:ea typeface="+mn-lt"/>
                <a:cs typeface="+mn-lt"/>
              </a:rPr>
              <a:t>Support for people with</a:t>
            </a:r>
            <a:r>
              <a:rPr lang="en-CA" b="1">
                <a:latin typeface="Century Gothic"/>
                <a:ea typeface="+mn-lt"/>
                <a:cs typeface="+mn-lt"/>
              </a:rPr>
              <a:t> developmental delay</a:t>
            </a:r>
            <a:endParaRPr lang="en-US" b="1">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Geriatric service</a:t>
            </a:r>
            <a:r>
              <a:rPr lang="en-CA">
                <a:latin typeface="Century Gothic"/>
                <a:ea typeface="+mn-lt"/>
                <a:cs typeface="+mn-lt"/>
              </a:rPr>
              <a:t> providers</a:t>
            </a:r>
            <a:endParaRPr lang="en-US">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Corrections</a:t>
            </a:r>
            <a:endParaRPr lang="en-US" b="1">
              <a:latin typeface="Century Gothic"/>
              <a:ea typeface="+mn-lt"/>
              <a:cs typeface="+mn-lt"/>
            </a:endParaRPr>
          </a:p>
          <a:p>
            <a:pPr marL="742950" lvl="1" indent="-285750">
              <a:lnSpc>
                <a:spcPct val="150000"/>
              </a:lnSpc>
              <a:spcBef>
                <a:spcPts val="1000"/>
              </a:spcBef>
              <a:buFont typeface="Courier New,monospace"/>
              <a:buChar char="o"/>
            </a:pPr>
            <a:r>
              <a:rPr lang="en-CA" b="1">
                <a:latin typeface="Century Gothic"/>
                <a:ea typeface="+mn-lt"/>
                <a:cs typeface="+mn-lt"/>
              </a:rPr>
              <a:t>Housing</a:t>
            </a:r>
            <a:endParaRPr lang="en-US" b="1">
              <a:latin typeface="Century Gothic"/>
              <a:ea typeface="+mn-lt"/>
              <a:cs typeface="+mn-lt"/>
            </a:endParaRPr>
          </a:p>
          <a:p>
            <a:pPr>
              <a:lnSpc>
                <a:spcPct val="150000"/>
              </a:lnSpc>
              <a:spcBef>
                <a:spcPts val="1000"/>
              </a:spcBef>
            </a:pPr>
            <a:endParaRPr lang="en-CA">
              <a:latin typeface="Century Gothic"/>
              <a:ea typeface="+mn-lt"/>
              <a:cs typeface="+mn-lt"/>
            </a:endParaRPr>
          </a:p>
        </p:txBody>
      </p:sp>
      <p:sp>
        <p:nvSpPr>
          <p:cNvPr id="10" name="TextBox 9">
            <a:extLst>
              <a:ext uri="{FF2B5EF4-FFF2-40B4-BE49-F238E27FC236}">
                <a16:creationId xmlns:a16="http://schemas.microsoft.com/office/drawing/2014/main" id="{447351A9-C7B1-1BBF-5D0C-A5E3B0F247A9}"/>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Champlain Acquired Brain Injury Coalition: </a:t>
            </a:r>
          </a:p>
          <a:p>
            <a:pPr marL="285750" indent="-285750">
              <a:buFont typeface="Calibri"/>
              <a:buChar char="-"/>
            </a:pPr>
            <a:r>
              <a:rPr lang="en-CA" b="1">
                <a:latin typeface="Century Gothic"/>
                <a:cs typeface="Segoe UI"/>
              </a:rPr>
              <a:t>Info@champlainabicoalition.ca</a:t>
            </a:r>
          </a:p>
        </p:txBody>
      </p:sp>
      <p:pic>
        <p:nvPicPr>
          <p:cNvPr id="12" name="Picture 11">
            <a:extLst>
              <a:ext uri="{FF2B5EF4-FFF2-40B4-BE49-F238E27FC236}">
                <a16:creationId xmlns:a16="http://schemas.microsoft.com/office/drawing/2014/main" id="{39BB32C7-FFE2-082E-3EFE-C0CE2FB0BF55}"/>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15" name="Table 11">
            <a:extLst>
              <a:ext uri="{FF2B5EF4-FFF2-40B4-BE49-F238E27FC236}">
                <a16:creationId xmlns:a16="http://schemas.microsoft.com/office/drawing/2014/main" id="{E636F024-0DD5-7340-3A81-CE2A3121B729}"/>
              </a:ext>
            </a:extLst>
          </p:cNvPr>
          <p:cNvGraphicFramePr>
            <a:graphicFrameLocks noGrp="1"/>
          </p:cNvGraphicFramePr>
          <p:nvPr>
            <p:extLst>
              <p:ext uri="{D42A27DB-BD31-4B8C-83A1-F6EECF244321}">
                <p14:modId xmlns:p14="http://schemas.microsoft.com/office/powerpoint/2010/main" val="327012442"/>
              </p:ext>
            </p:extLst>
          </p:nvPr>
        </p:nvGraphicFramePr>
        <p:xfrm>
          <a:off x="4418197" y="7160619"/>
          <a:ext cx="2838580" cy="1737360"/>
        </p:xfrm>
        <a:graphic>
          <a:graphicData uri="http://schemas.openxmlformats.org/drawingml/2006/table">
            <a:tbl>
              <a:tblPr firstRow="1" bandRow="1">
                <a:tableStyleId>{5C22544A-7EE6-4342-B048-85BDC9FD1C3A}</a:tableStyleId>
              </a:tblPr>
              <a:tblGrid>
                <a:gridCol w="2838580">
                  <a:extLst>
                    <a:ext uri="{9D8B030D-6E8A-4147-A177-3AD203B41FA5}">
                      <a16:colId xmlns:a16="http://schemas.microsoft.com/office/drawing/2014/main" val="2813050934"/>
                    </a:ext>
                  </a:extLst>
                </a:gridCol>
              </a:tblGrid>
              <a:tr h="845425">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2" name="Picture 2" descr="Qr code&#10;&#10;Description automatically generated">
            <a:extLst>
              <a:ext uri="{FF2B5EF4-FFF2-40B4-BE49-F238E27FC236}">
                <a16:creationId xmlns:a16="http://schemas.microsoft.com/office/drawing/2014/main" id="{7CD72F82-4022-56B5-2C86-DECD44BF2A39}"/>
              </a:ext>
            </a:extLst>
          </p:cNvPr>
          <p:cNvPicPr>
            <a:picLocks noChangeAspect="1"/>
          </p:cNvPicPr>
          <p:nvPr/>
        </p:nvPicPr>
        <p:blipFill>
          <a:blip r:embed="rId4"/>
          <a:stretch>
            <a:fillRect/>
          </a:stretch>
        </p:blipFill>
        <p:spPr>
          <a:xfrm>
            <a:off x="5745290" y="7549856"/>
            <a:ext cx="1193405" cy="1212673"/>
          </a:xfrm>
          <a:prstGeom prst="rect">
            <a:avLst/>
          </a:prstGeom>
        </p:spPr>
      </p:pic>
      <p:pic>
        <p:nvPicPr>
          <p:cNvPr id="4" name="Picture 3">
            <a:extLst>
              <a:ext uri="{FF2B5EF4-FFF2-40B4-BE49-F238E27FC236}">
                <a16:creationId xmlns:a16="http://schemas.microsoft.com/office/drawing/2014/main" id="{6DA4DAA7-6317-87D0-2543-3200D327D467}"/>
              </a:ext>
            </a:extLst>
          </p:cNvPr>
          <p:cNvPicPr>
            <a:picLocks noChangeAspect="1"/>
          </p:cNvPicPr>
          <p:nvPr/>
        </p:nvPicPr>
        <p:blipFill>
          <a:blip r:embed="rId5"/>
          <a:stretch>
            <a:fillRect/>
          </a:stretch>
        </p:blipFill>
        <p:spPr>
          <a:xfrm>
            <a:off x="4925199" y="7737197"/>
            <a:ext cx="816096" cy="827153"/>
          </a:xfrm>
          <a:prstGeom prst="rect">
            <a:avLst/>
          </a:prstGeom>
        </p:spPr>
      </p:pic>
      <p:pic>
        <p:nvPicPr>
          <p:cNvPr id="7" name="Picture 6">
            <a:extLst>
              <a:ext uri="{FF2B5EF4-FFF2-40B4-BE49-F238E27FC236}">
                <a16:creationId xmlns:a16="http://schemas.microsoft.com/office/drawing/2014/main" id="{7EEDDA93-B112-F60C-1732-B8847ADE2C81}"/>
              </a:ext>
            </a:extLst>
          </p:cNvPr>
          <p:cNvPicPr>
            <a:picLocks noChangeAspect="1"/>
          </p:cNvPicPr>
          <p:nvPr/>
        </p:nvPicPr>
        <p:blipFill rotWithShape="1">
          <a:blip r:embed="rId6"/>
          <a:srcRect r="487" b="17308"/>
          <a:stretch/>
        </p:blipFill>
        <p:spPr>
          <a:xfrm>
            <a:off x="3413933" y="6020310"/>
            <a:ext cx="589465" cy="508877"/>
          </a:xfrm>
          <a:prstGeom prst="rect">
            <a:avLst/>
          </a:prstGeom>
        </p:spPr>
      </p:pic>
      <p:pic>
        <p:nvPicPr>
          <p:cNvPr id="11" name="Picture 10">
            <a:extLst>
              <a:ext uri="{FF2B5EF4-FFF2-40B4-BE49-F238E27FC236}">
                <a16:creationId xmlns:a16="http://schemas.microsoft.com/office/drawing/2014/main" id="{5C2F7AD1-B59F-CCAF-736E-A6964D70D50B}"/>
              </a:ext>
            </a:extLst>
          </p:cNvPr>
          <p:cNvPicPr>
            <a:picLocks noChangeAspect="1"/>
          </p:cNvPicPr>
          <p:nvPr/>
        </p:nvPicPr>
        <p:blipFill rotWithShape="1">
          <a:blip r:embed="rId7"/>
          <a:srcRect b="13235"/>
          <a:stretch/>
        </p:blipFill>
        <p:spPr>
          <a:xfrm>
            <a:off x="3881168" y="5939302"/>
            <a:ext cx="690636" cy="597974"/>
          </a:xfrm>
          <a:prstGeom prst="rect">
            <a:avLst/>
          </a:prstGeom>
        </p:spPr>
      </p:pic>
      <p:pic>
        <p:nvPicPr>
          <p:cNvPr id="14" name="Picture 13">
            <a:extLst>
              <a:ext uri="{FF2B5EF4-FFF2-40B4-BE49-F238E27FC236}">
                <a16:creationId xmlns:a16="http://schemas.microsoft.com/office/drawing/2014/main" id="{6C947342-9BE8-051F-8D3B-2AD66E60D707}"/>
              </a:ext>
            </a:extLst>
          </p:cNvPr>
          <p:cNvPicPr>
            <a:picLocks noChangeAspect="1"/>
          </p:cNvPicPr>
          <p:nvPr/>
        </p:nvPicPr>
        <p:blipFill rotWithShape="1">
          <a:blip r:embed="rId8"/>
          <a:srcRect b="14216"/>
          <a:stretch/>
        </p:blipFill>
        <p:spPr>
          <a:xfrm>
            <a:off x="252141" y="5689423"/>
            <a:ext cx="609674" cy="544074"/>
          </a:xfrm>
          <a:prstGeom prst="rect">
            <a:avLst/>
          </a:prstGeom>
        </p:spPr>
      </p:pic>
      <p:pic>
        <p:nvPicPr>
          <p:cNvPr id="17" name="Picture 16">
            <a:extLst>
              <a:ext uri="{FF2B5EF4-FFF2-40B4-BE49-F238E27FC236}">
                <a16:creationId xmlns:a16="http://schemas.microsoft.com/office/drawing/2014/main" id="{278C1373-35D2-EF8D-17E0-B181EB9581A8}"/>
              </a:ext>
            </a:extLst>
          </p:cNvPr>
          <p:cNvPicPr>
            <a:picLocks noChangeAspect="1"/>
          </p:cNvPicPr>
          <p:nvPr/>
        </p:nvPicPr>
        <p:blipFill rotWithShape="1">
          <a:blip r:embed="rId9"/>
          <a:srcRect b="18627"/>
          <a:stretch/>
        </p:blipFill>
        <p:spPr>
          <a:xfrm>
            <a:off x="144630" y="8253900"/>
            <a:ext cx="717624" cy="598568"/>
          </a:xfrm>
          <a:prstGeom prst="rect">
            <a:avLst/>
          </a:prstGeom>
        </p:spPr>
      </p:pic>
      <p:sp>
        <p:nvSpPr>
          <p:cNvPr id="9" name="TextBox 8">
            <a:extLst>
              <a:ext uri="{FF2B5EF4-FFF2-40B4-BE49-F238E27FC236}">
                <a16:creationId xmlns:a16="http://schemas.microsoft.com/office/drawing/2014/main" id="{2716ED49-8BB7-9054-E225-2633439A8D9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and Community Care Support Services. (2024). ACQUIRED BRAIN INJURY - CHAMPLAIN. Retrieved from </a:t>
            </a:r>
            <a:r>
              <a:rPr lang="en-US" sz="700" dirty="0">
                <a:ea typeface="+mn-lt"/>
                <a:cs typeface="+mn-lt"/>
              </a:rPr>
              <a:t>https://www.champlainhealthline.ca/listservices.aspx?id=10385</a:t>
            </a:r>
          </a:p>
        </p:txBody>
      </p:sp>
    </p:spTree>
    <p:extLst>
      <p:ext uri="{BB962C8B-B14F-4D97-AF65-F5344CB8AC3E}">
        <p14:creationId xmlns:p14="http://schemas.microsoft.com/office/powerpoint/2010/main" val="107615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5E8F9A8-EE9D-B41A-59CC-4AB4334F3CEC}"/>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A018B182-8825-7D72-4281-D8D2DDA9C9C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Community Connections</a:t>
            </a:r>
            <a:endParaRPr lang="en-US" sz="2800">
              <a:latin typeface="Century Gothic"/>
            </a:endParaRPr>
          </a:p>
        </p:txBody>
      </p:sp>
      <p:sp>
        <p:nvSpPr>
          <p:cNvPr id="8" name="TextBox 7">
            <a:extLst>
              <a:ext uri="{FF2B5EF4-FFF2-40B4-BE49-F238E27FC236}">
                <a16:creationId xmlns:a16="http://schemas.microsoft.com/office/drawing/2014/main" id="{79D39756-8C60-EB84-3539-8632030CDF8B}"/>
              </a:ext>
            </a:extLst>
          </p:cNvPr>
          <p:cNvSpPr txBox="1"/>
          <p:nvPr/>
        </p:nvSpPr>
        <p:spPr>
          <a:xfrm>
            <a:off x="86693" y="650327"/>
            <a:ext cx="7370379" cy="8248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b="1">
                <a:latin typeface="Century Gothic"/>
                <a:ea typeface="+mn-lt"/>
                <a:cs typeface="+mn-lt"/>
              </a:rPr>
              <a:t>Partnership</a:t>
            </a:r>
            <a:r>
              <a:rPr lang="en-CA">
                <a:latin typeface="Century Gothic"/>
                <a:ea typeface="+mn-lt"/>
                <a:cs typeface="+mn-lt"/>
              </a:rPr>
              <a:t> between </a:t>
            </a:r>
            <a:r>
              <a:rPr lang="en-CA" b="1">
                <a:latin typeface="Century Gothic"/>
                <a:ea typeface="+mn-lt"/>
                <a:cs typeface="+mn-lt"/>
              </a:rPr>
              <a:t>VHA Health</a:t>
            </a:r>
            <a:r>
              <a:rPr lang="en-CA">
                <a:latin typeface="Century Gothic"/>
                <a:ea typeface="+mn-lt"/>
                <a:cs typeface="+mn-lt"/>
              </a:rPr>
              <a:t>, the </a:t>
            </a:r>
            <a:r>
              <a:rPr lang="en-CA" b="1">
                <a:latin typeface="Century Gothic"/>
                <a:ea typeface="+mn-lt"/>
                <a:cs typeface="+mn-lt"/>
              </a:rPr>
              <a:t>Regional Geriatric Program of Eastern Ontario</a:t>
            </a:r>
            <a:r>
              <a:rPr lang="en-CA">
                <a:latin typeface="Century Gothic"/>
                <a:ea typeface="+mn-lt"/>
                <a:cs typeface="+mn-lt"/>
              </a:rPr>
              <a:t> (RGPEO), and the </a:t>
            </a:r>
            <a:r>
              <a:rPr lang="en-CA" b="1">
                <a:latin typeface="Century Gothic"/>
                <a:ea typeface="+mn-lt"/>
                <a:cs typeface="+mn-lt"/>
              </a:rPr>
              <a:t>Dementia Society of Ottawa &amp; Renfrew County</a:t>
            </a:r>
            <a:r>
              <a:rPr lang="en-CA">
                <a:latin typeface="Century Gothic"/>
                <a:ea typeface="+mn-lt"/>
                <a:cs typeface="+mn-lt"/>
              </a:rPr>
              <a:t>. The program provides you with </a:t>
            </a:r>
            <a:r>
              <a:rPr lang="en-CA" b="1">
                <a:latin typeface="Century Gothic"/>
                <a:ea typeface="+mn-lt"/>
                <a:cs typeface="+mn-lt"/>
              </a:rPr>
              <a:t>referral</a:t>
            </a:r>
            <a:r>
              <a:rPr lang="en-CA">
                <a:latin typeface="Century Gothic"/>
                <a:ea typeface="+mn-lt"/>
                <a:cs typeface="+mn-lt"/>
              </a:rPr>
              <a:t> and </a:t>
            </a:r>
            <a:r>
              <a:rPr lang="en-CA" b="1">
                <a:latin typeface="Century Gothic"/>
                <a:ea typeface="+mn-lt"/>
                <a:cs typeface="+mn-lt"/>
              </a:rPr>
              <a:t>support services</a:t>
            </a:r>
            <a:r>
              <a:rPr lang="en-CA">
                <a:latin typeface="Century Gothic"/>
                <a:ea typeface="+mn-lt"/>
                <a:cs typeface="+mn-lt"/>
              </a:rPr>
              <a:t> during the </a:t>
            </a:r>
            <a:r>
              <a:rPr lang="en-CA" b="1">
                <a:latin typeface="Century Gothic"/>
                <a:ea typeface="+mn-lt"/>
                <a:cs typeface="+mn-lt"/>
              </a:rPr>
              <a:t>first 8-12 weeks</a:t>
            </a:r>
            <a:r>
              <a:rPr lang="en-CA">
                <a:latin typeface="Century Gothic"/>
                <a:ea typeface="+mn-lt"/>
                <a:cs typeface="+mn-lt"/>
              </a:rPr>
              <a:t> </a:t>
            </a:r>
            <a:r>
              <a:rPr lang="en-CA" b="1">
                <a:latin typeface="Century Gothic"/>
                <a:ea typeface="+mn-lt"/>
                <a:cs typeface="+mn-lt"/>
              </a:rPr>
              <a:t>after discharge</a:t>
            </a:r>
            <a:r>
              <a:rPr lang="en-CA">
                <a:latin typeface="Century Gothic"/>
                <a:ea typeface="+mn-lt"/>
                <a:cs typeface="+mn-lt"/>
              </a:rPr>
              <a:t> from hospital. You will be assigned a </a:t>
            </a:r>
            <a:r>
              <a:rPr lang="en-CA" b="1">
                <a:latin typeface="Century Gothic"/>
                <a:ea typeface="+mn-lt"/>
                <a:cs typeface="+mn-lt"/>
              </a:rPr>
              <a:t>staff member</a:t>
            </a:r>
            <a:r>
              <a:rPr lang="en-CA">
                <a:latin typeface="Century Gothic"/>
                <a:ea typeface="+mn-lt"/>
                <a:cs typeface="+mn-lt"/>
              </a:rPr>
              <a:t> to be your </a:t>
            </a:r>
            <a:r>
              <a:rPr lang="en-CA" b="1">
                <a:latin typeface="Century Gothic"/>
                <a:ea typeface="+mn-lt"/>
                <a:cs typeface="+mn-lt"/>
              </a:rPr>
              <a:t>"guide"</a:t>
            </a:r>
            <a:r>
              <a:rPr lang="en-CA">
                <a:latin typeface="Century Gothic"/>
                <a:ea typeface="+mn-lt"/>
                <a:cs typeface="+mn-lt"/>
              </a:rPr>
              <a:t>. </a:t>
            </a:r>
            <a:endParaRPr lang="en-US">
              <a:latin typeface="Century Gothic"/>
              <a:ea typeface="+mn-lt"/>
              <a:cs typeface="+mn-lt"/>
            </a:endParaRPr>
          </a:p>
          <a:p>
            <a:pPr algn="ctr">
              <a:spcBef>
                <a:spcPts val="1000"/>
              </a:spcBef>
            </a:pPr>
            <a:r>
              <a:rPr lang="en-CA">
                <a:latin typeface="Century Gothic"/>
                <a:ea typeface="+mn-lt"/>
                <a:cs typeface="+mn-lt"/>
              </a:rPr>
              <a:t> </a:t>
            </a:r>
            <a:r>
              <a:rPr lang="en-CA" b="1" u="sng">
                <a:latin typeface="Century Gothic"/>
                <a:ea typeface="+mn-lt"/>
                <a:cs typeface="+mn-lt"/>
              </a:rPr>
              <a:t>Who</a:t>
            </a:r>
            <a:r>
              <a:rPr lang="en-CA" u="sng">
                <a:latin typeface="Century Gothic"/>
                <a:ea typeface="+mn-lt"/>
                <a:cs typeface="+mn-lt"/>
              </a:rPr>
              <a:t> it is for: </a:t>
            </a:r>
            <a:endParaRPr lang="en-CA"/>
          </a:p>
          <a:p>
            <a:pPr marL="285750" indent="-285750">
              <a:spcBef>
                <a:spcPts val="1000"/>
              </a:spcBef>
              <a:buFont typeface="Calibri"/>
              <a:buChar char="-"/>
            </a:pPr>
            <a:r>
              <a:rPr lang="en-CA" b="1">
                <a:latin typeface="Century Gothic"/>
                <a:ea typeface="+mn-lt"/>
                <a:cs typeface="+mn-lt"/>
              </a:rPr>
              <a:t>Older adults </a:t>
            </a:r>
            <a:r>
              <a:rPr lang="en-CA">
                <a:latin typeface="Century Gothic"/>
                <a:ea typeface="+mn-lt"/>
                <a:cs typeface="+mn-lt"/>
              </a:rPr>
              <a:t>who:</a:t>
            </a:r>
            <a:endParaRPr lang="en-US">
              <a:latin typeface="Century Gothic"/>
              <a:ea typeface="+mn-lt"/>
              <a:cs typeface="+mn-lt"/>
            </a:endParaRPr>
          </a:p>
          <a:p>
            <a:pPr marL="742950" lvl="1" indent="-285750">
              <a:spcBef>
                <a:spcPts val="1000"/>
              </a:spcBef>
              <a:buFont typeface="Arial"/>
              <a:buChar char="•"/>
            </a:pPr>
            <a:r>
              <a:rPr lang="en-CA">
                <a:latin typeface="Century Gothic"/>
                <a:ea typeface="+mn-lt"/>
                <a:cs typeface="+mn-lt"/>
              </a:rPr>
              <a:t>Are on </a:t>
            </a:r>
            <a:r>
              <a:rPr lang="en-CA" b="1">
                <a:latin typeface="Century Gothic"/>
                <a:ea typeface="+mn-lt"/>
                <a:cs typeface="+mn-lt"/>
              </a:rPr>
              <a:t>wait lists</a:t>
            </a:r>
            <a:r>
              <a:rPr lang="en-CA">
                <a:latin typeface="Century Gothic"/>
                <a:ea typeface="+mn-lt"/>
                <a:cs typeface="+mn-lt"/>
              </a:rPr>
              <a:t> for other services like: </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Home and Community Care (LHIN/ HCCSS) </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Adult day programs</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Long term care</a:t>
            </a:r>
            <a:endParaRPr lang="en-US">
              <a:latin typeface="Century Gothic"/>
              <a:ea typeface="+mn-lt"/>
              <a:cs typeface="+mn-lt"/>
            </a:endParaRPr>
          </a:p>
          <a:p>
            <a:pPr marL="1200150" lvl="2" indent="-285750">
              <a:spcBef>
                <a:spcPts val="1000"/>
              </a:spcBef>
              <a:buFont typeface="Calibri,Sans-Serif"/>
              <a:buChar char="-"/>
            </a:pPr>
            <a:r>
              <a:rPr lang="en-CA">
                <a:latin typeface="Century Gothic"/>
                <a:ea typeface="+mn-lt"/>
                <a:cs typeface="+mn-lt"/>
              </a:rPr>
              <a:t>Specialized geriatric assessment</a:t>
            </a:r>
            <a:endParaRPr lang="en-CA">
              <a:latin typeface="Century Gothic"/>
            </a:endParaRPr>
          </a:p>
          <a:p>
            <a:pPr marL="742950" lvl="1" indent="-285750">
              <a:spcBef>
                <a:spcPts val="1000"/>
              </a:spcBef>
              <a:buFont typeface="Arial"/>
              <a:buChar char="•"/>
            </a:pPr>
            <a:r>
              <a:rPr lang="en-CA">
                <a:latin typeface="Century Gothic"/>
                <a:ea typeface="+mn-lt"/>
                <a:cs typeface="+mn-lt"/>
              </a:rPr>
              <a:t>Are </a:t>
            </a:r>
            <a:r>
              <a:rPr lang="en-CA" b="1">
                <a:latin typeface="Century Gothic"/>
                <a:ea typeface="+mn-lt"/>
                <a:cs typeface="+mn-lt"/>
              </a:rPr>
              <a:t>socially isolated</a:t>
            </a:r>
          </a:p>
          <a:p>
            <a:pPr marL="742950" lvl="1" indent="-285750">
              <a:spcBef>
                <a:spcPts val="1000"/>
              </a:spcBef>
              <a:buFont typeface="Arial"/>
              <a:buChar char="•"/>
            </a:pPr>
            <a:r>
              <a:rPr lang="en-CA">
                <a:latin typeface="Century Gothic"/>
                <a:ea typeface="+mn-lt"/>
                <a:cs typeface="+mn-lt"/>
              </a:rPr>
              <a:t>Have </a:t>
            </a:r>
            <a:r>
              <a:rPr lang="en-CA" b="1">
                <a:latin typeface="Century Gothic"/>
                <a:ea typeface="+mn-lt"/>
                <a:cs typeface="+mn-lt"/>
              </a:rPr>
              <a:t>caregivers</a:t>
            </a:r>
            <a:r>
              <a:rPr lang="en-CA">
                <a:latin typeface="Century Gothic"/>
                <a:ea typeface="+mn-lt"/>
                <a:cs typeface="+mn-lt"/>
              </a:rPr>
              <a:t> needing </a:t>
            </a:r>
            <a:r>
              <a:rPr lang="en-CA" b="1">
                <a:latin typeface="Century Gothic"/>
                <a:ea typeface="+mn-lt"/>
                <a:cs typeface="+mn-lt"/>
              </a:rPr>
              <a:t>support </a:t>
            </a:r>
            <a:endParaRPr lang="en-US" b="1">
              <a:latin typeface="Century Gothic"/>
              <a:ea typeface="+mn-lt"/>
              <a:cs typeface="+mn-lt"/>
            </a:endParaRPr>
          </a:p>
          <a:p>
            <a:pPr marL="742950" lvl="1" indent="-285750">
              <a:spcBef>
                <a:spcPts val="1000"/>
              </a:spcBef>
              <a:buFont typeface="Arial"/>
              <a:buChar char="•"/>
            </a:pPr>
            <a:r>
              <a:rPr lang="en-CA">
                <a:latin typeface="Century Gothic"/>
                <a:ea typeface="+mn-lt"/>
                <a:cs typeface="+mn-lt"/>
              </a:rPr>
              <a:t>Need </a:t>
            </a:r>
            <a:r>
              <a:rPr lang="en-CA" b="1">
                <a:latin typeface="Century Gothic"/>
                <a:ea typeface="+mn-lt"/>
                <a:cs typeface="+mn-lt"/>
              </a:rPr>
              <a:t>review/expansion</a:t>
            </a:r>
            <a:r>
              <a:rPr lang="en-CA">
                <a:latin typeface="Century Gothic"/>
                <a:ea typeface="+mn-lt"/>
                <a:cs typeface="+mn-lt"/>
              </a:rPr>
              <a:t> of existing </a:t>
            </a:r>
            <a:r>
              <a:rPr lang="en-CA" b="1">
                <a:latin typeface="Century Gothic"/>
                <a:ea typeface="+mn-lt"/>
                <a:cs typeface="+mn-lt"/>
              </a:rPr>
              <a:t>care plans </a:t>
            </a:r>
          </a:p>
          <a:p>
            <a:pPr algn="ctr">
              <a:spcBef>
                <a:spcPts val="1000"/>
              </a:spcBef>
            </a:pPr>
            <a:r>
              <a:rPr lang="en-CA" b="1" u="sng">
                <a:latin typeface="Century Gothic"/>
                <a:ea typeface="+mn-lt"/>
                <a:cs typeface="+mn-lt"/>
              </a:rPr>
              <a:t>Services</a:t>
            </a:r>
            <a:r>
              <a:rPr lang="en-CA" u="sng">
                <a:latin typeface="Century Gothic"/>
                <a:ea typeface="+mn-lt"/>
                <a:cs typeface="+mn-lt"/>
              </a:rPr>
              <a:t> include: </a:t>
            </a:r>
            <a:endParaRPr lang="en-US">
              <a:latin typeface="Century Gothic"/>
              <a:ea typeface="+mn-lt"/>
              <a:cs typeface="+mn-lt"/>
            </a:endParaRPr>
          </a:p>
          <a:p>
            <a:pPr marL="285750" indent="-285750">
              <a:spcBef>
                <a:spcPts val="1000"/>
              </a:spcBef>
              <a:buFont typeface="Calibri,Sans-Serif"/>
              <a:buChar char="-"/>
            </a:pPr>
            <a:r>
              <a:rPr lang="en-CA" b="1">
                <a:latin typeface="Century Gothic"/>
                <a:ea typeface="+mn-lt"/>
                <a:cs typeface="+mn-lt"/>
              </a:rPr>
              <a:t>Health</a:t>
            </a:r>
            <a:r>
              <a:rPr lang="en-CA">
                <a:latin typeface="Century Gothic"/>
                <a:ea typeface="+mn-lt"/>
                <a:cs typeface="+mn-lt"/>
              </a:rPr>
              <a:t> supports</a:t>
            </a:r>
            <a:endParaRPr lang="en-US">
              <a:latin typeface="Century Gothic"/>
              <a:ea typeface="+mn-lt"/>
              <a:cs typeface="+mn-lt"/>
            </a:endParaRPr>
          </a:p>
          <a:p>
            <a:pPr marL="285750" indent="-285750">
              <a:spcBef>
                <a:spcPts val="1000"/>
              </a:spcBef>
              <a:buFont typeface="Calibri,Sans-Serif"/>
              <a:buChar char="-"/>
            </a:pPr>
            <a:endParaRPr lang="en-CA">
              <a:latin typeface="Century Gothic"/>
              <a:ea typeface="+mn-lt"/>
              <a:cs typeface="+mn-lt"/>
            </a:endParaRPr>
          </a:p>
          <a:p>
            <a:pPr marL="285750" indent="-285750">
              <a:spcBef>
                <a:spcPts val="1000"/>
              </a:spcBef>
              <a:buFont typeface="Calibri,Sans-Serif"/>
              <a:buChar char="-"/>
            </a:pPr>
            <a:r>
              <a:rPr lang="en-CA" b="1">
                <a:latin typeface="Century Gothic"/>
                <a:ea typeface="+mn-lt"/>
                <a:cs typeface="+mn-lt"/>
              </a:rPr>
              <a:t>Social </a:t>
            </a:r>
            <a:r>
              <a:rPr lang="en-CA">
                <a:latin typeface="Century Gothic"/>
                <a:ea typeface="+mn-lt"/>
                <a:cs typeface="+mn-lt"/>
              </a:rPr>
              <a:t>supports</a:t>
            </a:r>
            <a:endParaRPr lang="en-US">
              <a:latin typeface="Century Gothic"/>
              <a:ea typeface="+mn-lt"/>
              <a:cs typeface="+mn-lt"/>
            </a:endParaRPr>
          </a:p>
          <a:p>
            <a:pPr lvl="1">
              <a:spcBef>
                <a:spcPts val="1000"/>
              </a:spcBef>
              <a:buFont typeface="Arial"/>
            </a:pPr>
            <a:endParaRPr lang="en-CA" b="1">
              <a:latin typeface="Century Gothic"/>
              <a:ea typeface="+mn-lt"/>
              <a:cs typeface="+mn-lt"/>
            </a:endParaRPr>
          </a:p>
        </p:txBody>
      </p:sp>
      <p:sp>
        <p:nvSpPr>
          <p:cNvPr id="10" name="TextBox 9">
            <a:extLst>
              <a:ext uri="{FF2B5EF4-FFF2-40B4-BE49-F238E27FC236}">
                <a16:creationId xmlns:a16="http://schemas.microsoft.com/office/drawing/2014/main" id="{5AAE4CAF-BFAD-1CCA-70F4-B85BD171221D}"/>
              </a:ext>
            </a:extLst>
          </p:cNvPr>
          <p:cNvSpPr txBox="1"/>
          <p:nvPr/>
        </p:nvSpPr>
        <p:spPr>
          <a:xfrm>
            <a:off x="921095"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dirty="0">
                <a:latin typeface="Century Gothic"/>
                <a:cs typeface="Segoe UI"/>
              </a:rPr>
              <a:t>​</a:t>
            </a:r>
            <a:r>
              <a:rPr lang="en-CA" dirty="0">
                <a:ea typeface="+mn-lt"/>
                <a:cs typeface="+mn-lt"/>
              </a:rPr>
              <a:t>     </a:t>
            </a:r>
            <a:r>
              <a:rPr lang="en-CA" dirty="0">
                <a:latin typeface="Century Gothic"/>
                <a:ea typeface="+mn-lt"/>
                <a:cs typeface="+mn-lt"/>
              </a:rPr>
              <a:t>  </a:t>
            </a:r>
            <a:r>
              <a:rPr lang="en-CA" sz="2000" dirty="0">
                <a:latin typeface="Century Gothic"/>
                <a:ea typeface="+mn-lt"/>
                <a:cs typeface="+mn-lt"/>
              </a:rPr>
              <a:t> </a:t>
            </a:r>
            <a:r>
              <a:rPr lang="en-CA" sz="2000" b="1" dirty="0">
                <a:latin typeface="Century Gothic"/>
                <a:ea typeface="+mn-lt"/>
                <a:cs typeface="+mn-lt"/>
              </a:rPr>
              <a:t>Questions? </a:t>
            </a:r>
            <a:r>
              <a:rPr lang="en-CA" sz="2000" dirty="0">
                <a:latin typeface="Century Gothic"/>
                <a:ea typeface="+mn-lt"/>
                <a:cs typeface="+mn-lt"/>
              </a:rPr>
              <a:t> </a:t>
            </a:r>
            <a:endParaRPr lang="en-US" sz="2000" dirty="0">
              <a:latin typeface="Century Gothic"/>
              <a:cs typeface="Calibri"/>
            </a:endParaRPr>
          </a:p>
          <a:p>
            <a:r>
              <a:rPr lang="en-CA" b="1" dirty="0">
                <a:latin typeface="Century Gothic"/>
                <a:cs typeface="Segoe UI"/>
              </a:rPr>
              <a:t>______________________________________________</a:t>
            </a:r>
          </a:p>
        </p:txBody>
      </p:sp>
      <p:pic>
        <p:nvPicPr>
          <p:cNvPr id="12" name="Picture 11">
            <a:extLst>
              <a:ext uri="{FF2B5EF4-FFF2-40B4-BE49-F238E27FC236}">
                <a16:creationId xmlns:a16="http://schemas.microsoft.com/office/drawing/2014/main" id="{BC626D71-73A6-4161-50B0-C644CFE77359}"/>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2" name="Picture 2">
            <a:extLst>
              <a:ext uri="{FF2B5EF4-FFF2-40B4-BE49-F238E27FC236}">
                <a16:creationId xmlns:a16="http://schemas.microsoft.com/office/drawing/2014/main" id="{27BB454E-4C10-6501-E202-09A03EC12848}"/>
              </a:ext>
            </a:extLst>
          </p:cNvPr>
          <p:cNvPicPr>
            <a:picLocks noChangeAspect="1"/>
          </p:cNvPicPr>
          <p:nvPr/>
        </p:nvPicPr>
        <p:blipFill>
          <a:blip r:embed="rId4"/>
          <a:stretch>
            <a:fillRect/>
          </a:stretch>
        </p:blipFill>
        <p:spPr>
          <a:xfrm>
            <a:off x="6507978" y="7390352"/>
            <a:ext cx="469210" cy="501990"/>
          </a:xfrm>
          <a:prstGeom prst="rect">
            <a:avLst/>
          </a:prstGeom>
        </p:spPr>
      </p:pic>
      <p:pic>
        <p:nvPicPr>
          <p:cNvPr id="3" name="Picture 3">
            <a:extLst>
              <a:ext uri="{FF2B5EF4-FFF2-40B4-BE49-F238E27FC236}">
                <a16:creationId xmlns:a16="http://schemas.microsoft.com/office/drawing/2014/main" id="{68C126A2-68C1-3C76-CDDB-64B4202944CD}"/>
              </a:ext>
            </a:extLst>
          </p:cNvPr>
          <p:cNvPicPr>
            <a:picLocks noChangeAspect="1"/>
          </p:cNvPicPr>
          <p:nvPr/>
        </p:nvPicPr>
        <p:blipFill>
          <a:blip r:embed="rId5"/>
          <a:stretch>
            <a:fillRect/>
          </a:stretch>
        </p:blipFill>
        <p:spPr>
          <a:xfrm>
            <a:off x="6507978" y="8268296"/>
            <a:ext cx="490891" cy="534506"/>
          </a:xfrm>
          <a:prstGeom prst="rect">
            <a:avLst/>
          </a:prstGeom>
        </p:spPr>
      </p:pic>
      <p:sp>
        <p:nvSpPr>
          <p:cNvPr id="7" name="TextBox 6">
            <a:extLst>
              <a:ext uri="{FF2B5EF4-FFF2-40B4-BE49-F238E27FC236}">
                <a16:creationId xmlns:a16="http://schemas.microsoft.com/office/drawing/2014/main" id="{414C9BAC-9284-5AA8-3863-608E55CDFFEB}"/>
              </a:ext>
            </a:extLst>
          </p:cNvPr>
          <p:cNvSpPr txBox="1"/>
          <p:nvPr/>
        </p:nvSpPr>
        <p:spPr>
          <a:xfrm>
            <a:off x="4129784" y="7358556"/>
            <a:ext cx="2743200" cy="1285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Calibri"/>
              <a:buChar char="-"/>
            </a:pPr>
            <a:r>
              <a:rPr lang="en-CA" b="1">
                <a:latin typeface="Century Gothic"/>
                <a:cs typeface="Arial"/>
              </a:rPr>
              <a:t>Housing </a:t>
            </a:r>
            <a:r>
              <a:rPr lang="en-CA">
                <a:latin typeface="Century Gothic"/>
                <a:cs typeface="Arial"/>
              </a:rPr>
              <a:t>supports</a:t>
            </a:r>
            <a:r>
              <a:rPr lang="en-US">
                <a:latin typeface="Century Gothic"/>
                <a:cs typeface="Arial"/>
              </a:rPr>
              <a:t>​</a:t>
            </a:r>
            <a:endParaRPr lang="en-US">
              <a:cs typeface="Calibri" panose="020F0502020204030204"/>
            </a:endParaRPr>
          </a:p>
          <a:p>
            <a:pPr marL="285750" indent="-285750">
              <a:lnSpc>
                <a:spcPct val="150000"/>
              </a:lnSpc>
              <a:buFont typeface="Calibri"/>
              <a:buChar char="-"/>
            </a:pPr>
            <a:endParaRPr lang="en-US">
              <a:latin typeface="Century Gothic"/>
              <a:cs typeface="Arial"/>
            </a:endParaRPr>
          </a:p>
          <a:p>
            <a:pPr marL="285750" indent="-285750">
              <a:lnSpc>
                <a:spcPct val="150000"/>
              </a:lnSpc>
              <a:buFont typeface="Calibri"/>
              <a:buChar char="-"/>
            </a:pPr>
            <a:r>
              <a:rPr lang="en-CA" b="1">
                <a:latin typeface="Century Gothic"/>
                <a:cs typeface="Arial"/>
              </a:rPr>
              <a:t>Financial </a:t>
            </a:r>
            <a:r>
              <a:rPr lang="en-CA">
                <a:latin typeface="Century Gothic"/>
                <a:cs typeface="Arial"/>
              </a:rPr>
              <a:t>supports</a:t>
            </a:r>
          </a:p>
        </p:txBody>
      </p:sp>
      <p:pic>
        <p:nvPicPr>
          <p:cNvPr id="9" name="Picture 10">
            <a:extLst>
              <a:ext uri="{FF2B5EF4-FFF2-40B4-BE49-F238E27FC236}">
                <a16:creationId xmlns:a16="http://schemas.microsoft.com/office/drawing/2014/main" id="{93D05F65-077A-3C6D-89FD-CEA3C23873EB}"/>
              </a:ext>
            </a:extLst>
          </p:cNvPr>
          <p:cNvPicPr>
            <a:picLocks noChangeAspect="1"/>
          </p:cNvPicPr>
          <p:nvPr/>
        </p:nvPicPr>
        <p:blipFill>
          <a:blip r:embed="rId6"/>
          <a:stretch>
            <a:fillRect/>
          </a:stretch>
        </p:blipFill>
        <p:spPr>
          <a:xfrm>
            <a:off x="2215273" y="7314481"/>
            <a:ext cx="610134" cy="642895"/>
          </a:xfrm>
          <a:prstGeom prst="rect">
            <a:avLst/>
          </a:prstGeom>
        </p:spPr>
      </p:pic>
      <p:pic>
        <p:nvPicPr>
          <p:cNvPr id="11" name="Picture 12">
            <a:extLst>
              <a:ext uri="{FF2B5EF4-FFF2-40B4-BE49-F238E27FC236}">
                <a16:creationId xmlns:a16="http://schemas.microsoft.com/office/drawing/2014/main" id="{995774C0-290F-DDB1-BB1A-62DAA0DC70FA}"/>
              </a:ext>
            </a:extLst>
          </p:cNvPr>
          <p:cNvPicPr>
            <a:picLocks noChangeAspect="1"/>
          </p:cNvPicPr>
          <p:nvPr/>
        </p:nvPicPr>
        <p:blipFill>
          <a:blip r:embed="rId7"/>
          <a:stretch>
            <a:fillRect/>
          </a:stretch>
        </p:blipFill>
        <p:spPr>
          <a:xfrm>
            <a:off x="2215273" y="8333327"/>
            <a:ext cx="599295" cy="556187"/>
          </a:xfrm>
          <a:prstGeom prst="rect">
            <a:avLst/>
          </a:prstGeom>
        </p:spPr>
      </p:pic>
      <p:sp>
        <p:nvSpPr>
          <p:cNvPr id="13" name="TextBox 12">
            <a:extLst>
              <a:ext uri="{FF2B5EF4-FFF2-40B4-BE49-F238E27FC236}">
                <a16:creationId xmlns:a16="http://schemas.microsoft.com/office/drawing/2014/main" id="{31155470-8244-5E28-15EA-E7831AEE9DAD}"/>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Innovative Community Support Services. (2024). Community Connection Program. Retrieved from </a:t>
            </a:r>
            <a:r>
              <a:rPr lang="en-US" sz="700" dirty="0">
                <a:ea typeface="+mn-lt"/>
                <a:cs typeface="+mn-lt"/>
              </a:rPr>
              <a:t>https://icss.ca/how-we-help/community-connection-program/</a:t>
            </a:r>
          </a:p>
        </p:txBody>
      </p:sp>
    </p:spTree>
    <p:extLst>
      <p:ext uri="{BB962C8B-B14F-4D97-AF65-F5344CB8AC3E}">
        <p14:creationId xmlns:p14="http://schemas.microsoft.com/office/powerpoint/2010/main" val="395436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5B3E4B18-2ED3-0A79-41DA-3AA6F580612D}"/>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411CD26F-36FF-75AA-DDFC-11E04C367118}"/>
              </a:ext>
            </a:extLst>
          </p:cNvPr>
          <p:cNvSpPr txBox="1"/>
          <p:nvPr/>
        </p:nvSpPr>
        <p:spPr>
          <a:xfrm>
            <a:off x="-319" y="118241"/>
            <a:ext cx="66022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Community Paramedicine Program</a:t>
            </a:r>
            <a:endParaRPr lang="en-US" sz="2800">
              <a:latin typeface="Century Gothic"/>
            </a:endParaRPr>
          </a:p>
        </p:txBody>
      </p:sp>
      <p:sp>
        <p:nvSpPr>
          <p:cNvPr id="4" name="TextBox 3">
            <a:extLst>
              <a:ext uri="{FF2B5EF4-FFF2-40B4-BE49-F238E27FC236}">
                <a16:creationId xmlns:a16="http://schemas.microsoft.com/office/drawing/2014/main" id="{AF472EC5-7B96-D487-02FF-F632E10B8D5F}"/>
              </a:ext>
            </a:extLst>
          </p:cNvPr>
          <p:cNvSpPr txBox="1"/>
          <p:nvPr/>
        </p:nvSpPr>
        <p:spPr>
          <a:xfrm>
            <a:off x="979648" y="8655611"/>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Community Paramedicine Program: </a:t>
            </a:r>
            <a:r>
              <a:rPr lang="en-CA" b="1">
                <a:latin typeface="Century Gothic"/>
                <a:cs typeface="Segoe UI"/>
              </a:rPr>
              <a:t>613-580-2418</a:t>
            </a:r>
          </a:p>
          <a:p>
            <a:pPr marL="285750" indent="-285750">
              <a:buFont typeface="Calibri"/>
              <a:buChar char="-"/>
            </a:pPr>
            <a:r>
              <a:rPr lang="en-CA" b="1">
                <a:latin typeface="Century Gothic"/>
                <a:cs typeface="Segoe UI"/>
              </a:rPr>
              <a:t>communityparapmedicine@ottawa.ca</a:t>
            </a:r>
          </a:p>
        </p:txBody>
      </p:sp>
      <p:pic>
        <p:nvPicPr>
          <p:cNvPr id="8" name="Picture 7">
            <a:extLst>
              <a:ext uri="{FF2B5EF4-FFF2-40B4-BE49-F238E27FC236}">
                <a16:creationId xmlns:a16="http://schemas.microsoft.com/office/drawing/2014/main" id="{613E411D-EA22-B031-C7DC-18DCA1DD5022}"/>
              </a:ext>
            </a:extLst>
          </p:cNvPr>
          <p:cNvPicPr>
            <a:picLocks noChangeAspect="1"/>
          </p:cNvPicPr>
          <p:nvPr/>
        </p:nvPicPr>
        <p:blipFill>
          <a:blip r:embed="rId3"/>
          <a:stretch>
            <a:fillRect/>
          </a:stretch>
        </p:blipFill>
        <p:spPr>
          <a:xfrm>
            <a:off x="140923" y="8572341"/>
            <a:ext cx="1117523" cy="1106543"/>
          </a:xfrm>
          <a:prstGeom prst="rect">
            <a:avLst/>
          </a:prstGeom>
        </p:spPr>
      </p:pic>
      <p:sp>
        <p:nvSpPr>
          <p:cNvPr id="11" name="TextBox 10">
            <a:extLst>
              <a:ext uri="{FF2B5EF4-FFF2-40B4-BE49-F238E27FC236}">
                <a16:creationId xmlns:a16="http://schemas.microsoft.com/office/drawing/2014/main" id="{804E4261-31D7-628D-A980-193F1D95656D}"/>
              </a:ext>
            </a:extLst>
          </p:cNvPr>
          <p:cNvSpPr txBox="1"/>
          <p:nvPr/>
        </p:nvSpPr>
        <p:spPr>
          <a:xfrm>
            <a:off x="238453" y="722404"/>
            <a:ext cx="7305346" cy="90547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The Community Paramedicine Program helps give a </a:t>
            </a:r>
            <a:r>
              <a:rPr lang="en-CA" b="1">
                <a:latin typeface="Century Gothic"/>
                <a:ea typeface="+mn-lt"/>
                <a:cs typeface="+mn-lt"/>
              </a:rPr>
              <a:t>smooth transition home</a:t>
            </a:r>
            <a:r>
              <a:rPr lang="en-CA">
                <a:latin typeface="Century Gothic"/>
                <a:ea typeface="+mn-lt"/>
                <a:cs typeface="+mn-lt"/>
              </a:rPr>
              <a:t> and help you </a:t>
            </a:r>
            <a:r>
              <a:rPr lang="en-CA" b="1">
                <a:latin typeface="Century Gothic"/>
                <a:ea typeface="+mn-lt"/>
                <a:cs typeface="+mn-lt"/>
              </a:rPr>
              <a:t>feel better</a:t>
            </a:r>
            <a:r>
              <a:rPr lang="en-CA">
                <a:latin typeface="Century Gothic"/>
                <a:ea typeface="+mn-lt"/>
                <a:cs typeface="+mn-lt"/>
              </a:rPr>
              <a:t> about your </a:t>
            </a:r>
            <a:r>
              <a:rPr lang="en-CA" b="1">
                <a:latin typeface="Century Gothic"/>
                <a:ea typeface="+mn-lt"/>
                <a:cs typeface="+mn-lt"/>
              </a:rPr>
              <a:t>health, safety, </a:t>
            </a:r>
            <a:r>
              <a:rPr lang="en-CA">
                <a:latin typeface="Century Gothic"/>
                <a:ea typeface="+mn-lt"/>
                <a:cs typeface="+mn-lt"/>
              </a:rPr>
              <a:t>and </a:t>
            </a:r>
            <a:r>
              <a:rPr lang="en-CA" b="1">
                <a:latin typeface="Century Gothic"/>
                <a:ea typeface="+mn-lt"/>
                <a:cs typeface="+mn-lt"/>
              </a:rPr>
              <a:t>ability to cope</a:t>
            </a:r>
            <a:r>
              <a:rPr lang="en-CA">
                <a:latin typeface="Century Gothic"/>
                <a:ea typeface="+mn-lt"/>
                <a:cs typeface="+mn-lt"/>
              </a:rPr>
              <a:t>.</a:t>
            </a:r>
            <a:endParaRPr lang="en-US">
              <a:latin typeface="Century Gothic"/>
              <a:ea typeface="+mn-lt"/>
              <a:cs typeface="+mn-lt"/>
            </a:endParaRPr>
          </a:p>
          <a:p>
            <a:pPr algn="ctr">
              <a:lnSpc>
                <a:spcPct val="150000"/>
              </a:lnSpc>
              <a:spcBef>
                <a:spcPts val="1000"/>
              </a:spcBef>
            </a:pPr>
            <a:r>
              <a:rPr lang="en-CA">
                <a:latin typeface="Century Gothic"/>
                <a:ea typeface="+mn-lt"/>
                <a:cs typeface="+mn-lt"/>
              </a:rPr>
              <a:t>You have been referred for:</a:t>
            </a:r>
          </a:p>
          <a:p>
            <a:pPr marL="1657350" lvl="3" indent="-285750">
              <a:lnSpc>
                <a:spcPct val="200000"/>
              </a:lnSpc>
              <a:spcBef>
                <a:spcPts val="1000"/>
              </a:spcBef>
              <a:buFont typeface="Wingdings"/>
              <a:buChar char="q"/>
            </a:pPr>
            <a:r>
              <a:rPr lang="en-CA">
                <a:latin typeface="Century Gothic"/>
                <a:ea typeface="+mn-lt"/>
                <a:cs typeface="+mn-lt"/>
              </a:rPr>
              <a:t>Remote Patient Monitoring (calls/ virtual)</a:t>
            </a:r>
          </a:p>
          <a:p>
            <a:pPr marL="1657350" lvl="3" indent="-285750">
              <a:lnSpc>
                <a:spcPct val="200000"/>
              </a:lnSpc>
              <a:spcBef>
                <a:spcPts val="1000"/>
              </a:spcBef>
              <a:buFont typeface="Wingdings"/>
              <a:buChar char="q"/>
            </a:pPr>
            <a:r>
              <a:rPr lang="en-CA">
                <a:latin typeface="Century Gothic"/>
                <a:ea typeface="+mn-lt"/>
                <a:cs typeface="+mn-lt"/>
              </a:rPr>
              <a:t>Reduced ED Visits</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Regular Check-ins</a:t>
            </a:r>
          </a:p>
          <a:p>
            <a:pPr marL="1657350" lvl="3" indent="-285750">
              <a:lnSpc>
                <a:spcPct val="200000"/>
              </a:lnSpc>
              <a:spcBef>
                <a:spcPts val="1000"/>
              </a:spcBef>
              <a:buFont typeface="Wingdings"/>
              <a:buChar char="q"/>
            </a:pPr>
            <a:r>
              <a:rPr lang="en-CA">
                <a:latin typeface="Century Gothic"/>
                <a:ea typeface="+mn-lt"/>
                <a:cs typeface="+mn-lt"/>
              </a:rPr>
              <a:t>Bedside Blood Analysis</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Vital Signs</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Palliative Care</a:t>
            </a:r>
          </a:p>
          <a:p>
            <a:pPr marL="1657350" lvl="3" indent="-285750">
              <a:lnSpc>
                <a:spcPct val="200000"/>
              </a:lnSpc>
              <a:spcBef>
                <a:spcPts val="1000"/>
              </a:spcBef>
              <a:buFont typeface="Wingdings"/>
              <a:buChar char="q"/>
            </a:pPr>
            <a:r>
              <a:rPr lang="en-CA">
                <a:latin typeface="Century Gothic"/>
                <a:ea typeface="+mn-lt"/>
                <a:cs typeface="+mn-lt"/>
              </a:rPr>
              <a:t>Episodic Exacerbation Management</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Reduced Anxiety</a:t>
            </a:r>
          </a:p>
          <a:p>
            <a:pPr marL="1657350" lvl="3" indent="-285750">
              <a:lnSpc>
                <a:spcPct val="200000"/>
              </a:lnSpc>
              <a:spcBef>
                <a:spcPts val="1000"/>
              </a:spcBef>
              <a:buFont typeface="Wingdings"/>
              <a:buChar char="q"/>
            </a:pPr>
            <a:r>
              <a:rPr lang="en-CA">
                <a:latin typeface="Century Gothic"/>
                <a:ea typeface="+mn-lt"/>
                <a:cs typeface="+mn-lt"/>
              </a:rPr>
              <a:t>_______________________________________________</a:t>
            </a:r>
          </a:p>
          <a:p>
            <a:pPr>
              <a:lnSpc>
                <a:spcPct val="90000"/>
              </a:lnSpc>
              <a:spcBef>
                <a:spcPts val="1000"/>
              </a:spcBef>
            </a:pPr>
            <a:endParaRPr lang="en-CA">
              <a:ea typeface="+mn-lt"/>
              <a:cs typeface="+mn-lt"/>
            </a:endParaRPr>
          </a:p>
          <a:p>
            <a:pPr marL="285750" indent="-285750">
              <a:lnSpc>
                <a:spcPct val="90000"/>
              </a:lnSpc>
              <a:spcBef>
                <a:spcPts val="1000"/>
              </a:spcBef>
              <a:buFont typeface="Arial"/>
              <a:buChar char="•"/>
            </a:pPr>
            <a:endParaRPr lang="en-US">
              <a:ea typeface="+mn-lt"/>
              <a:cs typeface="+mn-lt"/>
            </a:endParaRPr>
          </a:p>
          <a:p>
            <a:pPr algn="l"/>
            <a:endParaRPr lang="en-US">
              <a:cs typeface="Calibri"/>
            </a:endParaRPr>
          </a:p>
        </p:txBody>
      </p:sp>
      <p:pic>
        <p:nvPicPr>
          <p:cNvPr id="12" name="Picture 12">
            <a:extLst>
              <a:ext uri="{FF2B5EF4-FFF2-40B4-BE49-F238E27FC236}">
                <a16:creationId xmlns:a16="http://schemas.microsoft.com/office/drawing/2014/main" id="{20C90AEB-E52B-37AD-3B70-DB9D8436B275}"/>
              </a:ext>
            </a:extLst>
          </p:cNvPr>
          <p:cNvPicPr>
            <a:picLocks noChangeAspect="1"/>
          </p:cNvPicPr>
          <p:nvPr/>
        </p:nvPicPr>
        <p:blipFill>
          <a:blip r:embed="rId4"/>
          <a:stretch>
            <a:fillRect/>
          </a:stretch>
        </p:blipFill>
        <p:spPr>
          <a:xfrm>
            <a:off x="981214" y="2663858"/>
            <a:ext cx="668407" cy="658540"/>
          </a:xfrm>
          <a:prstGeom prst="rect">
            <a:avLst/>
          </a:prstGeom>
        </p:spPr>
      </p:pic>
      <p:pic>
        <p:nvPicPr>
          <p:cNvPr id="13" name="Picture 13">
            <a:extLst>
              <a:ext uri="{FF2B5EF4-FFF2-40B4-BE49-F238E27FC236}">
                <a16:creationId xmlns:a16="http://schemas.microsoft.com/office/drawing/2014/main" id="{9978CDB2-3237-8313-0BB7-1AAE58CE59B1}"/>
              </a:ext>
            </a:extLst>
          </p:cNvPr>
          <p:cNvPicPr>
            <a:picLocks noChangeAspect="1"/>
          </p:cNvPicPr>
          <p:nvPr/>
        </p:nvPicPr>
        <p:blipFill>
          <a:blip r:embed="rId5"/>
          <a:stretch>
            <a:fillRect/>
          </a:stretch>
        </p:blipFill>
        <p:spPr>
          <a:xfrm>
            <a:off x="871092" y="3322010"/>
            <a:ext cx="816097" cy="848831"/>
          </a:xfrm>
          <a:prstGeom prst="rect">
            <a:avLst/>
          </a:prstGeom>
        </p:spPr>
      </p:pic>
      <p:pic>
        <p:nvPicPr>
          <p:cNvPr id="14" name="Picture 14">
            <a:extLst>
              <a:ext uri="{FF2B5EF4-FFF2-40B4-BE49-F238E27FC236}">
                <a16:creationId xmlns:a16="http://schemas.microsoft.com/office/drawing/2014/main" id="{B91D296F-35CD-782B-5B3A-064E39B51305}"/>
              </a:ext>
            </a:extLst>
          </p:cNvPr>
          <p:cNvPicPr>
            <a:picLocks noChangeAspect="1"/>
          </p:cNvPicPr>
          <p:nvPr/>
        </p:nvPicPr>
        <p:blipFill>
          <a:blip r:embed="rId6"/>
          <a:stretch>
            <a:fillRect/>
          </a:stretch>
        </p:blipFill>
        <p:spPr>
          <a:xfrm>
            <a:off x="1026203" y="4170451"/>
            <a:ext cx="517702" cy="517636"/>
          </a:xfrm>
          <a:prstGeom prst="rect">
            <a:avLst/>
          </a:prstGeom>
        </p:spPr>
      </p:pic>
      <p:pic>
        <p:nvPicPr>
          <p:cNvPr id="15" name="Picture 15">
            <a:extLst>
              <a:ext uri="{FF2B5EF4-FFF2-40B4-BE49-F238E27FC236}">
                <a16:creationId xmlns:a16="http://schemas.microsoft.com/office/drawing/2014/main" id="{DEA4DF88-040C-9606-714A-41573E00B6E2}"/>
              </a:ext>
            </a:extLst>
          </p:cNvPr>
          <p:cNvPicPr>
            <a:picLocks noChangeAspect="1"/>
          </p:cNvPicPr>
          <p:nvPr/>
        </p:nvPicPr>
        <p:blipFill>
          <a:blip r:embed="rId7"/>
          <a:stretch>
            <a:fillRect/>
          </a:stretch>
        </p:blipFill>
        <p:spPr>
          <a:xfrm>
            <a:off x="1004522" y="4755747"/>
            <a:ext cx="571902" cy="615184"/>
          </a:xfrm>
          <a:prstGeom prst="rect">
            <a:avLst/>
          </a:prstGeom>
        </p:spPr>
      </p:pic>
      <p:pic>
        <p:nvPicPr>
          <p:cNvPr id="16" name="Picture 16">
            <a:extLst>
              <a:ext uri="{FF2B5EF4-FFF2-40B4-BE49-F238E27FC236}">
                <a16:creationId xmlns:a16="http://schemas.microsoft.com/office/drawing/2014/main" id="{F40708EA-C0A7-9B5B-E48C-2F659768E6E3}"/>
              </a:ext>
            </a:extLst>
          </p:cNvPr>
          <p:cNvPicPr>
            <a:picLocks noChangeAspect="1"/>
          </p:cNvPicPr>
          <p:nvPr/>
        </p:nvPicPr>
        <p:blipFill>
          <a:blip r:embed="rId8"/>
          <a:stretch>
            <a:fillRect/>
          </a:stretch>
        </p:blipFill>
        <p:spPr>
          <a:xfrm>
            <a:off x="1156285" y="5243493"/>
            <a:ext cx="983828" cy="972864"/>
          </a:xfrm>
          <a:prstGeom prst="rect">
            <a:avLst/>
          </a:prstGeom>
        </p:spPr>
      </p:pic>
      <p:pic>
        <p:nvPicPr>
          <p:cNvPr id="17" name="Picture 17">
            <a:extLst>
              <a:ext uri="{FF2B5EF4-FFF2-40B4-BE49-F238E27FC236}">
                <a16:creationId xmlns:a16="http://schemas.microsoft.com/office/drawing/2014/main" id="{7AC48515-FBE3-B2C3-6DB1-39158B3CDAF7}"/>
              </a:ext>
            </a:extLst>
          </p:cNvPr>
          <p:cNvPicPr>
            <a:picLocks noChangeAspect="1"/>
          </p:cNvPicPr>
          <p:nvPr/>
        </p:nvPicPr>
        <p:blipFill>
          <a:blip r:embed="rId9"/>
          <a:stretch>
            <a:fillRect/>
          </a:stretch>
        </p:blipFill>
        <p:spPr>
          <a:xfrm>
            <a:off x="852760" y="5926335"/>
            <a:ext cx="799545" cy="788605"/>
          </a:xfrm>
          <a:prstGeom prst="rect">
            <a:avLst/>
          </a:prstGeom>
        </p:spPr>
      </p:pic>
      <p:pic>
        <p:nvPicPr>
          <p:cNvPr id="18" name="Picture 18">
            <a:extLst>
              <a:ext uri="{FF2B5EF4-FFF2-40B4-BE49-F238E27FC236}">
                <a16:creationId xmlns:a16="http://schemas.microsoft.com/office/drawing/2014/main" id="{CE55584D-1AD0-4C6B-BD59-32EA107299F8}"/>
              </a:ext>
            </a:extLst>
          </p:cNvPr>
          <p:cNvPicPr>
            <a:picLocks noChangeAspect="1"/>
          </p:cNvPicPr>
          <p:nvPr/>
        </p:nvPicPr>
        <p:blipFill>
          <a:blip r:embed="rId10"/>
          <a:stretch>
            <a:fillRect/>
          </a:stretch>
        </p:blipFill>
        <p:spPr>
          <a:xfrm>
            <a:off x="936133" y="7364879"/>
            <a:ext cx="664335" cy="697088"/>
          </a:xfrm>
          <a:prstGeom prst="rect">
            <a:avLst/>
          </a:prstGeom>
        </p:spPr>
      </p:pic>
      <p:pic>
        <p:nvPicPr>
          <p:cNvPr id="19" name="Picture 19">
            <a:extLst>
              <a:ext uri="{FF2B5EF4-FFF2-40B4-BE49-F238E27FC236}">
                <a16:creationId xmlns:a16="http://schemas.microsoft.com/office/drawing/2014/main" id="{1043785A-6DA8-EB28-7041-48DF01F7CF4A}"/>
              </a:ext>
            </a:extLst>
          </p:cNvPr>
          <p:cNvPicPr>
            <a:picLocks noChangeAspect="1"/>
          </p:cNvPicPr>
          <p:nvPr/>
        </p:nvPicPr>
        <p:blipFill>
          <a:blip r:embed="rId11"/>
          <a:stretch>
            <a:fillRect/>
          </a:stretch>
        </p:blipFill>
        <p:spPr>
          <a:xfrm>
            <a:off x="950321" y="6717568"/>
            <a:ext cx="669464" cy="647701"/>
          </a:xfrm>
          <a:prstGeom prst="rect">
            <a:avLst/>
          </a:prstGeom>
        </p:spPr>
      </p:pic>
      <p:sp>
        <p:nvSpPr>
          <p:cNvPr id="3" name="TextBox 2">
            <a:extLst>
              <a:ext uri="{FF2B5EF4-FFF2-40B4-BE49-F238E27FC236}">
                <a16:creationId xmlns:a16="http://schemas.microsoft.com/office/drawing/2014/main" id="{C4F72AFC-D1F9-009C-612D-049374B2FA6C}"/>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Eastern Ontario Community Paramedic Programs. (2024). About the Eastern Ontario Community Paramedic Programs. Retrieved from </a:t>
            </a:r>
            <a:r>
              <a:rPr lang="en-US" sz="700" dirty="0">
                <a:ea typeface="+mn-lt"/>
                <a:cs typeface="+mn-lt"/>
              </a:rPr>
              <a:t>https://www.communityparamedics.ca/about</a:t>
            </a:r>
          </a:p>
        </p:txBody>
      </p:sp>
    </p:spTree>
    <p:extLst>
      <p:ext uri="{BB962C8B-B14F-4D97-AF65-F5344CB8AC3E}">
        <p14:creationId xmlns:p14="http://schemas.microsoft.com/office/powerpoint/2010/main" val="20817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3B453-09D8-946F-1283-F70E65647124}"/>
              </a:ext>
            </a:extLst>
          </p:cNvPr>
          <p:cNvSpPr>
            <a:spLocks noGrp="1"/>
          </p:cNvSpPr>
          <p:nvPr>
            <p:ph idx="1"/>
          </p:nvPr>
        </p:nvSpPr>
        <p:spPr>
          <a:xfrm>
            <a:off x="534353" y="1333574"/>
            <a:ext cx="6703695" cy="5753312"/>
          </a:xfrm>
        </p:spPr>
        <p:txBody>
          <a:bodyPr vert="horz" lIns="91440" tIns="45720" rIns="91440" bIns="45720" rtlCol="0" anchor="t">
            <a:normAutofit/>
          </a:bodyPr>
          <a:lstStyle/>
          <a:p>
            <a:pPr marL="0" indent="0">
              <a:lnSpc>
                <a:spcPct val="150000"/>
              </a:lnSpc>
              <a:buNone/>
            </a:pPr>
            <a:r>
              <a:rPr lang="en-CA" sz="1800">
                <a:latin typeface="Century Gothic"/>
                <a:ea typeface="+mn-lt"/>
                <a:cs typeface="+mn-lt"/>
              </a:rPr>
              <a:t>The </a:t>
            </a:r>
            <a:r>
              <a:rPr lang="en-CA" sz="1800" b="1">
                <a:latin typeface="Century Gothic"/>
                <a:ea typeface="+mn-lt"/>
                <a:cs typeface="+mn-lt"/>
              </a:rPr>
              <a:t>Dementia Society of Ottawa and Renfrew County</a:t>
            </a:r>
            <a:r>
              <a:rPr lang="en-CA" sz="1800">
                <a:latin typeface="Century Gothic"/>
                <a:ea typeface="+mn-lt"/>
                <a:cs typeface="+mn-lt"/>
              </a:rPr>
              <a:t> supports </a:t>
            </a:r>
            <a:r>
              <a:rPr lang="en-CA" sz="1800" b="1">
                <a:latin typeface="Century Gothic"/>
                <a:ea typeface="+mn-lt"/>
                <a:cs typeface="+mn-lt"/>
              </a:rPr>
              <a:t>people</a:t>
            </a:r>
            <a:r>
              <a:rPr lang="en-CA" sz="1800">
                <a:latin typeface="Century Gothic"/>
                <a:ea typeface="+mn-lt"/>
                <a:cs typeface="+mn-lt"/>
              </a:rPr>
              <a:t> who </a:t>
            </a:r>
            <a:r>
              <a:rPr lang="en-CA" sz="1800" b="1">
                <a:latin typeface="Century Gothic"/>
                <a:ea typeface="+mn-lt"/>
                <a:cs typeface="+mn-lt"/>
              </a:rPr>
              <a:t>live with dementia</a:t>
            </a:r>
            <a:r>
              <a:rPr lang="en-CA" sz="1800">
                <a:latin typeface="Century Gothic"/>
                <a:ea typeface="+mn-lt"/>
                <a:cs typeface="+mn-lt"/>
              </a:rPr>
              <a:t>, including people who have been diagnosed with dementia as well as their </a:t>
            </a:r>
            <a:r>
              <a:rPr lang="en-CA" sz="1800" b="1">
                <a:latin typeface="Century Gothic"/>
                <a:ea typeface="+mn-lt"/>
                <a:cs typeface="+mn-lt"/>
              </a:rPr>
              <a:t>caregivers</a:t>
            </a:r>
            <a:r>
              <a:rPr lang="en-CA" sz="1800">
                <a:latin typeface="Century Gothic"/>
                <a:ea typeface="+mn-lt"/>
                <a:cs typeface="+mn-lt"/>
              </a:rPr>
              <a:t>, </a:t>
            </a:r>
            <a:r>
              <a:rPr lang="en-CA" sz="1800" b="1">
                <a:latin typeface="Century Gothic"/>
                <a:ea typeface="+mn-lt"/>
                <a:cs typeface="+mn-lt"/>
              </a:rPr>
              <a:t>spouses</a:t>
            </a:r>
            <a:r>
              <a:rPr lang="en-CA" sz="1800">
                <a:latin typeface="Century Gothic"/>
                <a:ea typeface="+mn-lt"/>
                <a:cs typeface="+mn-lt"/>
              </a:rPr>
              <a:t>, </a:t>
            </a:r>
            <a:r>
              <a:rPr lang="en-CA" sz="1800" b="1">
                <a:latin typeface="Century Gothic"/>
                <a:ea typeface="+mn-lt"/>
                <a:cs typeface="+mn-lt"/>
              </a:rPr>
              <a:t>children</a:t>
            </a:r>
            <a:r>
              <a:rPr lang="en-CA" sz="1800">
                <a:latin typeface="Century Gothic"/>
                <a:ea typeface="+mn-lt"/>
                <a:cs typeface="+mn-lt"/>
              </a:rPr>
              <a:t>, and </a:t>
            </a:r>
            <a:r>
              <a:rPr lang="en-CA" sz="1800" b="1">
                <a:latin typeface="Century Gothic"/>
                <a:ea typeface="+mn-lt"/>
                <a:cs typeface="+mn-lt"/>
              </a:rPr>
              <a:t>close friends</a:t>
            </a:r>
            <a:r>
              <a:rPr lang="en-CA" sz="1800">
                <a:latin typeface="Century Gothic"/>
                <a:ea typeface="+mn-lt"/>
                <a:cs typeface="+mn-lt"/>
              </a:rPr>
              <a:t>. </a:t>
            </a:r>
            <a:endParaRPr lang="en-US" sz="1800">
              <a:latin typeface="Century Gothic"/>
              <a:ea typeface="+mn-lt"/>
              <a:cs typeface="+mn-lt"/>
            </a:endParaRPr>
          </a:p>
          <a:p>
            <a:pPr marL="0" indent="0">
              <a:lnSpc>
                <a:spcPct val="150000"/>
              </a:lnSpc>
              <a:buNone/>
            </a:pPr>
            <a:endParaRPr lang="en-CA" sz="1800">
              <a:latin typeface="Century Gothic"/>
              <a:ea typeface="+mn-lt"/>
              <a:cs typeface="+mn-lt"/>
            </a:endParaRPr>
          </a:p>
          <a:p>
            <a:pPr marL="0" indent="0">
              <a:lnSpc>
                <a:spcPct val="150000"/>
              </a:lnSpc>
              <a:buNone/>
            </a:pPr>
            <a:r>
              <a:rPr lang="en-CA" sz="1800">
                <a:latin typeface="Century Gothic"/>
                <a:ea typeface="+mn-lt"/>
                <a:cs typeface="+mn-lt"/>
              </a:rPr>
              <a:t>The Dementia Society provides:</a:t>
            </a:r>
            <a:endParaRPr lang="en-US" sz="1800">
              <a:latin typeface="Century Gothic"/>
              <a:ea typeface="+mn-lt"/>
              <a:cs typeface="+mn-lt"/>
            </a:endParaRPr>
          </a:p>
          <a:p>
            <a:pPr>
              <a:lnSpc>
                <a:spcPct val="150000"/>
              </a:lnSpc>
              <a:buFont typeface="Calibri" panose="020B0604020202020204" pitchFamily="34" charset="0"/>
              <a:buChar char="-"/>
            </a:pPr>
            <a:r>
              <a:rPr lang="en-CA" sz="1800">
                <a:latin typeface="Century Gothic"/>
                <a:ea typeface="+mn-lt"/>
                <a:cs typeface="+mn-lt"/>
              </a:rPr>
              <a:t>Free </a:t>
            </a:r>
            <a:r>
              <a:rPr lang="en-CA" sz="1800" b="1">
                <a:latin typeface="Century Gothic"/>
                <a:ea typeface="+mn-lt"/>
                <a:cs typeface="+mn-lt"/>
              </a:rPr>
              <a:t>education</a:t>
            </a:r>
            <a:endParaRPr lang="en-US" sz="1800" b="1">
              <a:latin typeface="Century Gothic"/>
              <a:ea typeface="+mn-lt"/>
              <a:cs typeface="+mn-lt"/>
            </a:endParaRPr>
          </a:p>
          <a:p>
            <a:pPr>
              <a:lnSpc>
                <a:spcPct val="150000"/>
              </a:lnSpc>
              <a:buFont typeface="Calibri" panose="020B0604020202020204" pitchFamily="34" charset="0"/>
              <a:buChar char="-"/>
            </a:pPr>
            <a:r>
              <a:rPr lang="en-CA" sz="1800" b="1">
                <a:latin typeface="Century Gothic"/>
                <a:ea typeface="+mn-lt"/>
                <a:cs typeface="+mn-lt"/>
              </a:rPr>
              <a:t>Programs</a:t>
            </a:r>
            <a:endParaRPr lang="en-US" sz="1800" b="1">
              <a:latin typeface="Century Gothic"/>
              <a:ea typeface="+mn-lt"/>
              <a:cs typeface="+mn-lt"/>
            </a:endParaRPr>
          </a:p>
          <a:p>
            <a:pPr>
              <a:lnSpc>
                <a:spcPct val="150000"/>
              </a:lnSpc>
              <a:buFont typeface="Calibri" panose="020B0604020202020204" pitchFamily="34" charset="0"/>
              <a:buChar char="-"/>
            </a:pPr>
            <a:r>
              <a:rPr lang="en-CA" sz="1800" b="1">
                <a:latin typeface="Century Gothic"/>
                <a:ea typeface="+mn-lt"/>
                <a:cs typeface="+mn-lt"/>
              </a:rPr>
              <a:t>Activities</a:t>
            </a:r>
            <a:endParaRPr lang="en-US" sz="1800" b="1">
              <a:latin typeface="Century Gothic"/>
              <a:ea typeface="+mn-lt"/>
              <a:cs typeface="+mn-lt"/>
            </a:endParaRPr>
          </a:p>
          <a:p>
            <a:pPr>
              <a:lnSpc>
                <a:spcPct val="150000"/>
              </a:lnSpc>
              <a:buFont typeface="Calibri" panose="020B0604020202020204" pitchFamily="34" charset="0"/>
              <a:buChar char="-"/>
            </a:pPr>
            <a:r>
              <a:rPr lang="en-CA" sz="1800" b="1">
                <a:latin typeface="Century Gothic"/>
                <a:ea typeface="+mn-lt"/>
                <a:cs typeface="+mn-lt"/>
              </a:rPr>
              <a:t>Services </a:t>
            </a:r>
          </a:p>
          <a:p>
            <a:pPr marL="0" indent="0">
              <a:buNone/>
            </a:pPr>
            <a:endParaRPr lang="en-US">
              <a:ea typeface="+mn-lt"/>
              <a:cs typeface="+mn-lt"/>
            </a:endParaRPr>
          </a:p>
          <a:p>
            <a:endParaRPr lang="en-US">
              <a:ea typeface="+mn-lt"/>
              <a:cs typeface="+mn-lt"/>
            </a:endParaRPr>
          </a:p>
        </p:txBody>
      </p:sp>
      <p:pic>
        <p:nvPicPr>
          <p:cNvPr id="5" name="Picture 4" descr="A picture containing text, sign&#10;&#10;Description automatically generated">
            <a:extLst>
              <a:ext uri="{FF2B5EF4-FFF2-40B4-BE49-F238E27FC236}">
                <a16:creationId xmlns:a16="http://schemas.microsoft.com/office/drawing/2014/main" id="{DEFC2EFC-4DB7-0C02-1827-0A3969C5EAFA}"/>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DE4BB26E-25DE-916F-E207-BACBB3E91564}"/>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The Dementia Society</a:t>
            </a:r>
          </a:p>
        </p:txBody>
      </p:sp>
      <p:sp>
        <p:nvSpPr>
          <p:cNvPr id="4" name="TextBox 3">
            <a:extLst>
              <a:ext uri="{FF2B5EF4-FFF2-40B4-BE49-F238E27FC236}">
                <a16:creationId xmlns:a16="http://schemas.microsoft.com/office/drawing/2014/main" id="{2A22B30C-1B29-A8AC-6F6D-391D31A8251B}"/>
              </a:ext>
            </a:extLst>
          </p:cNvPr>
          <p:cNvSpPr txBox="1"/>
          <p:nvPr/>
        </p:nvSpPr>
        <p:spPr>
          <a:xfrm>
            <a:off x="1116218" y="8286947"/>
            <a:ext cx="66348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Dementia Society of Ottawa and Renfrew: </a:t>
            </a:r>
            <a:r>
              <a:rPr lang="en-CA" b="1">
                <a:latin typeface="Century Gothic"/>
                <a:cs typeface="Segoe UI"/>
              </a:rPr>
              <a:t>613-523-4004</a:t>
            </a:r>
          </a:p>
          <a:p>
            <a:r>
              <a:rPr lang="en-CA" b="1">
                <a:latin typeface="Century Gothic"/>
                <a:cs typeface="Segoe UI"/>
              </a:rPr>
              <a:t>                                                                           info@dsorc.org</a:t>
            </a:r>
          </a:p>
        </p:txBody>
      </p:sp>
      <p:pic>
        <p:nvPicPr>
          <p:cNvPr id="8" name="Picture 7">
            <a:extLst>
              <a:ext uri="{FF2B5EF4-FFF2-40B4-BE49-F238E27FC236}">
                <a16:creationId xmlns:a16="http://schemas.microsoft.com/office/drawing/2014/main" id="{B172AFDC-FE9A-A675-A804-35197D5FDC7A}"/>
              </a:ext>
            </a:extLst>
          </p:cNvPr>
          <p:cNvPicPr>
            <a:picLocks noChangeAspect="1"/>
          </p:cNvPicPr>
          <p:nvPr/>
        </p:nvPicPr>
        <p:blipFill>
          <a:blip r:embed="rId3"/>
          <a:stretch>
            <a:fillRect/>
          </a:stretch>
        </p:blipFill>
        <p:spPr>
          <a:xfrm>
            <a:off x="140923" y="8065244"/>
            <a:ext cx="1117523" cy="1106543"/>
          </a:xfrm>
          <a:prstGeom prst="rect">
            <a:avLst/>
          </a:prstGeom>
        </p:spPr>
      </p:pic>
      <p:sp>
        <p:nvSpPr>
          <p:cNvPr id="7" name="TextBox 6">
            <a:extLst>
              <a:ext uri="{FF2B5EF4-FFF2-40B4-BE49-F238E27FC236}">
                <a16:creationId xmlns:a16="http://schemas.microsoft.com/office/drawing/2014/main" id="{5F0AAC3F-5FAD-6BF7-59A7-65FD0CCDE00C}"/>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Dementia Society Ottawa and Renfrew County. (2024). Connect with a Care Coach. Retrieved from </a:t>
            </a:r>
            <a:r>
              <a:rPr lang="en-US" sz="700" dirty="0">
                <a:ea typeface="+mn-lt"/>
                <a:cs typeface="+mn-lt"/>
              </a:rPr>
              <a:t>https://dementiahelp.ca/get-help-now/connect-with-a-care-coach/</a:t>
            </a:r>
          </a:p>
        </p:txBody>
      </p:sp>
    </p:spTree>
    <p:extLst>
      <p:ext uri="{BB962C8B-B14F-4D97-AF65-F5344CB8AC3E}">
        <p14:creationId xmlns:p14="http://schemas.microsoft.com/office/powerpoint/2010/main" val="93757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E77949-634A-F512-76C6-555F2F0BDBC8}"/>
              </a:ext>
            </a:extLst>
          </p:cNvPr>
          <p:cNvGraphicFramePr>
            <a:graphicFrameLocks noGrp="1"/>
          </p:cNvGraphicFramePr>
          <p:nvPr>
            <p:extLst>
              <p:ext uri="{D42A27DB-BD31-4B8C-83A1-F6EECF244321}">
                <p14:modId xmlns:p14="http://schemas.microsoft.com/office/powerpoint/2010/main" val="4256679062"/>
              </p:ext>
            </p:extLst>
          </p:nvPr>
        </p:nvGraphicFramePr>
        <p:xfrm>
          <a:off x="161925" y="391535"/>
          <a:ext cx="7452768" cy="9154135"/>
        </p:xfrm>
        <a:graphic>
          <a:graphicData uri="http://schemas.openxmlformats.org/drawingml/2006/table">
            <a:tbl>
              <a:tblPr bandRow="1">
                <a:tableStyleId>{C083E6E3-FA7D-4D7B-A595-EF9225AFEA82}</a:tableStyleId>
              </a:tblPr>
              <a:tblGrid>
                <a:gridCol w="4932510">
                  <a:extLst>
                    <a:ext uri="{9D8B030D-6E8A-4147-A177-3AD203B41FA5}">
                      <a16:colId xmlns:a16="http://schemas.microsoft.com/office/drawing/2014/main" val="2192543421"/>
                    </a:ext>
                  </a:extLst>
                </a:gridCol>
                <a:gridCol w="1260129">
                  <a:extLst>
                    <a:ext uri="{9D8B030D-6E8A-4147-A177-3AD203B41FA5}">
                      <a16:colId xmlns:a16="http://schemas.microsoft.com/office/drawing/2014/main" val="3060471337"/>
                    </a:ext>
                  </a:extLst>
                </a:gridCol>
                <a:gridCol w="1260129">
                  <a:extLst>
                    <a:ext uri="{9D8B030D-6E8A-4147-A177-3AD203B41FA5}">
                      <a16:colId xmlns:a16="http://schemas.microsoft.com/office/drawing/2014/main" val="2045036450"/>
                    </a:ext>
                  </a:extLst>
                </a:gridCol>
              </a:tblGrid>
              <a:tr h="370840">
                <a:tc>
                  <a:txBody>
                    <a:bodyPr/>
                    <a:lstStyle/>
                    <a:p>
                      <a:pPr algn="ctr"/>
                      <a:r>
                        <a:rPr lang="en-US" sz="2400" b="1" u="sng" dirty="0">
                          <a:latin typeface="Century Gothic"/>
                        </a:rPr>
                        <a:t>Document</a:t>
                      </a:r>
                    </a:p>
                  </a:txBody>
                  <a:tcPr/>
                </a:tc>
                <a:tc>
                  <a:txBody>
                    <a:bodyPr/>
                    <a:lstStyle/>
                    <a:p>
                      <a:pPr algn="ctr"/>
                      <a:r>
                        <a:rPr lang="en-US" sz="2400" b="1" u="sng" dirty="0">
                          <a:latin typeface="Century Gothic"/>
                        </a:rPr>
                        <a:t>English</a:t>
                      </a:r>
                    </a:p>
                  </a:txBody>
                  <a:tcPr/>
                </a:tc>
                <a:tc>
                  <a:txBody>
                    <a:bodyPr/>
                    <a:lstStyle/>
                    <a:p>
                      <a:pPr lvl="0" algn="ctr">
                        <a:buNone/>
                      </a:pPr>
                      <a:r>
                        <a:rPr lang="en-US" sz="2400" b="1" u="sng" dirty="0">
                          <a:latin typeface="Century Gothic"/>
                        </a:rPr>
                        <a:t>French</a:t>
                      </a:r>
                    </a:p>
                  </a:txBody>
                  <a:tcPr/>
                </a:tc>
                <a:extLst>
                  <a:ext uri="{0D108BD9-81ED-4DB2-BD59-A6C34878D82A}">
                    <a16:rowId xmlns:a16="http://schemas.microsoft.com/office/drawing/2014/main" val="4089622164"/>
                  </a:ext>
                </a:extLst>
              </a:tr>
              <a:tr h="370840">
                <a:tc>
                  <a:txBody>
                    <a:bodyPr/>
                    <a:lstStyle/>
                    <a:p>
                      <a:pPr lvl="0">
                        <a:buNone/>
                      </a:pPr>
                      <a:r>
                        <a:rPr lang="en-US" dirty="0">
                          <a:latin typeface="Century Gothic"/>
                        </a:rPr>
                        <a:t>Accessible Parking Permit</a:t>
                      </a:r>
                    </a:p>
                  </a:txBody>
                  <a:tcPr/>
                </a:tc>
                <a:tc>
                  <a:txBody>
                    <a:bodyPr/>
                    <a:lstStyle/>
                    <a:p>
                      <a:r>
                        <a:rPr lang="en-US" dirty="0">
                          <a:latin typeface="Century Gothic"/>
                        </a:rPr>
                        <a:t>pg. 2</a:t>
                      </a:r>
                    </a:p>
                  </a:txBody>
                  <a:tcPr/>
                </a:tc>
                <a:tc>
                  <a:txBody>
                    <a:bodyPr/>
                    <a:lstStyle/>
                    <a:p>
                      <a:pPr lvl="0">
                        <a:buNone/>
                      </a:pPr>
                      <a:r>
                        <a:rPr lang="en-US" dirty="0">
                          <a:latin typeface="Century Gothic"/>
                        </a:rPr>
                        <a:t>pg. 36</a:t>
                      </a:r>
                    </a:p>
                  </a:txBody>
                  <a:tcPr/>
                </a:tc>
                <a:extLst>
                  <a:ext uri="{0D108BD9-81ED-4DB2-BD59-A6C34878D82A}">
                    <a16:rowId xmlns:a16="http://schemas.microsoft.com/office/drawing/2014/main" val="708090269"/>
                  </a:ext>
                </a:extLst>
              </a:tr>
              <a:tr h="370840">
                <a:tc>
                  <a:txBody>
                    <a:bodyPr/>
                    <a:lstStyle/>
                    <a:p>
                      <a:pPr lvl="0">
                        <a:buNone/>
                      </a:pPr>
                      <a:r>
                        <a:rPr lang="en-US" dirty="0">
                          <a:latin typeface="Century Gothic"/>
                        </a:rPr>
                        <a:t>Aphasia Centre</a:t>
                      </a:r>
                    </a:p>
                  </a:txBody>
                  <a:tcPr/>
                </a:tc>
                <a:tc>
                  <a:txBody>
                    <a:bodyPr/>
                    <a:lstStyle/>
                    <a:p>
                      <a:pPr lvl="0">
                        <a:buNone/>
                      </a:pPr>
                      <a:r>
                        <a:rPr lang="en-US" sz="1800" b="0" i="0" u="none" strike="noStrike" noProof="0" dirty="0">
                          <a:solidFill>
                            <a:srgbClr val="000000"/>
                          </a:solidFill>
                          <a:latin typeface="Century Gothic"/>
                        </a:rPr>
                        <a:t>pg. 3</a:t>
                      </a:r>
                      <a:endParaRPr lang="en-US" dirty="0">
                        <a:latin typeface="Century Gothic"/>
                      </a:endParaRPr>
                    </a:p>
                  </a:txBody>
                  <a:tcPr/>
                </a:tc>
                <a:tc>
                  <a:txBody>
                    <a:bodyPr/>
                    <a:lstStyle/>
                    <a:p>
                      <a:pPr lvl="0">
                        <a:buNone/>
                      </a:pPr>
                      <a:r>
                        <a:rPr lang="en-US" dirty="0">
                          <a:latin typeface="Century Gothic"/>
                        </a:rPr>
                        <a:t>pg. 37</a:t>
                      </a:r>
                    </a:p>
                  </a:txBody>
                  <a:tcPr/>
                </a:tc>
                <a:extLst>
                  <a:ext uri="{0D108BD9-81ED-4DB2-BD59-A6C34878D82A}">
                    <a16:rowId xmlns:a16="http://schemas.microsoft.com/office/drawing/2014/main" val="2830331782"/>
                  </a:ext>
                </a:extLst>
              </a:tr>
              <a:tr h="370840">
                <a:tc>
                  <a:txBody>
                    <a:bodyPr/>
                    <a:lstStyle/>
                    <a:p>
                      <a:pPr lvl="0">
                        <a:buNone/>
                      </a:pPr>
                      <a:r>
                        <a:rPr lang="en-US" dirty="0">
                          <a:latin typeface="Century Gothic"/>
                        </a:rPr>
                        <a:t>Bruyere at Home</a:t>
                      </a:r>
                    </a:p>
                  </a:txBody>
                  <a:tcPr/>
                </a:tc>
                <a:tc>
                  <a:txBody>
                    <a:bodyPr/>
                    <a:lstStyle/>
                    <a:p>
                      <a:pPr lvl="0">
                        <a:buNone/>
                      </a:pPr>
                      <a:r>
                        <a:rPr lang="en-US" sz="1800" b="0" i="0" u="none" strike="noStrike" noProof="0" dirty="0">
                          <a:solidFill>
                            <a:srgbClr val="000000"/>
                          </a:solidFill>
                          <a:latin typeface="Century Gothic"/>
                        </a:rPr>
                        <a:t>pg. 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38</a:t>
                      </a:r>
                      <a:endParaRPr lang="en-US" dirty="0">
                        <a:latin typeface="Century Gothic"/>
                      </a:endParaRPr>
                    </a:p>
                  </a:txBody>
                  <a:tcPr/>
                </a:tc>
                <a:extLst>
                  <a:ext uri="{0D108BD9-81ED-4DB2-BD59-A6C34878D82A}">
                    <a16:rowId xmlns:a16="http://schemas.microsoft.com/office/drawing/2014/main" val="467501917"/>
                  </a:ext>
                </a:extLst>
              </a:tr>
              <a:tr h="370840">
                <a:tc>
                  <a:txBody>
                    <a:bodyPr/>
                    <a:lstStyle/>
                    <a:p>
                      <a:pPr lvl="0">
                        <a:buNone/>
                      </a:pPr>
                      <a:r>
                        <a:rPr lang="en-US" dirty="0">
                          <a:latin typeface="Century Gothic"/>
                        </a:rPr>
                        <a:t>Bruyere Geriatric Day Hospital</a:t>
                      </a:r>
                    </a:p>
                  </a:txBody>
                  <a:tcPr/>
                </a:tc>
                <a:tc>
                  <a:txBody>
                    <a:bodyPr/>
                    <a:lstStyle/>
                    <a:p>
                      <a:pPr lvl="0">
                        <a:buNone/>
                      </a:pPr>
                      <a:r>
                        <a:rPr lang="en-US" sz="1800" b="0" i="0" u="none" strike="noStrike" noProof="0" dirty="0">
                          <a:solidFill>
                            <a:srgbClr val="000000"/>
                          </a:solidFill>
                          <a:latin typeface="Century Gothic"/>
                        </a:rPr>
                        <a:t>pg. 5</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39</a:t>
                      </a:r>
                      <a:endParaRPr lang="en-US" dirty="0">
                        <a:latin typeface="Century Gothic"/>
                      </a:endParaRPr>
                    </a:p>
                  </a:txBody>
                  <a:tcPr/>
                </a:tc>
                <a:extLst>
                  <a:ext uri="{0D108BD9-81ED-4DB2-BD59-A6C34878D82A}">
                    <a16:rowId xmlns:a16="http://schemas.microsoft.com/office/drawing/2014/main" val="2322693785"/>
                  </a:ext>
                </a:extLst>
              </a:tr>
              <a:tr h="370840">
                <a:tc>
                  <a:txBody>
                    <a:bodyPr/>
                    <a:lstStyle/>
                    <a:p>
                      <a:pPr lvl="0">
                        <a:buNone/>
                      </a:pPr>
                      <a:r>
                        <a:rPr lang="en-US" dirty="0">
                          <a:latin typeface="Century Gothic"/>
                        </a:rPr>
                        <a:t>Bruyere Outpatient Stroke</a:t>
                      </a:r>
                    </a:p>
                  </a:txBody>
                  <a:tcPr/>
                </a:tc>
                <a:tc>
                  <a:txBody>
                    <a:bodyPr/>
                    <a:lstStyle/>
                    <a:p>
                      <a:pPr lvl="0">
                        <a:buNone/>
                      </a:pPr>
                      <a:r>
                        <a:rPr lang="en-US" sz="1800" b="0" i="0" u="none" strike="noStrike" noProof="0" dirty="0">
                          <a:solidFill>
                            <a:srgbClr val="000000"/>
                          </a:solidFill>
                          <a:latin typeface="Century Gothic"/>
                        </a:rPr>
                        <a:t>pg. 6</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40</a:t>
                      </a:r>
                      <a:endParaRPr lang="en-US" dirty="0">
                        <a:latin typeface="Century Gothic"/>
                      </a:endParaRPr>
                    </a:p>
                  </a:txBody>
                  <a:tcPr/>
                </a:tc>
                <a:extLst>
                  <a:ext uri="{0D108BD9-81ED-4DB2-BD59-A6C34878D82A}">
                    <a16:rowId xmlns:a16="http://schemas.microsoft.com/office/drawing/2014/main" val="807066891"/>
                  </a:ext>
                </a:extLst>
              </a:tr>
              <a:tr h="370840">
                <a:tc>
                  <a:txBody>
                    <a:bodyPr/>
                    <a:lstStyle/>
                    <a:p>
                      <a:pPr lvl="0">
                        <a:buNone/>
                      </a:pPr>
                      <a:r>
                        <a:rPr lang="en-US" dirty="0">
                          <a:latin typeface="Century Gothic"/>
                        </a:rPr>
                        <a:t>CPP Regular</a:t>
                      </a:r>
                    </a:p>
                  </a:txBody>
                  <a:tcPr/>
                </a:tc>
                <a:tc>
                  <a:txBody>
                    <a:bodyPr/>
                    <a:lstStyle/>
                    <a:p>
                      <a:pPr lvl="0">
                        <a:buNone/>
                      </a:pPr>
                      <a:r>
                        <a:rPr lang="en-US" sz="1800" b="0" i="0" u="none" strike="noStrike" noProof="0" dirty="0">
                          <a:solidFill>
                            <a:srgbClr val="000000"/>
                          </a:solidFill>
                          <a:latin typeface="Century Gothic"/>
                        </a:rPr>
                        <a:t>pg. 7-8</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41-42</a:t>
                      </a:r>
                      <a:endParaRPr lang="en-US" dirty="0">
                        <a:latin typeface="Century Gothic"/>
                      </a:endParaRPr>
                    </a:p>
                  </a:txBody>
                  <a:tcPr/>
                </a:tc>
                <a:extLst>
                  <a:ext uri="{0D108BD9-81ED-4DB2-BD59-A6C34878D82A}">
                    <a16:rowId xmlns:a16="http://schemas.microsoft.com/office/drawing/2014/main" val="3395701126"/>
                  </a:ext>
                </a:extLst>
              </a:tr>
              <a:tr h="370840">
                <a:tc>
                  <a:txBody>
                    <a:bodyPr/>
                    <a:lstStyle/>
                    <a:p>
                      <a:pPr lvl="0">
                        <a:buNone/>
                      </a:pPr>
                      <a:r>
                        <a:rPr lang="en-US" dirty="0">
                          <a:latin typeface="Century Gothic"/>
                        </a:rPr>
                        <a:t>CPP Non-terminal Illness</a:t>
                      </a:r>
                    </a:p>
                  </a:txBody>
                  <a:tcPr/>
                </a:tc>
                <a:tc>
                  <a:txBody>
                    <a:bodyPr/>
                    <a:lstStyle/>
                    <a:p>
                      <a:pPr lvl="0">
                        <a:buNone/>
                      </a:pPr>
                      <a:r>
                        <a:rPr lang="en-US" sz="1800" b="0" i="0" u="none" strike="noStrike" noProof="0" dirty="0">
                          <a:solidFill>
                            <a:srgbClr val="000000"/>
                          </a:solidFill>
                          <a:latin typeface="Century Gothic"/>
                        </a:rPr>
                        <a:t>pg. 9-11</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43-45</a:t>
                      </a:r>
                      <a:endParaRPr lang="en-US" dirty="0">
                        <a:latin typeface="Century Gothic"/>
                      </a:endParaRPr>
                    </a:p>
                  </a:txBody>
                  <a:tcPr/>
                </a:tc>
                <a:extLst>
                  <a:ext uri="{0D108BD9-81ED-4DB2-BD59-A6C34878D82A}">
                    <a16:rowId xmlns:a16="http://schemas.microsoft.com/office/drawing/2014/main" val="3816187798"/>
                  </a:ext>
                </a:extLst>
              </a:tr>
              <a:tr h="370839">
                <a:tc>
                  <a:txBody>
                    <a:bodyPr/>
                    <a:lstStyle/>
                    <a:p>
                      <a:pPr lvl="0">
                        <a:buNone/>
                      </a:pPr>
                      <a:r>
                        <a:rPr lang="en-US" dirty="0">
                          <a:latin typeface="Century Gothic"/>
                        </a:rPr>
                        <a:t>CPP Terminal Illness</a:t>
                      </a:r>
                    </a:p>
                  </a:txBody>
                  <a:tcPr/>
                </a:tc>
                <a:tc>
                  <a:txBody>
                    <a:bodyPr/>
                    <a:lstStyle/>
                    <a:p>
                      <a:pPr lvl="0">
                        <a:buNone/>
                      </a:pPr>
                      <a:r>
                        <a:rPr lang="en-US" sz="1800" b="0" i="0" u="none" strike="noStrike" noProof="0" dirty="0">
                          <a:solidFill>
                            <a:srgbClr val="000000"/>
                          </a:solidFill>
                          <a:latin typeface="Century Gothic"/>
                        </a:rPr>
                        <a:t>pg. 12-14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46-48</a:t>
                      </a:r>
                      <a:endParaRPr lang="en-US" dirty="0">
                        <a:latin typeface="Century Gothic"/>
                      </a:endParaRPr>
                    </a:p>
                  </a:txBody>
                  <a:tcPr/>
                </a:tc>
                <a:extLst>
                  <a:ext uri="{0D108BD9-81ED-4DB2-BD59-A6C34878D82A}">
                    <a16:rowId xmlns:a16="http://schemas.microsoft.com/office/drawing/2014/main" val="135494524"/>
                  </a:ext>
                </a:extLst>
              </a:tr>
              <a:tr h="370838">
                <a:tc>
                  <a:txBody>
                    <a:bodyPr/>
                    <a:lstStyle/>
                    <a:p>
                      <a:pPr lvl="0">
                        <a:buNone/>
                      </a:pPr>
                      <a:r>
                        <a:rPr lang="en-US" dirty="0">
                          <a:latin typeface="Century Gothic"/>
                        </a:rPr>
                        <a:t>Champlain Acquired Brain ABI Coalition</a:t>
                      </a:r>
                    </a:p>
                  </a:txBody>
                  <a:tcPr/>
                </a:tc>
                <a:tc>
                  <a:txBody>
                    <a:bodyPr/>
                    <a:lstStyle/>
                    <a:p>
                      <a:pPr lvl="0">
                        <a:buNone/>
                      </a:pPr>
                      <a:r>
                        <a:rPr lang="en-US" sz="1800" b="0" i="0" u="none" strike="noStrike" noProof="0" dirty="0">
                          <a:solidFill>
                            <a:srgbClr val="000000"/>
                          </a:solidFill>
                          <a:latin typeface="Century Gothic"/>
                        </a:rPr>
                        <a:t>pg. 15</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49</a:t>
                      </a:r>
                      <a:endParaRPr lang="en-US" dirty="0">
                        <a:latin typeface="Century Gothic"/>
                      </a:endParaRPr>
                    </a:p>
                  </a:txBody>
                  <a:tcPr/>
                </a:tc>
                <a:extLst>
                  <a:ext uri="{0D108BD9-81ED-4DB2-BD59-A6C34878D82A}">
                    <a16:rowId xmlns:a16="http://schemas.microsoft.com/office/drawing/2014/main" val="2760531762"/>
                  </a:ext>
                </a:extLst>
              </a:tr>
              <a:tr h="370838">
                <a:tc>
                  <a:txBody>
                    <a:bodyPr/>
                    <a:lstStyle/>
                    <a:p>
                      <a:pPr lvl="0">
                        <a:buNone/>
                      </a:pPr>
                      <a:r>
                        <a:rPr lang="en-US" dirty="0">
                          <a:latin typeface="Century Gothic"/>
                        </a:rPr>
                        <a:t>Community Connections</a:t>
                      </a:r>
                    </a:p>
                  </a:txBody>
                  <a:tcPr/>
                </a:tc>
                <a:tc>
                  <a:txBody>
                    <a:bodyPr/>
                    <a:lstStyle/>
                    <a:p>
                      <a:pPr lvl="0">
                        <a:buNone/>
                      </a:pPr>
                      <a:r>
                        <a:rPr lang="en-US" sz="1800" b="0" i="0" u="none" strike="noStrike" noProof="0" dirty="0">
                          <a:solidFill>
                            <a:srgbClr val="000000"/>
                          </a:solidFill>
                          <a:latin typeface="Century Gothic"/>
                        </a:rPr>
                        <a:t>pg. 16</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50-51</a:t>
                      </a:r>
                      <a:endParaRPr lang="en-US" dirty="0">
                        <a:latin typeface="Century Gothic"/>
                      </a:endParaRPr>
                    </a:p>
                  </a:txBody>
                  <a:tcPr/>
                </a:tc>
                <a:extLst>
                  <a:ext uri="{0D108BD9-81ED-4DB2-BD59-A6C34878D82A}">
                    <a16:rowId xmlns:a16="http://schemas.microsoft.com/office/drawing/2014/main" val="129620142"/>
                  </a:ext>
                </a:extLst>
              </a:tr>
              <a:tr h="370838">
                <a:tc>
                  <a:txBody>
                    <a:bodyPr/>
                    <a:lstStyle/>
                    <a:p>
                      <a:pPr lvl="0">
                        <a:buNone/>
                      </a:pPr>
                      <a:r>
                        <a:rPr lang="en-US" dirty="0">
                          <a:latin typeface="Century Gothic"/>
                        </a:rPr>
                        <a:t>Community Paramedicine Program</a:t>
                      </a:r>
                    </a:p>
                  </a:txBody>
                  <a:tcPr/>
                </a:tc>
                <a:tc>
                  <a:txBody>
                    <a:bodyPr/>
                    <a:lstStyle/>
                    <a:p>
                      <a:pPr lvl="0">
                        <a:buNone/>
                      </a:pPr>
                      <a:r>
                        <a:rPr lang="en-US" sz="1800" b="0" i="0" u="none" strike="noStrike" noProof="0" dirty="0">
                          <a:solidFill>
                            <a:srgbClr val="000000"/>
                          </a:solidFill>
                          <a:latin typeface="Century Gothic"/>
                        </a:rPr>
                        <a:t>pg. 17</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51</a:t>
                      </a:r>
                      <a:endParaRPr lang="en-US" dirty="0">
                        <a:latin typeface="Century Gothic"/>
                      </a:endParaRPr>
                    </a:p>
                  </a:txBody>
                  <a:tcPr/>
                </a:tc>
                <a:extLst>
                  <a:ext uri="{0D108BD9-81ED-4DB2-BD59-A6C34878D82A}">
                    <a16:rowId xmlns:a16="http://schemas.microsoft.com/office/drawing/2014/main" val="237575304"/>
                  </a:ext>
                </a:extLst>
              </a:tr>
              <a:tr h="370838">
                <a:tc>
                  <a:txBody>
                    <a:bodyPr/>
                    <a:lstStyle/>
                    <a:p>
                      <a:pPr lvl="0">
                        <a:buNone/>
                      </a:pPr>
                      <a:r>
                        <a:rPr lang="en-US" dirty="0">
                          <a:latin typeface="Century Gothic"/>
                        </a:rPr>
                        <a:t>The Dementia Society</a:t>
                      </a:r>
                    </a:p>
                  </a:txBody>
                  <a:tcPr/>
                </a:tc>
                <a:tc>
                  <a:txBody>
                    <a:bodyPr/>
                    <a:lstStyle/>
                    <a:p>
                      <a:pPr lvl="0">
                        <a:buNone/>
                      </a:pPr>
                      <a:r>
                        <a:rPr lang="en-US" sz="1800" b="0" i="0" u="none" strike="noStrike" noProof="0" dirty="0">
                          <a:solidFill>
                            <a:srgbClr val="000000"/>
                          </a:solidFill>
                          <a:latin typeface="Century Gothic"/>
                        </a:rPr>
                        <a:t>pg. 18</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52</a:t>
                      </a:r>
                      <a:endParaRPr lang="en-US" dirty="0">
                        <a:latin typeface="Century Gothic"/>
                      </a:endParaRPr>
                    </a:p>
                  </a:txBody>
                  <a:tcPr/>
                </a:tc>
                <a:extLst>
                  <a:ext uri="{0D108BD9-81ED-4DB2-BD59-A6C34878D82A}">
                    <a16:rowId xmlns:a16="http://schemas.microsoft.com/office/drawing/2014/main" val="4028096829"/>
                  </a:ext>
                </a:extLst>
              </a:tr>
              <a:tr h="370838">
                <a:tc>
                  <a:txBody>
                    <a:bodyPr/>
                    <a:lstStyle/>
                    <a:p>
                      <a:pPr lvl="0">
                        <a:buNone/>
                      </a:pPr>
                      <a:r>
                        <a:rPr lang="en-US" dirty="0">
                          <a:latin typeface="Century Gothic"/>
                        </a:rPr>
                        <a:t>Developmental Services Ontario</a:t>
                      </a:r>
                    </a:p>
                  </a:txBody>
                  <a:tcPr/>
                </a:tc>
                <a:tc>
                  <a:txBody>
                    <a:bodyPr/>
                    <a:lstStyle/>
                    <a:p>
                      <a:pPr lvl="0">
                        <a:buNone/>
                      </a:pPr>
                      <a:r>
                        <a:rPr lang="en-US" sz="1800" b="0" i="0" u="none" strike="noStrike" noProof="0" dirty="0">
                          <a:solidFill>
                            <a:srgbClr val="000000"/>
                          </a:solidFill>
                          <a:latin typeface="Century Gothic"/>
                        </a:rPr>
                        <a:t>pg. 19-20</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53-54</a:t>
                      </a:r>
                      <a:endParaRPr lang="en-US" dirty="0">
                        <a:latin typeface="Century Gothic"/>
                      </a:endParaRPr>
                    </a:p>
                  </a:txBody>
                  <a:tcPr/>
                </a:tc>
                <a:extLst>
                  <a:ext uri="{0D108BD9-81ED-4DB2-BD59-A6C34878D82A}">
                    <a16:rowId xmlns:a16="http://schemas.microsoft.com/office/drawing/2014/main" val="3160443161"/>
                  </a:ext>
                </a:extLst>
              </a:tr>
              <a:tr h="370838">
                <a:tc>
                  <a:txBody>
                    <a:bodyPr/>
                    <a:lstStyle/>
                    <a:p>
                      <a:pPr lvl="0">
                        <a:buNone/>
                      </a:pPr>
                      <a:r>
                        <a:rPr lang="en-US" dirty="0">
                          <a:latin typeface="Century Gothic"/>
                        </a:rPr>
                        <a:t>Disability Tax Credit</a:t>
                      </a:r>
                    </a:p>
                  </a:txBody>
                  <a:tcPr/>
                </a:tc>
                <a:tc>
                  <a:txBody>
                    <a:bodyPr/>
                    <a:lstStyle/>
                    <a:p>
                      <a:pPr lvl="0">
                        <a:buNone/>
                      </a:pPr>
                      <a:r>
                        <a:rPr lang="en-US" sz="1800" b="0" i="0" u="none" strike="noStrike" noProof="0" dirty="0">
                          <a:solidFill>
                            <a:srgbClr val="000000"/>
                          </a:solidFill>
                          <a:latin typeface="Century Gothic"/>
                        </a:rPr>
                        <a:t>pg. 21-22</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55-56</a:t>
                      </a:r>
                      <a:endParaRPr lang="en-US" dirty="0">
                        <a:latin typeface="Century Gothic"/>
                      </a:endParaRPr>
                    </a:p>
                  </a:txBody>
                  <a:tcPr/>
                </a:tc>
                <a:extLst>
                  <a:ext uri="{0D108BD9-81ED-4DB2-BD59-A6C34878D82A}">
                    <a16:rowId xmlns:a16="http://schemas.microsoft.com/office/drawing/2014/main" val="1933859301"/>
                  </a:ext>
                </a:extLst>
              </a:tr>
              <a:tr h="370838">
                <a:tc>
                  <a:txBody>
                    <a:bodyPr/>
                    <a:lstStyle/>
                    <a:p>
                      <a:pPr lvl="0">
                        <a:buNone/>
                      </a:pPr>
                      <a:r>
                        <a:rPr lang="en-US" dirty="0">
                          <a:latin typeface="Century Gothic"/>
                        </a:rPr>
                        <a:t>HCCSS Regular</a:t>
                      </a:r>
                    </a:p>
                  </a:txBody>
                  <a:tcPr/>
                </a:tc>
                <a:tc>
                  <a:txBody>
                    <a:bodyPr/>
                    <a:lstStyle/>
                    <a:p>
                      <a:pPr lvl="0">
                        <a:buNone/>
                      </a:pPr>
                      <a:r>
                        <a:rPr lang="en-US" sz="1800" b="0" i="0" u="none" strike="noStrike" noProof="0" dirty="0">
                          <a:solidFill>
                            <a:srgbClr val="000000"/>
                          </a:solidFill>
                          <a:latin typeface="Century Gothic"/>
                        </a:rPr>
                        <a:t>pg. 23-24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57-58</a:t>
                      </a:r>
                      <a:endParaRPr lang="en-US" dirty="0">
                        <a:latin typeface="Century Gothic"/>
                      </a:endParaRPr>
                    </a:p>
                  </a:txBody>
                  <a:tcPr/>
                </a:tc>
                <a:extLst>
                  <a:ext uri="{0D108BD9-81ED-4DB2-BD59-A6C34878D82A}">
                    <a16:rowId xmlns:a16="http://schemas.microsoft.com/office/drawing/2014/main" val="4258563558"/>
                  </a:ext>
                </a:extLst>
              </a:tr>
              <a:tr h="370838">
                <a:tc>
                  <a:txBody>
                    <a:bodyPr/>
                    <a:lstStyle/>
                    <a:p>
                      <a:pPr lvl="0">
                        <a:buNone/>
                      </a:pPr>
                      <a:r>
                        <a:rPr lang="en-US" dirty="0">
                          <a:latin typeface="Century Gothic"/>
                        </a:rPr>
                        <a:t>HCCSS H2H</a:t>
                      </a:r>
                    </a:p>
                  </a:txBody>
                  <a:tcPr/>
                </a:tc>
                <a:tc>
                  <a:txBody>
                    <a:bodyPr/>
                    <a:lstStyle/>
                    <a:p>
                      <a:pPr lvl="0">
                        <a:buNone/>
                      </a:pPr>
                      <a:r>
                        <a:rPr lang="en-US" sz="1800" b="0" i="0" u="none" strike="noStrike" noProof="0" dirty="0">
                          <a:solidFill>
                            <a:srgbClr val="000000"/>
                          </a:solidFill>
                          <a:latin typeface="Century Gothic"/>
                        </a:rPr>
                        <a:t>pg. 25-26</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59-60</a:t>
                      </a:r>
                      <a:endParaRPr lang="en-US" dirty="0">
                        <a:latin typeface="Century Gothic"/>
                      </a:endParaRPr>
                    </a:p>
                  </a:txBody>
                  <a:tcPr/>
                </a:tc>
                <a:extLst>
                  <a:ext uri="{0D108BD9-81ED-4DB2-BD59-A6C34878D82A}">
                    <a16:rowId xmlns:a16="http://schemas.microsoft.com/office/drawing/2014/main" val="1121819117"/>
                  </a:ext>
                </a:extLst>
              </a:tr>
              <a:tr h="370838">
                <a:tc>
                  <a:txBody>
                    <a:bodyPr/>
                    <a:lstStyle/>
                    <a:p>
                      <a:pPr lvl="0">
                        <a:buNone/>
                      </a:pPr>
                      <a:r>
                        <a:rPr lang="en-US" dirty="0">
                          <a:latin typeface="Century Gothic"/>
                        </a:rPr>
                        <a:t>HCCSS ALS-HRS</a:t>
                      </a:r>
                    </a:p>
                  </a:txBody>
                  <a:tcPr/>
                </a:tc>
                <a:tc>
                  <a:txBody>
                    <a:bodyPr/>
                    <a:lstStyle/>
                    <a:p>
                      <a:pPr lvl="0">
                        <a:buNone/>
                      </a:pPr>
                      <a:r>
                        <a:rPr lang="en-US" sz="1800" b="0" i="0" u="none" strike="noStrike" noProof="0" dirty="0">
                          <a:solidFill>
                            <a:srgbClr val="000000"/>
                          </a:solidFill>
                          <a:latin typeface="Century Gothic"/>
                        </a:rPr>
                        <a:t>pg. 27-28</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61-62</a:t>
                      </a:r>
                      <a:endParaRPr lang="en-US" dirty="0">
                        <a:latin typeface="Century Gothic"/>
                      </a:endParaRPr>
                    </a:p>
                  </a:txBody>
                  <a:tcPr/>
                </a:tc>
                <a:extLst>
                  <a:ext uri="{0D108BD9-81ED-4DB2-BD59-A6C34878D82A}">
                    <a16:rowId xmlns:a16="http://schemas.microsoft.com/office/drawing/2014/main" val="3303306625"/>
                  </a:ext>
                </a:extLst>
              </a:tr>
              <a:tr h="370838">
                <a:tc>
                  <a:txBody>
                    <a:bodyPr/>
                    <a:lstStyle/>
                    <a:p>
                      <a:pPr lvl="0">
                        <a:buNone/>
                      </a:pPr>
                      <a:r>
                        <a:rPr lang="en-US" dirty="0">
                          <a:latin typeface="Century Gothic"/>
                        </a:rPr>
                        <a:t>HCCSS </a:t>
                      </a:r>
                      <a:r>
                        <a:rPr lang="en-US" dirty="0" err="1">
                          <a:latin typeface="Century Gothic"/>
                        </a:rPr>
                        <a:t>Conval</a:t>
                      </a:r>
                    </a:p>
                  </a:txBody>
                  <a:tcPr/>
                </a:tc>
                <a:tc>
                  <a:txBody>
                    <a:bodyPr/>
                    <a:lstStyle/>
                    <a:p>
                      <a:pPr lvl="0">
                        <a:buNone/>
                      </a:pPr>
                      <a:r>
                        <a:rPr lang="en-US" sz="1800" b="0" i="0" u="none" strike="noStrike" noProof="0" dirty="0">
                          <a:solidFill>
                            <a:srgbClr val="000000"/>
                          </a:solidFill>
                          <a:latin typeface="Century Gothic"/>
                        </a:rPr>
                        <a:t>pg. 29</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63</a:t>
                      </a:r>
                      <a:endParaRPr lang="en-US" dirty="0">
                        <a:latin typeface="Century Gothic"/>
                      </a:endParaRPr>
                    </a:p>
                  </a:txBody>
                  <a:tcPr/>
                </a:tc>
                <a:extLst>
                  <a:ext uri="{0D108BD9-81ED-4DB2-BD59-A6C34878D82A}">
                    <a16:rowId xmlns:a16="http://schemas.microsoft.com/office/drawing/2014/main" val="1141311589"/>
                  </a:ext>
                </a:extLst>
              </a:tr>
              <a:tr h="370838">
                <a:tc>
                  <a:txBody>
                    <a:bodyPr/>
                    <a:lstStyle/>
                    <a:p>
                      <a:pPr lvl="0">
                        <a:buNone/>
                      </a:pPr>
                      <a:r>
                        <a:rPr lang="en-US" dirty="0">
                          <a:latin typeface="Century Gothic"/>
                        </a:rPr>
                        <a:t>Increasing Access to Structures Psychotherapy Program</a:t>
                      </a:r>
                    </a:p>
                  </a:txBody>
                  <a:tcPr/>
                </a:tc>
                <a:tc>
                  <a:txBody>
                    <a:bodyPr/>
                    <a:lstStyle/>
                    <a:p>
                      <a:pPr lvl="0">
                        <a:buNone/>
                      </a:pPr>
                      <a:r>
                        <a:rPr lang="en-US" sz="1800" b="0" i="0" u="none" strike="noStrike" noProof="0" dirty="0">
                          <a:solidFill>
                            <a:srgbClr val="000000"/>
                          </a:solidFill>
                          <a:latin typeface="Century Gothic"/>
                        </a:rPr>
                        <a:t>pg. 30</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64</a:t>
                      </a:r>
                      <a:endParaRPr lang="en-US" dirty="0">
                        <a:latin typeface="Century Gothic"/>
                      </a:endParaRPr>
                    </a:p>
                  </a:txBody>
                  <a:tcPr/>
                </a:tc>
                <a:extLst>
                  <a:ext uri="{0D108BD9-81ED-4DB2-BD59-A6C34878D82A}">
                    <a16:rowId xmlns:a16="http://schemas.microsoft.com/office/drawing/2014/main" val="340236067"/>
                  </a:ext>
                </a:extLst>
              </a:tr>
              <a:tr h="370838">
                <a:tc>
                  <a:txBody>
                    <a:bodyPr/>
                    <a:lstStyle/>
                    <a:p>
                      <a:pPr lvl="0">
                        <a:buNone/>
                      </a:pPr>
                      <a:r>
                        <a:rPr lang="en-US" dirty="0">
                          <a:latin typeface="Century Gothic"/>
                        </a:rPr>
                        <a:t>March of Dines Home and Vehicle Modification Program</a:t>
                      </a:r>
                    </a:p>
                  </a:txBody>
                  <a:tcPr/>
                </a:tc>
                <a:tc>
                  <a:txBody>
                    <a:bodyPr/>
                    <a:lstStyle/>
                    <a:p>
                      <a:pPr lvl="0">
                        <a:buNone/>
                      </a:pPr>
                      <a:r>
                        <a:rPr lang="en-US" sz="1800" b="0" i="0" u="none" strike="noStrike" noProof="0" dirty="0">
                          <a:solidFill>
                            <a:srgbClr val="000000"/>
                          </a:solidFill>
                          <a:latin typeface="Century Gothic"/>
                        </a:rPr>
                        <a:t>pg. 31-32</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65-66</a:t>
                      </a:r>
                      <a:endParaRPr lang="en-US" dirty="0">
                        <a:latin typeface="Century Gothic"/>
                      </a:endParaRPr>
                    </a:p>
                  </a:txBody>
                  <a:tcPr/>
                </a:tc>
                <a:extLst>
                  <a:ext uri="{0D108BD9-81ED-4DB2-BD59-A6C34878D82A}">
                    <a16:rowId xmlns:a16="http://schemas.microsoft.com/office/drawing/2014/main" val="1633703915"/>
                  </a:ext>
                </a:extLst>
              </a:tr>
              <a:tr h="370838">
                <a:tc>
                  <a:txBody>
                    <a:bodyPr/>
                    <a:lstStyle/>
                    <a:p>
                      <a:pPr lvl="0">
                        <a:buNone/>
                      </a:pPr>
                      <a:r>
                        <a:rPr lang="en-US" err="1">
                          <a:latin typeface="Century Gothic"/>
                        </a:rPr>
                        <a:t>Paratranspo</a:t>
                      </a:r>
                      <a:endParaRPr lang="en-US" dirty="0" err="1">
                        <a:latin typeface="Century Gothic"/>
                      </a:endParaRPr>
                    </a:p>
                  </a:txBody>
                  <a:tcPr/>
                </a:tc>
                <a:tc>
                  <a:txBody>
                    <a:bodyPr/>
                    <a:lstStyle/>
                    <a:p>
                      <a:pPr lvl="0">
                        <a:buNone/>
                      </a:pPr>
                      <a:r>
                        <a:rPr lang="en-US" sz="1800" b="0" i="0" u="none" strike="noStrike" noProof="0" dirty="0">
                          <a:solidFill>
                            <a:srgbClr val="000000"/>
                          </a:solidFill>
                          <a:latin typeface="Century Gothic"/>
                        </a:rPr>
                        <a:t>pg. 33-34</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67-68</a:t>
                      </a:r>
                      <a:endParaRPr lang="en-US" dirty="0">
                        <a:latin typeface="Century Gothic"/>
                      </a:endParaRPr>
                    </a:p>
                  </a:txBody>
                  <a:tcPr/>
                </a:tc>
                <a:extLst>
                  <a:ext uri="{0D108BD9-81ED-4DB2-BD59-A6C34878D82A}">
                    <a16:rowId xmlns:a16="http://schemas.microsoft.com/office/drawing/2014/main" val="2553046264"/>
                  </a:ext>
                </a:extLst>
              </a:tr>
              <a:tr h="370838">
                <a:tc>
                  <a:txBody>
                    <a:bodyPr/>
                    <a:lstStyle/>
                    <a:p>
                      <a:pPr lvl="0">
                        <a:buNone/>
                      </a:pPr>
                      <a:r>
                        <a:rPr lang="en-US" dirty="0">
                          <a:latin typeface="Century Gothic"/>
                        </a:rPr>
                        <a:t>Trilium Drug Program</a:t>
                      </a:r>
                    </a:p>
                  </a:txBody>
                  <a:tcPr/>
                </a:tc>
                <a:tc>
                  <a:txBody>
                    <a:bodyPr/>
                    <a:lstStyle/>
                    <a:p>
                      <a:pPr lvl="0">
                        <a:buNone/>
                      </a:pPr>
                      <a:r>
                        <a:rPr lang="en-US" sz="1800" b="0" i="0" u="none" strike="noStrike" noProof="0" dirty="0">
                          <a:solidFill>
                            <a:srgbClr val="000000"/>
                          </a:solidFill>
                          <a:latin typeface="Century Gothic"/>
                        </a:rPr>
                        <a:t>pg. 35</a:t>
                      </a:r>
                      <a:endParaRPr lang="en-US" dirty="0">
                        <a:latin typeface="Century Gothic"/>
                      </a:endParaRPr>
                    </a:p>
                  </a:txBody>
                  <a:tcPr/>
                </a:tc>
                <a:tc>
                  <a:txBody>
                    <a:bodyPr/>
                    <a:lstStyle/>
                    <a:p>
                      <a:pPr lvl="0">
                        <a:buNone/>
                      </a:pPr>
                      <a:r>
                        <a:rPr lang="en-US" sz="1800" b="0" i="0" u="none" strike="noStrike" noProof="0" dirty="0">
                          <a:solidFill>
                            <a:srgbClr val="000000"/>
                          </a:solidFill>
                          <a:latin typeface="Century Gothic"/>
                        </a:rPr>
                        <a:t>pg. 69</a:t>
                      </a:r>
                      <a:endParaRPr lang="en-US" dirty="0">
                        <a:latin typeface="Century Gothic"/>
                      </a:endParaRPr>
                    </a:p>
                  </a:txBody>
                  <a:tcPr/>
                </a:tc>
                <a:extLst>
                  <a:ext uri="{0D108BD9-81ED-4DB2-BD59-A6C34878D82A}">
                    <a16:rowId xmlns:a16="http://schemas.microsoft.com/office/drawing/2014/main" val="2905369614"/>
                  </a:ext>
                </a:extLst>
              </a:tr>
            </a:tbl>
          </a:graphicData>
        </a:graphic>
      </p:graphicFrame>
    </p:spTree>
    <p:extLst>
      <p:ext uri="{BB962C8B-B14F-4D97-AF65-F5344CB8AC3E}">
        <p14:creationId xmlns:p14="http://schemas.microsoft.com/office/powerpoint/2010/main" val="35077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2AF3196-D272-1862-12F1-F9C731703C24}"/>
              </a:ext>
            </a:extLst>
          </p:cNvPr>
          <p:cNvSpPr txBox="1"/>
          <p:nvPr/>
        </p:nvSpPr>
        <p:spPr>
          <a:xfrm>
            <a:off x="-319" y="118241"/>
            <a:ext cx="70142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Developmental Services Ontario (DSO)</a:t>
            </a:r>
            <a:endParaRPr lang="en-US" sz="2800">
              <a:latin typeface="Century Gothic"/>
            </a:endParaRPr>
          </a:p>
        </p:txBody>
      </p:sp>
      <p:sp>
        <p:nvSpPr>
          <p:cNvPr id="7" name="TextBox 6">
            <a:extLst>
              <a:ext uri="{FF2B5EF4-FFF2-40B4-BE49-F238E27FC236}">
                <a16:creationId xmlns:a16="http://schemas.microsoft.com/office/drawing/2014/main" id="{E5719E7F-8B6E-301A-F94D-B48429ED37D1}"/>
              </a:ext>
            </a:extLst>
          </p:cNvPr>
          <p:cNvSpPr txBox="1"/>
          <p:nvPr/>
        </p:nvSpPr>
        <p:spPr>
          <a:xfrm>
            <a:off x="141332" y="1406205"/>
            <a:ext cx="7500496" cy="588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dirty="0">
                <a:latin typeface="Century Gothic"/>
                <a:ea typeface="+mn-lt"/>
                <a:cs typeface="+mn-lt"/>
              </a:rPr>
              <a:t>Developmental Services Ontario (DSO) helps </a:t>
            </a:r>
            <a:r>
              <a:rPr lang="en-CA" b="1" dirty="0">
                <a:latin typeface="Century Gothic"/>
                <a:ea typeface="+mn-lt"/>
                <a:cs typeface="+mn-lt"/>
              </a:rPr>
              <a:t>organize adult developmental services</a:t>
            </a:r>
            <a:r>
              <a:rPr lang="en-CA" dirty="0">
                <a:latin typeface="Century Gothic"/>
                <a:ea typeface="+mn-lt"/>
                <a:cs typeface="+mn-lt"/>
              </a:rPr>
              <a:t> in Ontario. </a:t>
            </a:r>
            <a:endParaRPr lang="en-US" dirty="0">
              <a:latin typeface="Century Gothic"/>
              <a:ea typeface="+mn-lt"/>
              <a:cs typeface="+mn-lt"/>
            </a:endParaRPr>
          </a:p>
          <a:p>
            <a:pPr algn="ctr">
              <a:lnSpc>
                <a:spcPct val="200000"/>
              </a:lnSpc>
              <a:spcBef>
                <a:spcPts val="1000"/>
              </a:spcBef>
            </a:pPr>
            <a:r>
              <a:rPr lang="en-CA" u="sng" dirty="0">
                <a:latin typeface="Century Gothic"/>
                <a:ea typeface="+mn-lt"/>
                <a:cs typeface="+mn-lt"/>
              </a:rPr>
              <a:t>Services include: </a:t>
            </a:r>
            <a:endParaRPr lang="en-US" dirty="0">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spcBef>
                <a:spcPts val="1000"/>
              </a:spcBef>
              <a:buFont typeface="Wingdings"/>
            </a:pPr>
            <a:endParaRPr lang="en-CA">
              <a:latin typeface="Century Gothic"/>
              <a:ea typeface="+mn-lt"/>
              <a:cs typeface="+mn-lt"/>
            </a:endParaRPr>
          </a:p>
          <a:p>
            <a:pPr>
              <a:lnSpc>
                <a:spcPct val="200000"/>
              </a:lnSpc>
              <a:spcBef>
                <a:spcPts val="1000"/>
              </a:spcBef>
              <a:buFont typeface="Wingdings"/>
            </a:pPr>
            <a:endParaRPr lang="en-CA">
              <a:latin typeface="Century Gothic"/>
              <a:ea typeface="+mn-lt"/>
              <a:cs typeface="+mn-lt"/>
            </a:endParaRPr>
          </a:p>
          <a:p>
            <a:pPr>
              <a:lnSpc>
                <a:spcPct val="200000"/>
              </a:lnSpc>
              <a:spcBef>
                <a:spcPts val="1000"/>
              </a:spcBef>
              <a:buFont typeface="Wingdings"/>
            </a:pPr>
            <a:endParaRPr lang="en-CA">
              <a:latin typeface="Century Gothic"/>
              <a:ea typeface="+mn-lt"/>
              <a:cs typeface="+mn-lt"/>
            </a:endParaRPr>
          </a:p>
          <a:p>
            <a:pPr>
              <a:lnSpc>
                <a:spcPct val="200000"/>
              </a:lnSpc>
              <a:spcBef>
                <a:spcPts val="1000"/>
              </a:spcBef>
            </a:pPr>
            <a:endParaRPr lang="en-CA">
              <a:latin typeface="Century Gothic"/>
              <a:cs typeface="Calibri" panose="020F0502020204030204"/>
            </a:endParaRPr>
          </a:p>
          <a:p>
            <a:pPr>
              <a:lnSpc>
                <a:spcPct val="200000"/>
              </a:lnSpc>
              <a:spcBef>
                <a:spcPts val="1000"/>
              </a:spcBef>
              <a:buFont typeface="Wingdings,Sans-Serif"/>
            </a:pPr>
            <a:endParaRPr lang="en-CA">
              <a:latin typeface="Century Gothic"/>
              <a:cs typeface="Calibri" panose="020F0502020204030204"/>
            </a:endParaRPr>
          </a:p>
        </p:txBody>
      </p:sp>
      <p:sp>
        <p:nvSpPr>
          <p:cNvPr id="13" name="TextBox 12">
            <a:extLst>
              <a:ext uri="{FF2B5EF4-FFF2-40B4-BE49-F238E27FC236}">
                <a16:creationId xmlns:a16="http://schemas.microsoft.com/office/drawing/2014/main" id="{1BFFD975-4CCF-4351-F286-411953549658}"/>
              </a:ext>
            </a:extLst>
          </p:cNvPr>
          <p:cNvSpPr txBox="1"/>
          <p:nvPr/>
        </p:nvSpPr>
        <p:spPr>
          <a:xfrm>
            <a:off x="1116218" y="8067807"/>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3"/>
          <a:stretch>
            <a:fillRect/>
          </a:stretch>
        </p:blipFill>
        <p:spPr>
          <a:xfrm>
            <a:off x="140923" y="8192945"/>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4"/>
          <a:stretch>
            <a:fillRect/>
          </a:stretch>
        </p:blipFill>
        <p:spPr>
          <a:xfrm>
            <a:off x="2048793" y="8840978"/>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5"/>
          <a:stretch>
            <a:fillRect/>
          </a:stretch>
        </p:blipFill>
        <p:spPr>
          <a:xfrm>
            <a:off x="1412985" y="8836645"/>
            <a:ext cx="696855" cy="664572"/>
          </a:xfrm>
          <a:prstGeom prst="rect">
            <a:avLst/>
          </a:prstGeom>
        </p:spPr>
      </p:pic>
      <p:sp>
        <p:nvSpPr>
          <p:cNvPr id="3" name="TextBox 2">
            <a:extLst>
              <a:ext uri="{FF2B5EF4-FFF2-40B4-BE49-F238E27FC236}">
                <a16:creationId xmlns:a16="http://schemas.microsoft.com/office/drawing/2014/main" id="{4A614EE4-43C4-158B-37CD-E36502A0A69B}"/>
              </a:ext>
            </a:extLst>
          </p:cNvPr>
          <p:cNvSpPr txBox="1"/>
          <p:nvPr/>
        </p:nvSpPr>
        <p:spPr>
          <a:xfrm>
            <a:off x="1112882" y="2688820"/>
            <a:ext cx="6569428" cy="5127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Housing supports</a:t>
            </a:r>
            <a:endParaRPr lang="en-US">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Respite for your caregivers</a:t>
            </a:r>
            <a:endParaRPr lang="en-US">
              <a:latin typeface="Century Gothic"/>
              <a:cs typeface="Calibri" panose="020F0502020204030204"/>
            </a:endParaRPr>
          </a:p>
          <a:p>
            <a:pPr marL="285750" indent="-285750">
              <a:lnSpc>
                <a:spcPct val="200000"/>
              </a:lnSpc>
              <a:spcBef>
                <a:spcPts val="1000"/>
              </a:spcBef>
              <a:buFont typeface="Wingdings"/>
              <a:buChar char="q"/>
            </a:pPr>
            <a:r>
              <a:rPr lang="en-CA">
                <a:latin typeface="Century Gothic"/>
                <a:ea typeface="+mn-lt"/>
                <a:cs typeface="+mn-lt"/>
              </a:rPr>
              <a:t>Supports to help you take part in the community</a:t>
            </a:r>
          </a:p>
          <a:p>
            <a:pPr marL="285750" indent="-285750">
              <a:lnSpc>
                <a:spcPct val="200000"/>
              </a:lnSpc>
              <a:spcBef>
                <a:spcPts val="1000"/>
              </a:spcBef>
              <a:buFont typeface="Wingdings"/>
              <a:buChar char="q"/>
            </a:pPr>
            <a:r>
              <a:rPr lang="en-CA">
                <a:latin typeface="Century Gothic"/>
                <a:ea typeface="+mn-lt"/>
                <a:cs typeface="+mn-lt"/>
              </a:rPr>
              <a:t>Specialized and clinical supports</a:t>
            </a:r>
            <a:endParaRPr lang="en-US">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The Adult Protective Service Worker Program</a:t>
            </a:r>
            <a:endParaRPr lang="en-US">
              <a:latin typeface="Century Gothic"/>
              <a:ea typeface="+mn-lt"/>
              <a:cs typeface="+mn-lt"/>
            </a:endParaRPr>
          </a:p>
          <a:p>
            <a:pPr marL="285750" indent="-285750">
              <a:lnSpc>
                <a:spcPct val="200000"/>
              </a:lnSpc>
              <a:spcBef>
                <a:spcPts val="1000"/>
              </a:spcBef>
              <a:buFont typeface="Wingdings"/>
              <a:buChar char="q"/>
            </a:pPr>
            <a:r>
              <a:rPr lang="en-CA">
                <a:latin typeface="Century Gothic"/>
                <a:ea typeface="+mn-lt"/>
                <a:cs typeface="+mn-lt"/>
              </a:rPr>
              <a:t>The Passport Program</a:t>
            </a:r>
            <a:endParaRPr lang="en-US">
              <a:latin typeface="Century Gothic"/>
              <a:ea typeface="+mn-lt"/>
              <a:cs typeface="+mn-lt"/>
            </a:endParaRPr>
          </a:p>
          <a:p>
            <a:pPr>
              <a:lnSpc>
                <a:spcPct val="200000"/>
              </a:lnSpc>
              <a:spcBef>
                <a:spcPts val="1000"/>
              </a:spcBef>
            </a:pPr>
            <a:endParaRPr lang="en-CA" sz="1000">
              <a:latin typeface="Century Gothic"/>
              <a:cs typeface="Calibri" panose="020F0502020204030204"/>
            </a:endParaRPr>
          </a:p>
        </p:txBody>
      </p:sp>
      <p:graphicFrame>
        <p:nvGraphicFramePr>
          <p:cNvPr id="10" name="Table 7">
            <a:extLst>
              <a:ext uri="{FF2B5EF4-FFF2-40B4-BE49-F238E27FC236}">
                <a16:creationId xmlns:a16="http://schemas.microsoft.com/office/drawing/2014/main" id="{24DDFF14-F7AF-6455-D754-315CF893F3BF}"/>
              </a:ext>
            </a:extLst>
          </p:cNvPr>
          <p:cNvGraphicFramePr>
            <a:graphicFrameLocks noGrp="1"/>
          </p:cNvGraphicFramePr>
          <p:nvPr>
            <p:extLst>
              <p:ext uri="{D42A27DB-BD31-4B8C-83A1-F6EECF244321}">
                <p14:modId xmlns:p14="http://schemas.microsoft.com/office/powerpoint/2010/main" val="3877770411"/>
              </p:ext>
            </p:extLst>
          </p:nvPr>
        </p:nvGraphicFramePr>
        <p:xfrm>
          <a:off x="5650550" y="640259"/>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2" name="Picture 6">
            <a:extLst>
              <a:ext uri="{FF2B5EF4-FFF2-40B4-BE49-F238E27FC236}">
                <a16:creationId xmlns:a16="http://schemas.microsoft.com/office/drawing/2014/main" id="{3C5E0003-931C-7113-9FD6-B27556D2EDC2}"/>
              </a:ext>
            </a:extLst>
          </p:cNvPr>
          <p:cNvPicPr>
            <a:picLocks noChangeAspect="1"/>
          </p:cNvPicPr>
          <p:nvPr/>
        </p:nvPicPr>
        <p:blipFill>
          <a:blip r:embed="rId6"/>
          <a:stretch>
            <a:fillRect/>
          </a:stretch>
        </p:blipFill>
        <p:spPr>
          <a:xfrm>
            <a:off x="4709902" y="487615"/>
            <a:ext cx="1210963" cy="1210963"/>
          </a:xfrm>
          <a:prstGeom prst="rect">
            <a:avLst/>
          </a:prstGeom>
        </p:spPr>
      </p:pic>
      <p:pic>
        <p:nvPicPr>
          <p:cNvPr id="17" name="Picture 16">
            <a:extLst>
              <a:ext uri="{FF2B5EF4-FFF2-40B4-BE49-F238E27FC236}">
                <a16:creationId xmlns:a16="http://schemas.microsoft.com/office/drawing/2014/main" id="{F1005312-6407-CBA8-A12F-81C442F94270}"/>
              </a:ext>
            </a:extLst>
          </p:cNvPr>
          <p:cNvPicPr>
            <a:picLocks noChangeAspect="1"/>
          </p:cNvPicPr>
          <p:nvPr/>
        </p:nvPicPr>
        <p:blipFill>
          <a:blip r:embed="rId7"/>
          <a:stretch>
            <a:fillRect/>
          </a:stretch>
        </p:blipFill>
        <p:spPr>
          <a:xfrm>
            <a:off x="529630" y="3333570"/>
            <a:ext cx="731117" cy="731521"/>
          </a:xfrm>
          <a:prstGeom prst="rect">
            <a:avLst/>
          </a:prstGeom>
        </p:spPr>
      </p:pic>
      <p:pic>
        <p:nvPicPr>
          <p:cNvPr id="19" name="Picture 18">
            <a:extLst>
              <a:ext uri="{FF2B5EF4-FFF2-40B4-BE49-F238E27FC236}">
                <a16:creationId xmlns:a16="http://schemas.microsoft.com/office/drawing/2014/main" id="{0889A7B7-B5FE-EF57-D2F5-055967BA884E}"/>
              </a:ext>
            </a:extLst>
          </p:cNvPr>
          <p:cNvPicPr>
            <a:picLocks noChangeAspect="1"/>
          </p:cNvPicPr>
          <p:nvPr/>
        </p:nvPicPr>
        <p:blipFill>
          <a:blip r:embed="rId8"/>
          <a:stretch>
            <a:fillRect/>
          </a:stretch>
        </p:blipFill>
        <p:spPr>
          <a:xfrm>
            <a:off x="705610" y="4171209"/>
            <a:ext cx="500599" cy="514376"/>
          </a:xfrm>
          <a:prstGeom prst="rect">
            <a:avLst/>
          </a:prstGeom>
        </p:spPr>
      </p:pic>
      <p:pic>
        <p:nvPicPr>
          <p:cNvPr id="21" name="Picture 18">
            <a:extLst>
              <a:ext uri="{FF2B5EF4-FFF2-40B4-BE49-F238E27FC236}">
                <a16:creationId xmlns:a16="http://schemas.microsoft.com/office/drawing/2014/main" id="{D4AD548C-5F1D-5782-3DA4-0018800A8444}"/>
              </a:ext>
            </a:extLst>
          </p:cNvPr>
          <p:cNvPicPr>
            <a:picLocks noChangeAspect="1"/>
          </p:cNvPicPr>
          <p:nvPr/>
        </p:nvPicPr>
        <p:blipFill>
          <a:blip r:embed="rId9"/>
          <a:stretch>
            <a:fillRect/>
          </a:stretch>
        </p:blipFill>
        <p:spPr>
          <a:xfrm>
            <a:off x="338874" y="4765755"/>
            <a:ext cx="787229" cy="774884"/>
          </a:xfrm>
          <a:prstGeom prst="rect">
            <a:avLst/>
          </a:prstGeom>
        </p:spPr>
      </p:pic>
      <p:pic>
        <p:nvPicPr>
          <p:cNvPr id="22" name="Picture 21">
            <a:extLst>
              <a:ext uri="{FF2B5EF4-FFF2-40B4-BE49-F238E27FC236}">
                <a16:creationId xmlns:a16="http://schemas.microsoft.com/office/drawing/2014/main" id="{806CC844-C0E9-DDB3-3EAA-47812901C86A}"/>
              </a:ext>
            </a:extLst>
          </p:cNvPr>
          <p:cNvPicPr>
            <a:picLocks noChangeAspect="1"/>
          </p:cNvPicPr>
          <p:nvPr/>
        </p:nvPicPr>
        <p:blipFill>
          <a:blip r:embed="rId10"/>
          <a:stretch>
            <a:fillRect/>
          </a:stretch>
        </p:blipFill>
        <p:spPr>
          <a:xfrm>
            <a:off x="638142" y="5534830"/>
            <a:ext cx="514092" cy="500875"/>
          </a:xfrm>
          <a:prstGeom prst="rect">
            <a:avLst/>
          </a:prstGeom>
        </p:spPr>
      </p:pic>
      <p:pic>
        <p:nvPicPr>
          <p:cNvPr id="23" name="Picture 22">
            <a:extLst>
              <a:ext uri="{FF2B5EF4-FFF2-40B4-BE49-F238E27FC236}">
                <a16:creationId xmlns:a16="http://schemas.microsoft.com/office/drawing/2014/main" id="{D4C5B8FD-76E0-FC16-2DDE-28B6355DB1B5}"/>
              </a:ext>
            </a:extLst>
          </p:cNvPr>
          <p:cNvPicPr>
            <a:picLocks noChangeAspect="1"/>
          </p:cNvPicPr>
          <p:nvPr/>
        </p:nvPicPr>
        <p:blipFill>
          <a:blip r:embed="rId11"/>
          <a:stretch>
            <a:fillRect/>
          </a:stretch>
        </p:blipFill>
        <p:spPr>
          <a:xfrm>
            <a:off x="489710" y="6844448"/>
            <a:ext cx="743486" cy="730395"/>
          </a:xfrm>
          <a:prstGeom prst="rect">
            <a:avLst/>
          </a:prstGeom>
        </p:spPr>
      </p:pic>
      <p:pic>
        <p:nvPicPr>
          <p:cNvPr id="24" name="Picture 23">
            <a:extLst>
              <a:ext uri="{FF2B5EF4-FFF2-40B4-BE49-F238E27FC236}">
                <a16:creationId xmlns:a16="http://schemas.microsoft.com/office/drawing/2014/main" id="{5A08ABD0-38F1-5407-BA1C-A59376AA1FFD}"/>
              </a:ext>
            </a:extLst>
          </p:cNvPr>
          <p:cNvPicPr>
            <a:picLocks noChangeAspect="1"/>
          </p:cNvPicPr>
          <p:nvPr/>
        </p:nvPicPr>
        <p:blipFill>
          <a:blip r:embed="rId12"/>
          <a:stretch>
            <a:fillRect/>
          </a:stretch>
        </p:blipFill>
        <p:spPr>
          <a:xfrm>
            <a:off x="570673" y="6196389"/>
            <a:ext cx="581561" cy="568381"/>
          </a:xfrm>
          <a:prstGeom prst="rect">
            <a:avLst/>
          </a:prstGeom>
        </p:spPr>
      </p:pic>
      <p:sp>
        <p:nvSpPr>
          <p:cNvPr id="4" name="TextBox 3">
            <a:extLst>
              <a:ext uri="{FF2B5EF4-FFF2-40B4-BE49-F238E27FC236}">
                <a16:creationId xmlns:a16="http://schemas.microsoft.com/office/drawing/2014/main" id="{85A5C873-DA5A-69D7-28A6-577286A31896}"/>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135981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2AF3196-D272-1862-12F1-F9C731703C24}"/>
              </a:ext>
            </a:extLst>
          </p:cNvPr>
          <p:cNvSpPr txBox="1"/>
          <p:nvPr/>
        </p:nvSpPr>
        <p:spPr>
          <a:xfrm>
            <a:off x="-319" y="118241"/>
            <a:ext cx="70142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Developmental Services Ontario (DSO)</a:t>
            </a:r>
            <a:endParaRPr lang="en-US" sz="2800">
              <a:latin typeface="Century Gothic"/>
            </a:endParaRPr>
          </a:p>
        </p:txBody>
      </p:sp>
      <p:sp>
        <p:nvSpPr>
          <p:cNvPr id="7" name="TextBox 6">
            <a:extLst>
              <a:ext uri="{FF2B5EF4-FFF2-40B4-BE49-F238E27FC236}">
                <a16:creationId xmlns:a16="http://schemas.microsoft.com/office/drawing/2014/main" id="{E5719E7F-8B6E-301A-F94D-B48429ED37D1}"/>
              </a:ext>
            </a:extLst>
          </p:cNvPr>
          <p:cNvSpPr txBox="1"/>
          <p:nvPr/>
        </p:nvSpPr>
        <p:spPr>
          <a:xfrm>
            <a:off x="6394" y="447621"/>
            <a:ext cx="7851333" cy="7901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endParaRPr lang="en-CA">
              <a:latin typeface="Century Gothic"/>
              <a:ea typeface="+mn-lt"/>
              <a:cs typeface="+mn-lt"/>
            </a:endParaRPr>
          </a:p>
          <a:p>
            <a:pPr>
              <a:spcBef>
                <a:spcPts val="1000"/>
              </a:spcBef>
            </a:pPr>
            <a:r>
              <a:rPr lang="en-CA" u="sng">
                <a:latin typeface="Century Gothic"/>
                <a:ea typeface="+mn-lt"/>
                <a:cs typeface="+mn-lt"/>
              </a:rPr>
              <a:t>To apply</a:t>
            </a:r>
            <a:r>
              <a:rPr lang="en-CA">
                <a:latin typeface="Century Gothic"/>
                <a:ea typeface="+mn-lt"/>
                <a:cs typeface="+mn-lt"/>
              </a:rPr>
              <a:t> you must:</a:t>
            </a:r>
            <a:endParaRPr lang="en-US">
              <a:latin typeface="Century Gothic"/>
              <a:ea typeface="+mn-lt"/>
              <a:cs typeface="+mn-lt"/>
            </a:endParaRPr>
          </a:p>
          <a:p>
            <a:pPr marL="742950" lvl="1" indent="-285750">
              <a:spcBef>
                <a:spcPts val="500"/>
              </a:spcBef>
              <a:buFont typeface="Arial,Sans-Serif"/>
              <a:buChar char="•"/>
            </a:pPr>
            <a:endParaRPr lang="en-CA">
              <a:latin typeface="Century Gothic"/>
              <a:ea typeface="+mn-lt"/>
              <a:cs typeface="+mn-lt"/>
            </a:endParaRPr>
          </a:p>
          <a:p>
            <a:pPr marL="742950" lvl="1" indent="-285750">
              <a:lnSpc>
                <a:spcPct val="150000"/>
              </a:lnSpc>
              <a:spcBef>
                <a:spcPts val="500"/>
              </a:spcBef>
              <a:buFont typeface="Arial,Sans-Serif"/>
              <a:buChar char="•"/>
            </a:pPr>
            <a:r>
              <a:rPr lang="en-CA">
                <a:latin typeface="Century Gothic"/>
                <a:ea typeface="+mn-lt"/>
                <a:cs typeface="+mn-lt"/>
              </a:rPr>
              <a:t>Live in Ontario</a:t>
            </a:r>
            <a:endParaRPr lang="en-US">
              <a:latin typeface="Century Gothic"/>
              <a:ea typeface="+mn-lt"/>
              <a:cs typeface="+mn-lt"/>
            </a:endParaRPr>
          </a:p>
          <a:p>
            <a:pPr marL="742950" lvl="1" indent="-285750">
              <a:lnSpc>
                <a:spcPct val="150000"/>
              </a:lnSpc>
              <a:spcBef>
                <a:spcPts val="500"/>
              </a:spcBef>
              <a:buFont typeface="Arial,Sans-Serif"/>
              <a:buChar char="•"/>
            </a:pPr>
            <a:r>
              <a:rPr lang="en-CA" b="1" u="sng">
                <a:latin typeface="Century Gothic"/>
                <a:ea typeface="+mn-lt"/>
                <a:cs typeface="+mn-lt"/>
              </a:rPr>
              <a:t>Diagnosed</a:t>
            </a:r>
            <a:r>
              <a:rPr lang="en-CA">
                <a:latin typeface="Century Gothic"/>
                <a:ea typeface="+mn-lt"/>
                <a:cs typeface="+mn-lt"/>
              </a:rPr>
              <a:t> with </a:t>
            </a:r>
            <a:r>
              <a:rPr lang="en-CA" b="1">
                <a:latin typeface="Century Gothic"/>
                <a:ea typeface="+mn-lt"/>
                <a:cs typeface="+mn-lt"/>
              </a:rPr>
              <a:t>developmental disability</a:t>
            </a:r>
            <a:r>
              <a:rPr lang="en-CA">
                <a:latin typeface="Century Gothic"/>
                <a:ea typeface="+mn-lt"/>
                <a:cs typeface="+mn-lt"/>
              </a:rPr>
              <a:t> </a:t>
            </a:r>
            <a:r>
              <a:rPr lang="en-CA" b="1">
                <a:latin typeface="Century Gothic"/>
                <a:ea typeface="+mn-lt"/>
                <a:cs typeface="+mn-lt"/>
              </a:rPr>
              <a:t>before 18th birthday</a:t>
            </a:r>
            <a:endParaRPr lang="en-US">
              <a:latin typeface="Century Gothic"/>
              <a:ea typeface="+mn-lt"/>
              <a:cs typeface="+mn-lt"/>
            </a:endParaRPr>
          </a:p>
          <a:p>
            <a:pPr marL="742950" lvl="1" indent="-285750">
              <a:lnSpc>
                <a:spcPct val="150000"/>
              </a:lnSpc>
              <a:spcBef>
                <a:spcPts val="500"/>
              </a:spcBef>
              <a:buFont typeface="Arial"/>
              <a:buChar char="•"/>
            </a:pPr>
            <a:r>
              <a:rPr lang="en-CA">
                <a:latin typeface="Century Gothic"/>
                <a:ea typeface="+mn-lt"/>
                <a:cs typeface="+mn-lt"/>
              </a:rPr>
              <a:t>Be </a:t>
            </a:r>
            <a:r>
              <a:rPr lang="en-CA" b="1">
                <a:latin typeface="Century Gothic"/>
                <a:ea typeface="+mn-lt"/>
                <a:cs typeface="+mn-lt"/>
              </a:rPr>
              <a:t>18+ years old</a:t>
            </a:r>
            <a:endParaRPr lang="en-CA" b="1">
              <a:latin typeface="Calibri"/>
              <a:ea typeface="+mn-lt"/>
              <a:cs typeface="+mn-lt"/>
            </a:endParaRPr>
          </a:p>
          <a:p>
            <a:pPr lvl="1">
              <a:lnSpc>
                <a:spcPct val="200000"/>
              </a:lnSpc>
              <a:spcBef>
                <a:spcPts val="500"/>
              </a:spcBef>
            </a:pPr>
            <a:endParaRPr lang="en-CA" b="1" u="sng">
              <a:latin typeface="Century Gothic"/>
              <a:ea typeface="+mn-lt"/>
              <a:cs typeface="+mn-lt"/>
            </a:endParaRPr>
          </a:p>
          <a:p>
            <a:pPr lvl="1">
              <a:lnSpc>
                <a:spcPct val="200000"/>
              </a:lnSpc>
              <a:spcBef>
                <a:spcPts val="500"/>
              </a:spcBef>
            </a:pPr>
            <a:r>
              <a:rPr lang="en-CA" b="1" u="sng">
                <a:latin typeface="Century Gothic"/>
                <a:ea typeface="+mn-lt"/>
                <a:cs typeface="+mn-lt"/>
              </a:rPr>
              <a:t>How to apply:</a:t>
            </a:r>
            <a:r>
              <a:rPr lang="en-CA">
                <a:latin typeface="Century Gothic"/>
                <a:ea typeface="+mn-lt"/>
                <a:cs typeface="+mn-lt"/>
              </a:rPr>
              <a:t> </a:t>
            </a:r>
            <a:endParaRPr lang="en-CA">
              <a:cs typeface="Calibri" panose="020F0502020204030204"/>
            </a:endParaRPr>
          </a:p>
          <a:p>
            <a:pPr marL="0" lvl="1">
              <a:lnSpc>
                <a:spcPct val="200000"/>
              </a:lnSpc>
              <a:spcBef>
                <a:spcPts val="500"/>
              </a:spcBef>
            </a:pPr>
            <a:r>
              <a:rPr lang="en-CA">
                <a:latin typeface="Century Gothic"/>
                <a:ea typeface="+mn-lt"/>
                <a:cs typeface="+mn-lt"/>
              </a:rPr>
              <a:t>If you qualify, you will </a:t>
            </a:r>
            <a:r>
              <a:rPr lang="en-CA" b="1">
                <a:latin typeface="Century Gothic"/>
                <a:ea typeface="+mn-lt"/>
                <a:cs typeface="+mn-lt"/>
              </a:rPr>
              <a:t>receive a letter</a:t>
            </a:r>
            <a:r>
              <a:rPr lang="en-CA">
                <a:latin typeface="Century Gothic"/>
                <a:ea typeface="+mn-lt"/>
                <a:cs typeface="+mn-lt"/>
              </a:rPr>
              <a:t> and be </a:t>
            </a:r>
            <a:r>
              <a:rPr lang="en-CA" b="1">
                <a:latin typeface="Century Gothic"/>
                <a:ea typeface="+mn-lt"/>
                <a:cs typeface="+mn-lt"/>
              </a:rPr>
              <a:t>called by DSO staff</a:t>
            </a:r>
            <a:r>
              <a:rPr lang="en-CA">
                <a:latin typeface="Century Gothic"/>
                <a:ea typeface="+mn-lt"/>
                <a:cs typeface="+mn-lt"/>
              </a:rPr>
              <a:t>.  </a:t>
            </a:r>
          </a:p>
          <a:p>
            <a:pPr marL="0" lvl="1">
              <a:lnSpc>
                <a:spcPct val="200000"/>
              </a:lnSpc>
              <a:spcBef>
                <a:spcPts val="500"/>
              </a:spcBef>
            </a:pPr>
            <a:endParaRPr lang="en-CA">
              <a:latin typeface="Century Gothic"/>
              <a:ea typeface="+mn-lt"/>
              <a:cs typeface="+mn-lt"/>
            </a:endParaRPr>
          </a:p>
          <a:p>
            <a:pPr marL="285750" lvl="1" indent="-285750">
              <a:lnSpc>
                <a:spcPct val="200000"/>
              </a:lnSpc>
              <a:spcBef>
                <a:spcPts val="500"/>
              </a:spcBef>
              <a:buFont typeface="Calibri"/>
              <a:buChar char="-"/>
            </a:pPr>
            <a:r>
              <a:rPr lang="en-CA">
                <a:latin typeface="Century Gothic"/>
                <a:ea typeface="+mn-lt"/>
                <a:cs typeface="+mn-lt"/>
              </a:rPr>
              <a:t>They will set up </a:t>
            </a:r>
            <a:r>
              <a:rPr lang="en-CA" b="1">
                <a:latin typeface="Century Gothic"/>
                <a:ea typeface="+mn-lt"/>
                <a:cs typeface="+mn-lt"/>
              </a:rPr>
              <a:t>2 meetings</a:t>
            </a:r>
            <a:r>
              <a:rPr lang="en-CA">
                <a:latin typeface="Century Gothic"/>
                <a:ea typeface="+mn-lt"/>
                <a:cs typeface="+mn-lt"/>
              </a:rPr>
              <a:t> with you to help you </a:t>
            </a:r>
            <a:r>
              <a:rPr lang="en-CA" b="1">
                <a:latin typeface="Century Gothic"/>
                <a:ea typeface="+mn-lt"/>
                <a:cs typeface="+mn-lt"/>
              </a:rPr>
              <a:t>complete an application</a:t>
            </a:r>
            <a:r>
              <a:rPr lang="en-CA">
                <a:latin typeface="Century Gothic"/>
                <a:ea typeface="+mn-lt"/>
                <a:cs typeface="+mn-lt"/>
              </a:rPr>
              <a:t> package. Each meeting is </a:t>
            </a:r>
            <a:r>
              <a:rPr lang="en-CA" b="1">
                <a:latin typeface="Century Gothic"/>
                <a:ea typeface="+mn-lt"/>
                <a:cs typeface="+mn-lt"/>
              </a:rPr>
              <a:t>3 hours long. </a:t>
            </a:r>
            <a:endParaRPr lang="en-CA">
              <a:latin typeface="Century Gothic"/>
              <a:ea typeface="+mn-lt"/>
              <a:cs typeface="+mn-lt"/>
            </a:endParaRPr>
          </a:p>
          <a:p>
            <a:pPr marL="285750" lvl="1" indent="-285750">
              <a:lnSpc>
                <a:spcPct val="200000"/>
              </a:lnSpc>
              <a:spcBef>
                <a:spcPts val="500"/>
              </a:spcBef>
              <a:buFont typeface="Calibri"/>
              <a:buChar char="-"/>
            </a:pPr>
            <a:endParaRPr lang="en-CA" b="1">
              <a:latin typeface="Century Gothic"/>
              <a:ea typeface="+mn-lt"/>
              <a:cs typeface="+mn-lt"/>
            </a:endParaRPr>
          </a:p>
          <a:p>
            <a:pPr marL="285750" lvl="1" indent="-285750">
              <a:lnSpc>
                <a:spcPct val="200000"/>
              </a:lnSpc>
              <a:spcBef>
                <a:spcPts val="500"/>
              </a:spcBef>
              <a:buFont typeface="Calibri"/>
              <a:buChar char="-"/>
            </a:pPr>
            <a:r>
              <a:rPr lang="en-CA">
                <a:latin typeface="Century Gothic"/>
                <a:ea typeface="+mn-lt"/>
                <a:cs typeface="+mn-lt"/>
              </a:rPr>
              <a:t>You will need to</a:t>
            </a:r>
            <a:r>
              <a:rPr lang="en-CA" b="1">
                <a:latin typeface="Century Gothic"/>
                <a:ea typeface="+mn-lt"/>
                <a:cs typeface="+mn-lt"/>
              </a:rPr>
              <a:t> bring at least 2 people </a:t>
            </a:r>
            <a:r>
              <a:rPr lang="en-CA">
                <a:latin typeface="Century Gothic"/>
                <a:ea typeface="+mn-lt"/>
                <a:cs typeface="+mn-lt"/>
              </a:rPr>
              <a:t>who know you well (such as a parent, guardian, or teacher) </a:t>
            </a:r>
            <a:r>
              <a:rPr lang="en-CA" b="1">
                <a:latin typeface="Century Gothic"/>
                <a:ea typeface="+mn-lt"/>
                <a:cs typeface="+mn-lt"/>
              </a:rPr>
              <a:t>to each meeting</a:t>
            </a:r>
            <a:r>
              <a:rPr lang="en-CA">
                <a:latin typeface="Century Gothic"/>
                <a:ea typeface="+mn-lt"/>
                <a:cs typeface="+mn-lt"/>
              </a:rPr>
              <a:t>.</a:t>
            </a:r>
            <a:endParaRPr lang="en-CA">
              <a:latin typeface="Century Gothic"/>
              <a:cs typeface="Calibri" panose="020F0502020204030204"/>
            </a:endParaRPr>
          </a:p>
        </p:txBody>
      </p:sp>
      <p:pic>
        <p:nvPicPr>
          <p:cNvPr id="10" name="Picture 11">
            <a:extLst>
              <a:ext uri="{FF2B5EF4-FFF2-40B4-BE49-F238E27FC236}">
                <a16:creationId xmlns:a16="http://schemas.microsoft.com/office/drawing/2014/main" id="{4074C9B6-5A50-6DB4-DC6E-3C5467685789}"/>
              </a:ext>
            </a:extLst>
          </p:cNvPr>
          <p:cNvPicPr>
            <a:picLocks noChangeAspect="1"/>
          </p:cNvPicPr>
          <p:nvPr/>
        </p:nvPicPr>
        <p:blipFill>
          <a:blip r:embed="rId3"/>
          <a:stretch>
            <a:fillRect/>
          </a:stretch>
        </p:blipFill>
        <p:spPr>
          <a:xfrm>
            <a:off x="2943895" y="3788728"/>
            <a:ext cx="615263" cy="604345"/>
          </a:xfrm>
          <a:prstGeom prst="rect">
            <a:avLst/>
          </a:prstGeom>
        </p:spPr>
      </p:pic>
      <p:pic>
        <p:nvPicPr>
          <p:cNvPr id="11" name="Picture 11">
            <a:extLst>
              <a:ext uri="{FF2B5EF4-FFF2-40B4-BE49-F238E27FC236}">
                <a16:creationId xmlns:a16="http://schemas.microsoft.com/office/drawing/2014/main" id="{CE05A016-2566-D0AE-2A89-66B5C403C461}"/>
              </a:ext>
            </a:extLst>
          </p:cNvPr>
          <p:cNvPicPr>
            <a:picLocks noChangeAspect="1"/>
          </p:cNvPicPr>
          <p:nvPr/>
        </p:nvPicPr>
        <p:blipFill>
          <a:blip r:embed="rId4"/>
          <a:stretch>
            <a:fillRect/>
          </a:stretch>
        </p:blipFill>
        <p:spPr>
          <a:xfrm>
            <a:off x="5567799" y="4002786"/>
            <a:ext cx="398459" cy="376731"/>
          </a:xfrm>
          <a:prstGeom prst="rect">
            <a:avLst/>
          </a:prstGeom>
        </p:spPr>
      </p:pic>
      <p:sp>
        <p:nvSpPr>
          <p:cNvPr id="13" name="TextBox 12">
            <a:extLst>
              <a:ext uri="{FF2B5EF4-FFF2-40B4-BE49-F238E27FC236}">
                <a16:creationId xmlns:a16="http://schemas.microsoft.com/office/drawing/2014/main" id="{1BFFD975-4CCF-4351-F286-411953549658}"/>
              </a:ext>
            </a:extLst>
          </p:cNvPr>
          <p:cNvSpPr txBox="1"/>
          <p:nvPr/>
        </p:nvSpPr>
        <p:spPr>
          <a:xfrm>
            <a:off x="117681" y="9131185"/>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5"/>
          <a:stretch>
            <a:fillRect/>
          </a:stretch>
        </p:blipFill>
        <p:spPr>
          <a:xfrm>
            <a:off x="-250396" y="8500256"/>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6"/>
          <a:stretch>
            <a:fillRect/>
          </a:stretch>
        </p:blipFill>
        <p:spPr>
          <a:xfrm>
            <a:off x="6960518" y="9107785"/>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7"/>
          <a:stretch>
            <a:fillRect/>
          </a:stretch>
        </p:blipFill>
        <p:spPr>
          <a:xfrm>
            <a:off x="6270735" y="9103453"/>
            <a:ext cx="696855" cy="664572"/>
          </a:xfrm>
          <a:prstGeom prst="rect">
            <a:avLst/>
          </a:prstGeom>
        </p:spPr>
      </p:pic>
      <p:pic>
        <p:nvPicPr>
          <p:cNvPr id="8" name="Picture 7">
            <a:extLst>
              <a:ext uri="{FF2B5EF4-FFF2-40B4-BE49-F238E27FC236}">
                <a16:creationId xmlns:a16="http://schemas.microsoft.com/office/drawing/2014/main" id="{E2A9B8C9-F31E-106A-3C56-99508EBF56D3}"/>
              </a:ext>
            </a:extLst>
          </p:cNvPr>
          <p:cNvPicPr>
            <a:picLocks noChangeAspect="1"/>
          </p:cNvPicPr>
          <p:nvPr/>
        </p:nvPicPr>
        <p:blipFill>
          <a:blip r:embed="rId8"/>
          <a:stretch>
            <a:fillRect/>
          </a:stretch>
        </p:blipFill>
        <p:spPr>
          <a:xfrm>
            <a:off x="2162373" y="1024864"/>
            <a:ext cx="1230385" cy="1231065"/>
          </a:xfrm>
          <a:prstGeom prst="rect">
            <a:avLst/>
          </a:prstGeom>
        </p:spPr>
      </p:pic>
      <p:pic>
        <p:nvPicPr>
          <p:cNvPr id="9" name="Picture 8">
            <a:extLst>
              <a:ext uri="{FF2B5EF4-FFF2-40B4-BE49-F238E27FC236}">
                <a16:creationId xmlns:a16="http://schemas.microsoft.com/office/drawing/2014/main" id="{8B88D110-F9DF-709E-C510-AA0573F6147E}"/>
              </a:ext>
            </a:extLst>
          </p:cNvPr>
          <p:cNvPicPr>
            <a:picLocks noChangeAspect="1"/>
          </p:cNvPicPr>
          <p:nvPr/>
        </p:nvPicPr>
        <p:blipFill>
          <a:blip r:embed="rId9"/>
          <a:stretch>
            <a:fillRect/>
          </a:stretch>
        </p:blipFill>
        <p:spPr>
          <a:xfrm>
            <a:off x="1771616" y="4954278"/>
            <a:ext cx="770474" cy="784400"/>
          </a:xfrm>
          <a:prstGeom prst="rect">
            <a:avLst/>
          </a:prstGeom>
        </p:spPr>
      </p:pic>
      <p:pic>
        <p:nvPicPr>
          <p:cNvPr id="12" name="Picture 11">
            <a:extLst>
              <a:ext uri="{FF2B5EF4-FFF2-40B4-BE49-F238E27FC236}">
                <a16:creationId xmlns:a16="http://schemas.microsoft.com/office/drawing/2014/main" id="{A5858E11-8C14-0239-EB84-E3AD612B5D1B}"/>
              </a:ext>
            </a:extLst>
          </p:cNvPr>
          <p:cNvPicPr>
            <a:picLocks noChangeAspect="1"/>
          </p:cNvPicPr>
          <p:nvPr/>
        </p:nvPicPr>
        <p:blipFill>
          <a:blip r:embed="rId9"/>
          <a:stretch>
            <a:fillRect/>
          </a:stretch>
        </p:blipFill>
        <p:spPr>
          <a:xfrm>
            <a:off x="2663264" y="4954278"/>
            <a:ext cx="770474" cy="784400"/>
          </a:xfrm>
          <a:prstGeom prst="rect">
            <a:avLst/>
          </a:prstGeom>
        </p:spPr>
      </p:pic>
      <p:pic>
        <p:nvPicPr>
          <p:cNvPr id="14" name="Picture 13">
            <a:extLst>
              <a:ext uri="{FF2B5EF4-FFF2-40B4-BE49-F238E27FC236}">
                <a16:creationId xmlns:a16="http://schemas.microsoft.com/office/drawing/2014/main" id="{7C6DE813-1EC9-F02A-F362-E3D053C79635}"/>
              </a:ext>
            </a:extLst>
          </p:cNvPr>
          <p:cNvPicPr>
            <a:picLocks noChangeAspect="1"/>
          </p:cNvPicPr>
          <p:nvPr/>
        </p:nvPicPr>
        <p:blipFill>
          <a:blip r:embed="rId10"/>
          <a:stretch>
            <a:fillRect/>
          </a:stretch>
        </p:blipFill>
        <p:spPr>
          <a:xfrm>
            <a:off x="3349823" y="6560360"/>
            <a:ext cx="1081955" cy="1109554"/>
          </a:xfrm>
          <a:prstGeom prst="rect">
            <a:avLst/>
          </a:prstGeom>
        </p:spPr>
      </p:pic>
      <p:pic>
        <p:nvPicPr>
          <p:cNvPr id="17" name="Picture 16">
            <a:extLst>
              <a:ext uri="{FF2B5EF4-FFF2-40B4-BE49-F238E27FC236}">
                <a16:creationId xmlns:a16="http://schemas.microsoft.com/office/drawing/2014/main" id="{E81C621A-2BD7-AC00-98B8-4F3C18032861}"/>
              </a:ext>
            </a:extLst>
          </p:cNvPr>
          <p:cNvPicPr>
            <a:picLocks noChangeAspect="1"/>
          </p:cNvPicPr>
          <p:nvPr/>
        </p:nvPicPr>
        <p:blipFill>
          <a:blip r:embed="rId10"/>
          <a:stretch>
            <a:fillRect/>
          </a:stretch>
        </p:blipFill>
        <p:spPr>
          <a:xfrm>
            <a:off x="3931987" y="6560360"/>
            <a:ext cx="1081955" cy="1109554"/>
          </a:xfrm>
          <a:prstGeom prst="rect">
            <a:avLst/>
          </a:prstGeom>
        </p:spPr>
      </p:pic>
      <p:graphicFrame>
        <p:nvGraphicFramePr>
          <p:cNvPr id="20" name="Table 7">
            <a:extLst>
              <a:ext uri="{FF2B5EF4-FFF2-40B4-BE49-F238E27FC236}">
                <a16:creationId xmlns:a16="http://schemas.microsoft.com/office/drawing/2014/main" id="{F0A3FA41-21AD-D9D8-0103-2DD541921979}"/>
              </a:ext>
            </a:extLst>
          </p:cNvPr>
          <p:cNvGraphicFramePr>
            <a:graphicFrameLocks noGrp="1"/>
          </p:cNvGraphicFramePr>
          <p:nvPr>
            <p:extLst>
              <p:ext uri="{D42A27DB-BD31-4B8C-83A1-F6EECF244321}">
                <p14:modId xmlns:p14="http://schemas.microsoft.com/office/powerpoint/2010/main" val="3748122120"/>
              </p:ext>
            </p:extLst>
          </p:nvPr>
        </p:nvGraphicFramePr>
        <p:xfrm>
          <a:off x="5650550" y="640259"/>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22" name="Picture 6">
            <a:extLst>
              <a:ext uri="{FF2B5EF4-FFF2-40B4-BE49-F238E27FC236}">
                <a16:creationId xmlns:a16="http://schemas.microsoft.com/office/drawing/2014/main" id="{ABB99346-EF19-E7FF-F6A8-4FA76861270F}"/>
              </a:ext>
            </a:extLst>
          </p:cNvPr>
          <p:cNvPicPr>
            <a:picLocks noChangeAspect="1"/>
          </p:cNvPicPr>
          <p:nvPr/>
        </p:nvPicPr>
        <p:blipFill>
          <a:blip r:embed="rId11"/>
          <a:stretch>
            <a:fillRect/>
          </a:stretch>
        </p:blipFill>
        <p:spPr>
          <a:xfrm>
            <a:off x="4709902" y="487615"/>
            <a:ext cx="1210963" cy="1210963"/>
          </a:xfrm>
          <a:prstGeom prst="rect">
            <a:avLst/>
          </a:prstGeom>
        </p:spPr>
      </p:pic>
      <p:sp>
        <p:nvSpPr>
          <p:cNvPr id="19" name="TextBox 18">
            <a:extLst>
              <a:ext uri="{FF2B5EF4-FFF2-40B4-BE49-F238E27FC236}">
                <a16:creationId xmlns:a16="http://schemas.microsoft.com/office/drawing/2014/main" id="{61F4F7C1-5F8D-C241-745D-A5D696E5708F}"/>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150476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1BF14B92-9B8B-2F68-1D29-B40CC340C81B}"/>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3007805F-0E7E-2676-0E14-87409195F537}"/>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Disability Tax Credit</a:t>
            </a:r>
            <a:endParaRPr lang="en-US" sz="2800">
              <a:latin typeface="Century Gothic"/>
            </a:endParaRPr>
          </a:p>
        </p:txBody>
      </p:sp>
      <p:sp>
        <p:nvSpPr>
          <p:cNvPr id="2" name="TextBox 1">
            <a:extLst>
              <a:ext uri="{FF2B5EF4-FFF2-40B4-BE49-F238E27FC236}">
                <a16:creationId xmlns:a16="http://schemas.microsoft.com/office/drawing/2014/main" id="{855129C2-8509-8D5D-3A1D-9ABE4727E5C8}"/>
              </a:ext>
            </a:extLst>
          </p:cNvPr>
          <p:cNvSpPr txBox="1"/>
          <p:nvPr/>
        </p:nvSpPr>
        <p:spPr>
          <a:xfrm>
            <a:off x="210720" y="1301704"/>
            <a:ext cx="7512885" cy="6099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cs typeface="Calibri"/>
              </a:rPr>
              <a:t>The </a:t>
            </a:r>
            <a:r>
              <a:rPr lang="en-CA" b="1">
                <a:latin typeface="Century Gothic"/>
                <a:cs typeface="Calibri"/>
              </a:rPr>
              <a:t>disability tax credit</a:t>
            </a:r>
            <a:r>
              <a:rPr lang="en-CA">
                <a:latin typeface="Century Gothic"/>
                <a:cs typeface="Calibri"/>
              </a:rPr>
              <a:t> is a</a:t>
            </a:r>
            <a:r>
              <a:rPr lang="en-CA" b="1">
                <a:latin typeface="Century Gothic"/>
                <a:cs typeface="Calibri"/>
              </a:rPr>
              <a:t> government program</a:t>
            </a:r>
            <a:r>
              <a:rPr lang="en-CA">
                <a:latin typeface="Century Gothic"/>
                <a:cs typeface="Calibri"/>
              </a:rPr>
              <a:t> to allow people with physical and/or mental impairments </a:t>
            </a:r>
            <a:r>
              <a:rPr lang="en-CA" b="1">
                <a:latin typeface="Century Gothic"/>
                <a:cs typeface="Calibri"/>
              </a:rPr>
              <a:t>pay less income tax.</a:t>
            </a:r>
            <a:r>
              <a:rPr lang="en-CA">
                <a:latin typeface="Century Gothic"/>
                <a:cs typeface="Calibri"/>
              </a:rPr>
              <a:t>  </a:t>
            </a:r>
            <a:endParaRPr lang="en-CA">
              <a:latin typeface="Century Gothic"/>
            </a:endParaRPr>
          </a:p>
          <a:p>
            <a:pPr>
              <a:lnSpc>
                <a:spcPct val="200000"/>
              </a:lnSpc>
            </a:pPr>
            <a:endParaRPr lang="en-CA" b="1">
              <a:latin typeface="Century Gothic"/>
              <a:cs typeface="Segoe UI"/>
            </a:endParaRPr>
          </a:p>
          <a:p>
            <a:pPr>
              <a:lnSpc>
                <a:spcPct val="200000"/>
              </a:lnSpc>
            </a:pPr>
            <a:endParaRPr lang="en-CA" b="1">
              <a:latin typeface="Century Gothic"/>
              <a:cs typeface="Segoe UI"/>
            </a:endParaRPr>
          </a:p>
          <a:p>
            <a:pPr>
              <a:lnSpc>
                <a:spcPct val="200000"/>
              </a:lnSpc>
            </a:pPr>
            <a:r>
              <a:rPr lang="en-CA" b="1" u="sng">
                <a:latin typeface="Century Gothic"/>
                <a:cs typeface="Segoe UI"/>
              </a:rPr>
              <a:t>To apply</a:t>
            </a:r>
            <a:r>
              <a:rPr lang="en-CA">
                <a:latin typeface="Century Gothic"/>
                <a:cs typeface="Segoe UI"/>
              </a:rPr>
              <a:t> you must: </a:t>
            </a:r>
            <a:endParaRPr lang="en-US">
              <a:latin typeface="Century Gothic"/>
              <a:cs typeface="Segoe UI"/>
            </a:endParaRPr>
          </a:p>
          <a:p>
            <a:pPr marL="285750" indent="-285750">
              <a:lnSpc>
                <a:spcPct val="200000"/>
              </a:lnSpc>
              <a:buFont typeface="Calibri,Sans-Serif"/>
              <a:buChar char="-"/>
            </a:pPr>
            <a:r>
              <a:rPr lang="en-CA" b="1">
                <a:latin typeface="Century Gothic"/>
                <a:cs typeface="Segoe UI"/>
              </a:rPr>
              <a:t>Live</a:t>
            </a:r>
            <a:r>
              <a:rPr lang="en-CA">
                <a:latin typeface="Century Gothic"/>
                <a:cs typeface="Segoe UI"/>
              </a:rPr>
              <a:t> in Ontario</a:t>
            </a:r>
            <a:endParaRPr lang="en-US">
              <a:latin typeface="Century Gothic"/>
              <a:cs typeface="Segoe UI"/>
            </a:endParaRPr>
          </a:p>
          <a:p>
            <a:pPr marL="285750" indent="-285750">
              <a:lnSpc>
                <a:spcPct val="200000"/>
              </a:lnSpc>
              <a:buFont typeface="Calibri,Sans-Serif"/>
              <a:buChar char="-"/>
            </a:pPr>
            <a:r>
              <a:rPr lang="en-CA">
                <a:latin typeface="Century Gothic"/>
                <a:cs typeface="Segoe UI"/>
              </a:rPr>
              <a:t>Be </a:t>
            </a:r>
            <a:r>
              <a:rPr lang="en-CA" b="1">
                <a:latin typeface="Century Gothic"/>
                <a:cs typeface="Segoe UI"/>
              </a:rPr>
              <a:t>18+ years old</a:t>
            </a:r>
            <a:endParaRPr lang="en-US">
              <a:latin typeface="Century Gothic"/>
              <a:cs typeface="Segoe UI"/>
            </a:endParaRPr>
          </a:p>
          <a:p>
            <a:pPr marL="285750" indent="-285750">
              <a:lnSpc>
                <a:spcPct val="200000"/>
              </a:lnSpc>
              <a:buFont typeface="Calibri,Sans-Serif"/>
              <a:buChar char="-"/>
            </a:pPr>
            <a:r>
              <a:rPr lang="en-CA" b="1" u="sng">
                <a:latin typeface="Century Gothic"/>
                <a:cs typeface="Segoe UI"/>
              </a:rPr>
              <a:t>Diagnosed</a:t>
            </a:r>
            <a:r>
              <a:rPr lang="en-CA">
                <a:latin typeface="Century Gothic"/>
                <a:cs typeface="Segoe UI"/>
              </a:rPr>
              <a:t> with </a:t>
            </a:r>
            <a:r>
              <a:rPr lang="en-CA" b="1">
                <a:latin typeface="Century Gothic"/>
                <a:cs typeface="Segoe UI"/>
              </a:rPr>
              <a:t>developmental disability </a:t>
            </a:r>
            <a:r>
              <a:rPr lang="en-CA" b="1" u="sng">
                <a:latin typeface="Century Gothic"/>
                <a:cs typeface="Segoe UI"/>
              </a:rPr>
              <a:t>before 18th birthday</a:t>
            </a:r>
            <a:endParaRPr lang="en-US" u="sng">
              <a:latin typeface="Century Gothic"/>
              <a:cs typeface="Segoe UI"/>
            </a:endParaRPr>
          </a:p>
          <a:p>
            <a:pPr marL="285750" indent="-285750">
              <a:lnSpc>
                <a:spcPct val="200000"/>
              </a:lnSpc>
              <a:buFont typeface="Calibri,Sans-Serif"/>
              <a:buChar char="-"/>
            </a:pPr>
            <a:r>
              <a:rPr lang="en-CA" b="1">
                <a:latin typeface="Century Gothic"/>
                <a:cs typeface="Segoe UI"/>
              </a:rPr>
              <a:t>Send</a:t>
            </a:r>
            <a:r>
              <a:rPr lang="en-CA">
                <a:latin typeface="Century Gothic"/>
                <a:cs typeface="Segoe UI"/>
              </a:rPr>
              <a:t> an </a:t>
            </a:r>
            <a:r>
              <a:rPr lang="en-CA" b="1">
                <a:latin typeface="Century Gothic"/>
                <a:cs typeface="Segoe UI"/>
              </a:rPr>
              <a:t>application</a:t>
            </a:r>
          </a:p>
          <a:p>
            <a:pPr marL="285750" indent="-285750">
              <a:lnSpc>
                <a:spcPct val="200000"/>
              </a:lnSpc>
              <a:buFont typeface="Calibri,Sans-Serif"/>
              <a:buChar char="-"/>
            </a:pPr>
            <a:r>
              <a:rPr lang="en-CA" b="1">
                <a:latin typeface="Century Gothic"/>
                <a:cs typeface="Segoe UI"/>
              </a:rPr>
              <a:t>Send </a:t>
            </a:r>
            <a:r>
              <a:rPr lang="en-CA">
                <a:latin typeface="Century Gothic"/>
                <a:cs typeface="Segoe UI"/>
              </a:rPr>
              <a:t>a </a:t>
            </a:r>
            <a:r>
              <a:rPr lang="en-CA" b="1">
                <a:latin typeface="Century Gothic"/>
                <a:cs typeface="Segoe UI"/>
              </a:rPr>
              <a:t>letter from </a:t>
            </a:r>
            <a:r>
              <a:rPr lang="en-CA">
                <a:latin typeface="Century Gothic"/>
                <a:cs typeface="Segoe UI"/>
              </a:rPr>
              <a:t>a </a:t>
            </a:r>
            <a:r>
              <a:rPr lang="en-CA" b="1">
                <a:latin typeface="Century Gothic"/>
                <a:cs typeface="Segoe UI"/>
              </a:rPr>
              <a:t>health professional</a:t>
            </a:r>
          </a:p>
          <a:p>
            <a:pPr marL="285750" indent="-285750">
              <a:lnSpc>
                <a:spcPct val="200000"/>
              </a:lnSpc>
              <a:buFont typeface="Calibri,Sans-Serif"/>
              <a:buChar char="-"/>
            </a:pPr>
            <a:endParaRPr lang="en-CA">
              <a:latin typeface="Century Gothic"/>
              <a:cs typeface="Segoe UI"/>
            </a:endParaRPr>
          </a:p>
        </p:txBody>
      </p:sp>
      <p:pic>
        <p:nvPicPr>
          <p:cNvPr id="14" name="Picture 13">
            <a:extLst>
              <a:ext uri="{FF2B5EF4-FFF2-40B4-BE49-F238E27FC236}">
                <a16:creationId xmlns:a16="http://schemas.microsoft.com/office/drawing/2014/main" id="{75258A20-7B70-58C7-1DCC-7337EA3728C1}"/>
              </a:ext>
            </a:extLst>
          </p:cNvPr>
          <p:cNvPicPr>
            <a:picLocks noChangeAspect="1"/>
          </p:cNvPicPr>
          <p:nvPr/>
        </p:nvPicPr>
        <p:blipFill>
          <a:blip r:embed="rId3"/>
          <a:stretch>
            <a:fillRect/>
          </a:stretch>
        </p:blipFill>
        <p:spPr>
          <a:xfrm>
            <a:off x="491760" y="8567763"/>
            <a:ext cx="1117523" cy="1106543"/>
          </a:xfrm>
          <a:prstGeom prst="rect">
            <a:avLst/>
          </a:prstGeom>
        </p:spPr>
      </p:pic>
      <p:sp>
        <p:nvSpPr>
          <p:cNvPr id="18" name="TextBox 17">
            <a:extLst>
              <a:ext uri="{FF2B5EF4-FFF2-40B4-BE49-F238E27FC236}">
                <a16:creationId xmlns:a16="http://schemas.microsoft.com/office/drawing/2014/main" id="{F7B47B90-0F4E-6744-04EC-4812A50E7F2D}"/>
              </a:ext>
            </a:extLst>
          </p:cNvPr>
          <p:cNvSpPr txBox="1"/>
          <p:nvPr/>
        </p:nvSpPr>
        <p:spPr>
          <a:xfrm>
            <a:off x="1278143" y="8861162"/>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19" name="Picture 11">
            <a:extLst>
              <a:ext uri="{FF2B5EF4-FFF2-40B4-BE49-F238E27FC236}">
                <a16:creationId xmlns:a16="http://schemas.microsoft.com/office/drawing/2014/main" id="{27BC3633-B8EB-A357-BD19-9197D008B3FD}"/>
              </a:ext>
            </a:extLst>
          </p:cNvPr>
          <p:cNvPicPr>
            <a:picLocks noChangeAspect="1"/>
          </p:cNvPicPr>
          <p:nvPr/>
        </p:nvPicPr>
        <p:blipFill>
          <a:blip r:embed="rId4"/>
          <a:stretch>
            <a:fillRect/>
          </a:stretch>
        </p:blipFill>
        <p:spPr>
          <a:xfrm>
            <a:off x="2930565" y="5881415"/>
            <a:ext cx="615263" cy="604345"/>
          </a:xfrm>
          <a:prstGeom prst="rect">
            <a:avLst/>
          </a:prstGeom>
        </p:spPr>
      </p:pic>
      <p:pic>
        <p:nvPicPr>
          <p:cNvPr id="20" name="Picture 11">
            <a:extLst>
              <a:ext uri="{FF2B5EF4-FFF2-40B4-BE49-F238E27FC236}">
                <a16:creationId xmlns:a16="http://schemas.microsoft.com/office/drawing/2014/main" id="{DED94E4B-505D-7CB7-0B93-382AE9FC33C7}"/>
              </a:ext>
            </a:extLst>
          </p:cNvPr>
          <p:cNvPicPr>
            <a:picLocks noChangeAspect="1"/>
          </p:cNvPicPr>
          <p:nvPr/>
        </p:nvPicPr>
        <p:blipFill>
          <a:blip r:embed="rId4"/>
          <a:stretch>
            <a:fillRect/>
          </a:stretch>
        </p:blipFill>
        <p:spPr>
          <a:xfrm>
            <a:off x="5914571" y="6475467"/>
            <a:ext cx="615263" cy="604345"/>
          </a:xfrm>
          <a:prstGeom prst="rect">
            <a:avLst/>
          </a:prstGeom>
        </p:spPr>
      </p:pic>
      <p:pic>
        <p:nvPicPr>
          <p:cNvPr id="3" name="Picture 2">
            <a:extLst>
              <a:ext uri="{FF2B5EF4-FFF2-40B4-BE49-F238E27FC236}">
                <a16:creationId xmlns:a16="http://schemas.microsoft.com/office/drawing/2014/main" id="{A9578D1D-1CB5-3E8D-49CB-44799314D369}"/>
              </a:ext>
            </a:extLst>
          </p:cNvPr>
          <p:cNvPicPr>
            <a:picLocks noChangeAspect="1"/>
          </p:cNvPicPr>
          <p:nvPr/>
        </p:nvPicPr>
        <p:blipFill>
          <a:blip r:embed="rId5"/>
          <a:stretch>
            <a:fillRect/>
          </a:stretch>
        </p:blipFill>
        <p:spPr>
          <a:xfrm>
            <a:off x="4726186" y="6060815"/>
            <a:ext cx="1446285" cy="1433583"/>
          </a:xfrm>
          <a:prstGeom prst="rect">
            <a:avLst/>
          </a:prstGeom>
        </p:spPr>
      </p:pic>
      <p:pic>
        <p:nvPicPr>
          <p:cNvPr id="7" name="Picture 6">
            <a:extLst>
              <a:ext uri="{FF2B5EF4-FFF2-40B4-BE49-F238E27FC236}">
                <a16:creationId xmlns:a16="http://schemas.microsoft.com/office/drawing/2014/main" id="{A277F40C-33F4-DAA0-C864-4B80D3475125}"/>
              </a:ext>
            </a:extLst>
          </p:cNvPr>
          <p:cNvPicPr>
            <a:picLocks noChangeAspect="1"/>
          </p:cNvPicPr>
          <p:nvPr/>
        </p:nvPicPr>
        <p:blipFill>
          <a:blip r:embed="rId6"/>
          <a:stretch>
            <a:fillRect/>
          </a:stretch>
        </p:blipFill>
        <p:spPr>
          <a:xfrm>
            <a:off x="1946473" y="3738607"/>
            <a:ext cx="1230385" cy="1231065"/>
          </a:xfrm>
          <a:prstGeom prst="rect">
            <a:avLst/>
          </a:prstGeom>
        </p:spPr>
      </p:pic>
      <p:pic>
        <p:nvPicPr>
          <p:cNvPr id="8" name="Picture 7">
            <a:extLst>
              <a:ext uri="{FF2B5EF4-FFF2-40B4-BE49-F238E27FC236}">
                <a16:creationId xmlns:a16="http://schemas.microsoft.com/office/drawing/2014/main" id="{4B7383D1-B2E6-6E9E-0F8A-A46725350343}"/>
              </a:ext>
            </a:extLst>
          </p:cNvPr>
          <p:cNvPicPr>
            <a:picLocks noChangeAspect="1"/>
          </p:cNvPicPr>
          <p:nvPr/>
        </p:nvPicPr>
        <p:blipFill>
          <a:blip r:embed="rId7"/>
          <a:stretch>
            <a:fillRect/>
          </a:stretch>
        </p:blipFill>
        <p:spPr>
          <a:xfrm>
            <a:off x="5468904" y="2416051"/>
            <a:ext cx="1107817" cy="1108429"/>
          </a:xfrm>
          <a:prstGeom prst="rect">
            <a:avLst/>
          </a:prstGeom>
        </p:spPr>
      </p:pic>
      <p:graphicFrame>
        <p:nvGraphicFramePr>
          <p:cNvPr id="15" name="Table 7">
            <a:extLst>
              <a:ext uri="{FF2B5EF4-FFF2-40B4-BE49-F238E27FC236}">
                <a16:creationId xmlns:a16="http://schemas.microsoft.com/office/drawing/2014/main" id="{13E19CD2-1D28-2078-96EA-BB6745DE89CE}"/>
              </a:ext>
            </a:extLst>
          </p:cNvPr>
          <p:cNvGraphicFramePr>
            <a:graphicFrameLocks noGrp="1"/>
          </p:cNvGraphicFramePr>
          <p:nvPr>
            <p:extLst>
              <p:ext uri="{D42A27DB-BD31-4B8C-83A1-F6EECF244321}">
                <p14:modId xmlns:p14="http://schemas.microsoft.com/office/powerpoint/2010/main" val="2904316306"/>
              </p:ext>
            </p:extLst>
          </p:nvPr>
        </p:nvGraphicFramePr>
        <p:xfrm>
          <a:off x="5745006" y="59707"/>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7531F68A-BD25-EB65-BC72-2E3BD0C5C690}"/>
              </a:ext>
            </a:extLst>
          </p:cNvPr>
          <p:cNvPicPr>
            <a:picLocks noChangeAspect="1"/>
          </p:cNvPicPr>
          <p:nvPr/>
        </p:nvPicPr>
        <p:blipFill>
          <a:blip r:embed="rId8"/>
          <a:stretch>
            <a:fillRect/>
          </a:stretch>
        </p:blipFill>
        <p:spPr>
          <a:xfrm>
            <a:off x="4804358" y="-92937"/>
            <a:ext cx="1210963" cy="1210963"/>
          </a:xfrm>
          <a:prstGeom prst="rect">
            <a:avLst/>
          </a:prstGeom>
        </p:spPr>
      </p:pic>
      <p:sp>
        <p:nvSpPr>
          <p:cNvPr id="9" name="TextBox 8">
            <a:extLst>
              <a:ext uri="{FF2B5EF4-FFF2-40B4-BE49-F238E27FC236}">
                <a16:creationId xmlns:a16="http://schemas.microsoft.com/office/drawing/2014/main" id="{3DE9AD4D-ACD6-50AE-AC2D-0B150DD7C754}"/>
              </a:ext>
            </a:extLst>
          </p:cNvPr>
          <p:cNvSpPr txBox="1"/>
          <p:nvPr/>
        </p:nvSpPr>
        <p:spPr>
          <a:xfrm>
            <a:off x="-1161" y="9881358"/>
            <a:ext cx="768936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alibri"/>
                <a:ea typeface="Calibri"/>
                <a:cs typeface="Calibri"/>
              </a:rPr>
              <a:t>Adapted from: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175347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58F6F1-E625-A65F-C1B3-D2AB6F54E72D}"/>
              </a:ext>
            </a:extLst>
          </p:cNvPr>
          <p:cNvSpPr/>
          <p:nvPr/>
        </p:nvSpPr>
        <p:spPr>
          <a:xfrm>
            <a:off x="1794721" y="6852966"/>
            <a:ext cx="3267292" cy="197117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07805F-0E7E-2676-0E14-87409195F537}"/>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Disability Tax Credit</a:t>
            </a:r>
            <a:endParaRPr lang="en-US" sz="2800">
              <a:latin typeface="Century Gothic"/>
            </a:endParaRPr>
          </a:p>
        </p:txBody>
      </p:sp>
      <p:sp>
        <p:nvSpPr>
          <p:cNvPr id="2" name="TextBox 1">
            <a:extLst>
              <a:ext uri="{FF2B5EF4-FFF2-40B4-BE49-F238E27FC236}">
                <a16:creationId xmlns:a16="http://schemas.microsoft.com/office/drawing/2014/main" id="{855129C2-8509-8D5D-3A1D-9ABE4727E5C8}"/>
              </a:ext>
            </a:extLst>
          </p:cNvPr>
          <p:cNvSpPr txBox="1"/>
          <p:nvPr/>
        </p:nvSpPr>
        <p:spPr>
          <a:xfrm>
            <a:off x="89276" y="599641"/>
            <a:ext cx="7620835" cy="6016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cs typeface="Segoe UI"/>
            </a:endParaRPr>
          </a:p>
          <a:p>
            <a:pPr>
              <a:lnSpc>
                <a:spcPct val="200000"/>
              </a:lnSpc>
              <a:spcBef>
                <a:spcPts val="1000"/>
              </a:spcBef>
            </a:pPr>
            <a:r>
              <a:rPr lang="en-CA">
                <a:latin typeface="Century Gothic"/>
                <a:cs typeface="Segoe UI"/>
              </a:rPr>
              <a:t>A medical </a:t>
            </a:r>
            <a:r>
              <a:rPr lang="en-CA" b="1">
                <a:latin typeface="Century Gothic"/>
                <a:cs typeface="Segoe UI"/>
              </a:rPr>
              <a:t>health professional</a:t>
            </a:r>
            <a:r>
              <a:rPr lang="en-CA">
                <a:latin typeface="Century Gothic"/>
                <a:cs typeface="Segoe UI"/>
              </a:rPr>
              <a:t> must provide</a:t>
            </a:r>
            <a:r>
              <a:rPr lang="en-CA" b="1">
                <a:latin typeface="Century Gothic"/>
                <a:cs typeface="Segoe UI"/>
              </a:rPr>
              <a:t> letter</a:t>
            </a:r>
            <a:r>
              <a:rPr lang="en-CA">
                <a:latin typeface="Century Gothic"/>
                <a:cs typeface="Segoe UI"/>
              </a:rPr>
              <a:t> saying you have:</a:t>
            </a:r>
            <a:endParaRPr lang="en-CA"/>
          </a:p>
          <a:p>
            <a:pPr>
              <a:lnSpc>
                <a:spcPct val="200000"/>
              </a:lnSpc>
              <a:spcBef>
                <a:spcPts val="1000"/>
              </a:spcBef>
            </a:pPr>
            <a:r>
              <a:rPr lang="en-CA">
                <a:latin typeface="Century Gothic"/>
                <a:cs typeface="Segoe UI"/>
              </a:rPr>
              <a:t>A</a:t>
            </a:r>
            <a:r>
              <a:rPr lang="en-CA" b="1">
                <a:latin typeface="Century Gothic"/>
                <a:cs typeface="Segoe UI"/>
              </a:rPr>
              <a:t> </a:t>
            </a:r>
            <a:r>
              <a:rPr lang="en-CA" b="1" u="sng">
                <a:latin typeface="Century Gothic"/>
                <a:cs typeface="Segoe UI"/>
              </a:rPr>
              <a:t>severe prolonged</a:t>
            </a:r>
            <a:r>
              <a:rPr lang="en-CA" u="sng">
                <a:latin typeface="Century Gothic"/>
                <a:cs typeface="Segoe UI"/>
              </a:rPr>
              <a:t> impairment in</a:t>
            </a:r>
            <a:r>
              <a:rPr lang="en-CA" b="1" u="sng">
                <a:latin typeface="Century Gothic"/>
                <a:cs typeface="Segoe UI"/>
              </a:rPr>
              <a:t> 1 area</a:t>
            </a:r>
            <a:r>
              <a:rPr lang="en-CA">
                <a:latin typeface="Century Gothic"/>
                <a:cs typeface="Segoe UI"/>
              </a:rPr>
              <a:t>, </a:t>
            </a:r>
            <a:endParaRPr lang="en-CA"/>
          </a:p>
          <a:p>
            <a:pPr>
              <a:lnSpc>
                <a:spcPct val="200000"/>
              </a:lnSpc>
              <a:spcBef>
                <a:spcPts val="1000"/>
              </a:spcBef>
            </a:pPr>
            <a:r>
              <a:rPr lang="en-CA">
                <a:latin typeface="Century Gothic"/>
                <a:cs typeface="Segoe UI"/>
              </a:rPr>
              <a:t>OR </a:t>
            </a:r>
            <a:r>
              <a:rPr lang="en-CA" b="1" u="sng">
                <a:latin typeface="Century Gothic"/>
                <a:cs typeface="Segoe UI"/>
              </a:rPr>
              <a:t>significant difficulties in 2 areas</a:t>
            </a:r>
            <a:r>
              <a:rPr lang="en-CA" b="1">
                <a:latin typeface="Century Gothic"/>
                <a:cs typeface="Segoe UI"/>
              </a:rPr>
              <a:t>:</a:t>
            </a:r>
            <a:r>
              <a:rPr lang="en-CA">
                <a:latin typeface="Century Gothic"/>
                <a:cs typeface="Segoe UI"/>
              </a:rPr>
              <a:t> </a:t>
            </a:r>
            <a:endParaRPr lang="en-CA">
              <a:cs typeface="Calibri"/>
            </a:endParaRPr>
          </a:p>
          <a:p>
            <a:pPr marL="742950" lvl="1" indent="-285750">
              <a:lnSpc>
                <a:spcPct val="200000"/>
              </a:lnSpc>
              <a:spcBef>
                <a:spcPts val="1000"/>
              </a:spcBef>
              <a:buFont typeface="Arial"/>
              <a:buChar char="•"/>
            </a:pPr>
            <a:r>
              <a:rPr lang="en-CA">
                <a:latin typeface="Century Gothic"/>
                <a:cs typeface="Segoe UI"/>
              </a:rPr>
              <a:t>Walking</a:t>
            </a:r>
          </a:p>
          <a:p>
            <a:pPr marL="742950" lvl="1" indent="-285750">
              <a:lnSpc>
                <a:spcPct val="200000"/>
              </a:lnSpc>
              <a:spcBef>
                <a:spcPts val="1000"/>
              </a:spcBef>
              <a:buFont typeface="Arial"/>
              <a:buChar char="•"/>
            </a:pPr>
            <a:r>
              <a:rPr lang="en-CA">
                <a:latin typeface="Century Gothic"/>
                <a:cs typeface="Segoe UI"/>
              </a:rPr>
              <a:t>Mental function</a:t>
            </a:r>
          </a:p>
          <a:p>
            <a:pPr marL="742950" lvl="1" indent="-285750">
              <a:lnSpc>
                <a:spcPct val="200000"/>
              </a:lnSpc>
              <a:spcBef>
                <a:spcPts val="1000"/>
              </a:spcBef>
              <a:buFont typeface="Arial"/>
              <a:buChar char="•"/>
            </a:pPr>
            <a:r>
              <a:rPr lang="en-CA">
                <a:latin typeface="Century Gothic"/>
                <a:cs typeface="Segoe UI"/>
              </a:rPr>
              <a:t>Dressing</a:t>
            </a:r>
          </a:p>
          <a:p>
            <a:pPr marL="742950" lvl="1" indent="-285750">
              <a:lnSpc>
                <a:spcPct val="200000"/>
              </a:lnSpc>
              <a:spcBef>
                <a:spcPts val="1000"/>
              </a:spcBef>
              <a:buFont typeface="Arial"/>
              <a:buChar char="•"/>
            </a:pPr>
            <a:r>
              <a:rPr lang="en-CA">
                <a:latin typeface="Century Gothic"/>
                <a:cs typeface="Segoe UI"/>
              </a:rPr>
              <a:t>Feeding</a:t>
            </a:r>
          </a:p>
          <a:p>
            <a:pPr marL="742950" lvl="1" indent="-285750">
              <a:lnSpc>
                <a:spcPct val="200000"/>
              </a:lnSpc>
              <a:spcBef>
                <a:spcPts val="1000"/>
              </a:spcBef>
              <a:buFont typeface="Arial"/>
              <a:buChar char="•"/>
            </a:pPr>
            <a:r>
              <a:rPr lang="en-CA">
                <a:latin typeface="Century Gothic"/>
                <a:cs typeface="Segoe UI"/>
              </a:rPr>
              <a:t>Life sustaining therapy (dialysis, insulin, oxygen etc.)</a:t>
            </a:r>
          </a:p>
        </p:txBody>
      </p:sp>
      <p:sp>
        <p:nvSpPr>
          <p:cNvPr id="4" name="TextBox 3">
            <a:extLst>
              <a:ext uri="{FF2B5EF4-FFF2-40B4-BE49-F238E27FC236}">
                <a16:creationId xmlns:a16="http://schemas.microsoft.com/office/drawing/2014/main" id="{34A70452-C0B8-A973-3B37-A50411DF74C8}"/>
              </a:ext>
            </a:extLst>
          </p:cNvPr>
          <p:cNvSpPr txBox="1"/>
          <p:nvPr/>
        </p:nvSpPr>
        <p:spPr>
          <a:xfrm>
            <a:off x="2163762" y="6982149"/>
            <a:ext cx="29995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u="sng">
                <a:latin typeface="Century Gothic"/>
                <a:cs typeface="Arial"/>
              </a:rPr>
              <a:t>Mail application to:</a:t>
            </a:r>
            <a:endParaRPr lang="en-US" u="sng">
              <a:latin typeface="Calibri" panose="020F0502020204030204"/>
              <a:cs typeface="Calibri" panose="020F0502020204030204"/>
            </a:endParaRPr>
          </a:p>
          <a:p>
            <a:pPr algn="ctr"/>
            <a:r>
              <a:rPr lang="en-CA" b="1">
                <a:latin typeface="Century Gothic"/>
                <a:cs typeface="Arial"/>
              </a:rPr>
              <a:t>Sudbury Tax Centre, </a:t>
            </a:r>
            <a:r>
              <a:rPr lang="en-US" b="1">
                <a:latin typeface="Century Gothic"/>
                <a:cs typeface="Arial"/>
              </a:rPr>
              <a:t>​</a:t>
            </a:r>
            <a:endParaRPr lang="en-US" u="sng">
              <a:latin typeface="Calibri" panose="020F0502020204030204"/>
              <a:cs typeface="Calibri" panose="020F0502020204030204"/>
            </a:endParaRPr>
          </a:p>
          <a:p>
            <a:pPr algn="ctr"/>
            <a:r>
              <a:rPr lang="en-CA" b="1">
                <a:latin typeface="Century Gothic"/>
                <a:cs typeface="Arial"/>
              </a:rPr>
              <a:t>PO Box 20000</a:t>
            </a:r>
            <a:r>
              <a:rPr lang="en-US" b="1">
                <a:latin typeface="Century Gothic"/>
                <a:cs typeface="Arial"/>
              </a:rPr>
              <a:t>​</a:t>
            </a:r>
          </a:p>
          <a:p>
            <a:pPr algn="ctr"/>
            <a:r>
              <a:rPr lang="en-CA" b="1">
                <a:latin typeface="Century Gothic"/>
                <a:cs typeface="Arial"/>
              </a:rPr>
              <a:t>Station A</a:t>
            </a:r>
            <a:r>
              <a:rPr lang="en-US" b="1">
                <a:latin typeface="Century Gothic"/>
                <a:cs typeface="Arial"/>
              </a:rPr>
              <a:t>​</a:t>
            </a:r>
          </a:p>
          <a:p>
            <a:pPr algn="ctr"/>
            <a:r>
              <a:rPr lang="en-CA" b="1">
                <a:latin typeface="Century Gothic"/>
                <a:cs typeface="Arial"/>
              </a:rPr>
              <a:t>Sudbury, ON</a:t>
            </a:r>
            <a:r>
              <a:rPr lang="en-US" b="1">
                <a:latin typeface="Century Gothic"/>
                <a:cs typeface="Arial"/>
              </a:rPr>
              <a:t>​</a:t>
            </a:r>
          </a:p>
          <a:p>
            <a:pPr algn="ctr"/>
            <a:r>
              <a:rPr lang="en-CA" b="1">
                <a:latin typeface="Century Gothic"/>
                <a:cs typeface="Arial"/>
              </a:rPr>
              <a:t>P3A 5C1</a:t>
            </a:r>
            <a:r>
              <a:rPr lang="en-US" b="1">
                <a:latin typeface="Century Gothic"/>
                <a:cs typeface="Arial"/>
              </a:rPr>
              <a:t>​</a:t>
            </a:r>
          </a:p>
          <a:p>
            <a:r>
              <a:rPr lang="en-CA">
                <a:latin typeface="Century Gothic"/>
                <a:cs typeface="Arial"/>
              </a:rPr>
              <a:t>​</a:t>
            </a:r>
          </a:p>
        </p:txBody>
      </p:sp>
      <p:pic>
        <p:nvPicPr>
          <p:cNvPr id="11" name="Picture 11">
            <a:extLst>
              <a:ext uri="{FF2B5EF4-FFF2-40B4-BE49-F238E27FC236}">
                <a16:creationId xmlns:a16="http://schemas.microsoft.com/office/drawing/2014/main" id="{B7246B6B-596A-1420-A11C-7D681B5041F3}"/>
              </a:ext>
            </a:extLst>
          </p:cNvPr>
          <p:cNvPicPr>
            <a:picLocks noChangeAspect="1"/>
          </p:cNvPicPr>
          <p:nvPr/>
        </p:nvPicPr>
        <p:blipFill>
          <a:blip r:embed="rId2"/>
          <a:stretch>
            <a:fillRect/>
          </a:stretch>
        </p:blipFill>
        <p:spPr>
          <a:xfrm>
            <a:off x="1850900" y="6874857"/>
            <a:ext cx="615263" cy="604345"/>
          </a:xfrm>
          <a:prstGeom prst="rect">
            <a:avLst/>
          </a:prstGeom>
        </p:spPr>
      </p:pic>
      <p:pic>
        <p:nvPicPr>
          <p:cNvPr id="22" name="Picture 21">
            <a:extLst>
              <a:ext uri="{FF2B5EF4-FFF2-40B4-BE49-F238E27FC236}">
                <a16:creationId xmlns:a16="http://schemas.microsoft.com/office/drawing/2014/main" id="{E4EDEBC0-3788-9D4C-0D6C-4F18728C3BDD}"/>
              </a:ext>
            </a:extLst>
          </p:cNvPr>
          <p:cNvPicPr>
            <a:picLocks noChangeAspect="1"/>
          </p:cNvPicPr>
          <p:nvPr/>
        </p:nvPicPr>
        <p:blipFill>
          <a:blip r:embed="rId3"/>
          <a:stretch>
            <a:fillRect/>
          </a:stretch>
        </p:blipFill>
        <p:spPr>
          <a:xfrm>
            <a:off x="5986" y="8751133"/>
            <a:ext cx="1117523" cy="1106543"/>
          </a:xfrm>
          <a:prstGeom prst="rect">
            <a:avLst/>
          </a:prstGeom>
        </p:spPr>
      </p:pic>
      <p:sp>
        <p:nvSpPr>
          <p:cNvPr id="24" name="TextBox 23">
            <a:extLst>
              <a:ext uri="{FF2B5EF4-FFF2-40B4-BE49-F238E27FC236}">
                <a16:creationId xmlns:a16="http://schemas.microsoft.com/office/drawing/2014/main" id="{EB034DEF-54F8-C7D5-5B92-F299FB859239}"/>
              </a:ext>
            </a:extLst>
          </p:cNvPr>
          <p:cNvSpPr txBox="1"/>
          <p:nvPr/>
        </p:nvSpPr>
        <p:spPr>
          <a:xfrm>
            <a:off x="1210675" y="8963526"/>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26" name="Picture 11">
            <a:extLst>
              <a:ext uri="{FF2B5EF4-FFF2-40B4-BE49-F238E27FC236}">
                <a16:creationId xmlns:a16="http://schemas.microsoft.com/office/drawing/2014/main" id="{EF39C5EB-1412-4E06-393D-D709CE12D47A}"/>
              </a:ext>
            </a:extLst>
          </p:cNvPr>
          <p:cNvPicPr>
            <a:picLocks noChangeAspect="1"/>
          </p:cNvPicPr>
          <p:nvPr/>
        </p:nvPicPr>
        <p:blipFill>
          <a:blip r:embed="rId2"/>
          <a:stretch>
            <a:fillRect/>
          </a:stretch>
        </p:blipFill>
        <p:spPr>
          <a:xfrm>
            <a:off x="4929527" y="1020979"/>
            <a:ext cx="615263" cy="604345"/>
          </a:xfrm>
          <a:prstGeom prst="rect">
            <a:avLst/>
          </a:prstGeom>
        </p:spPr>
      </p:pic>
      <p:pic>
        <p:nvPicPr>
          <p:cNvPr id="28" name="Picture 27">
            <a:extLst>
              <a:ext uri="{FF2B5EF4-FFF2-40B4-BE49-F238E27FC236}">
                <a16:creationId xmlns:a16="http://schemas.microsoft.com/office/drawing/2014/main" id="{650FBACF-8444-BC68-9AF6-2C5498660B3E}"/>
              </a:ext>
            </a:extLst>
          </p:cNvPr>
          <p:cNvPicPr>
            <a:picLocks noChangeAspect="1"/>
          </p:cNvPicPr>
          <p:nvPr/>
        </p:nvPicPr>
        <p:blipFill>
          <a:blip r:embed="rId4"/>
          <a:stretch>
            <a:fillRect/>
          </a:stretch>
        </p:blipFill>
        <p:spPr>
          <a:xfrm>
            <a:off x="1852017" y="714336"/>
            <a:ext cx="947017" cy="907037"/>
          </a:xfrm>
          <a:prstGeom prst="rect">
            <a:avLst/>
          </a:prstGeom>
        </p:spPr>
      </p:pic>
      <p:pic>
        <p:nvPicPr>
          <p:cNvPr id="29" name="Picture 28">
            <a:extLst>
              <a:ext uri="{FF2B5EF4-FFF2-40B4-BE49-F238E27FC236}">
                <a16:creationId xmlns:a16="http://schemas.microsoft.com/office/drawing/2014/main" id="{3F8F7BF3-111B-8A0B-2A60-36B687AA7829}"/>
              </a:ext>
            </a:extLst>
          </p:cNvPr>
          <p:cNvPicPr>
            <a:picLocks noChangeAspect="1"/>
          </p:cNvPicPr>
          <p:nvPr/>
        </p:nvPicPr>
        <p:blipFill>
          <a:blip r:embed="rId5"/>
          <a:stretch>
            <a:fillRect/>
          </a:stretch>
        </p:blipFill>
        <p:spPr>
          <a:xfrm>
            <a:off x="84898" y="3388138"/>
            <a:ext cx="541080" cy="527878"/>
          </a:xfrm>
          <a:prstGeom prst="rect">
            <a:avLst/>
          </a:prstGeom>
        </p:spPr>
      </p:pic>
      <p:pic>
        <p:nvPicPr>
          <p:cNvPr id="30" name="Picture 29">
            <a:extLst>
              <a:ext uri="{FF2B5EF4-FFF2-40B4-BE49-F238E27FC236}">
                <a16:creationId xmlns:a16="http://schemas.microsoft.com/office/drawing/2014/main" id="{971FBA40-3AE5-4A0D-B6AF-ACAB600E5F79}"/>
              </a:ext>
            </a:extLst>
          </p:cNvPr>
          <p:cNvPicPr>
            <a:picLocks noChangeAspect="1"/>
          </p:cNvPicPr>
          <p:nvPr/>
        </p:nvPicPr>
        <p:blipFill>
          <a:blip r:embed="rId6"/>
          <a:stretch>
            <a:fillRect/>
          </a:stretch>
        </p:blipFill>
        <p:spPr>
          <a:xfrm>
            <a:off x="140872" y="4940375"/>
            <a:ext cx="442624" cy="339666"/>
          </a:xfrm>
          <a:prstGeom prst="rect">
            <a:avLst/>
          </a:prstGeom>
        </p:spPr>
      </p:pic>
      <p:sp>
        <p:nvSpPr>
          <p:cNvPr id="31" name="TextBox 30">
            <a:extLst>
              <a:ext uri="{FF2B5EF4-FFF2-40B4-BE49-F238E27FC236}">
                <a16:creationId xmlns:a16="http://schemas.microsoft.com/office/drawing/2014/main" id="{89BA4039-42BE-F0A8-8406-7E36ABAE56BA}"/>
              </a:ext>
            </a:extLst>
          </p:cNvPr>
          <p:cNvSpPr txBox="1"/>
          <p:nvPr/>
        </p:nvSpPr>
        <p:spPr>
          <a:xfrm>
            <a:off x="4066380" y="3234460"/>
            <a:ext cx="4267993" cy="2740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250000"/>
              </a:lnSpc>
              <a:buChar char="•"/>
            </a:pPr>
            <a:r>
              <a:rPr lang="en-CA">
                <a:latin typeface="Century Gothic"/>
                <a:cs typeface="Arial"/>
              </a:rPr>
              <a:t>Bladder/bowl function</a:t>
            </a:r>
            <a:r>
              <a:rPr lang="en-US">
                <a:latin typeface="Century Gothic"/>
                <a:cs typeface="Arial"/>
              </a:rPr>
              <a:t>​</a:t>
            </a:r>
            <a:endParaRPr lang="en-US">
              <a:cs typeface="Calibri" panose="020F0502020204030204"/>
            </a:endParaRPr>
          </a:p>
          <a:p>
            <a:pPr lvl="1">
              <a:lnSpc>
                <a:spcPct val="250000"/>
              </a:lnSpc>
              <a:buChar char="•"/>
            </a:pPr>
            <a:r>
              <a:rPr lang="en-CA">
                <a:latin typeface="Century Gothic"/>
                <a:cs typeface="Arial"/>
              </a:rPr>
              <a:t>Hearing</a:t>
            </a:r>
            <a:r>
              <a:rPr lang="en-US">
                <a:latin typeface="Century Gothic"/>
                <a:cs typeface="Arial"/>
              </a:rPr>
              <a:t>​</a:t>
            </a:r>
          </a:p>
          <a:p>
            <a:pPr lvl="1">
              <a:lnSpc>
                <a:spcPct val="250000"/>
              </a:lnSpc>
              <a:buChar char="•"/>
            </a:pPr>
            <a:r>
              <a:rPr lang="en-CA">
                <a:latin typeface="Century Gothic"/>
                <a:cs typeface="Arial"/>
              </a:rPr>
              <a:t>Speaking</a:t>
            </a:r>
            <a:r>
              <a:rPr lang="en-US">
                <a:latin typeface="Century Gothic"/>
                <a:cs typeface="Arial"/>
              </a:rPr>
              <a:t>​</a:t>
            </a:r>
          </a:p>
          <a:p>
            <a:pPr lvl="1">
              <a:lnSpc>
                <a:spcPct val="250000"/>
              </a:lnSpc>
              <a:buChar char="•"/>
            </a:pPr>
            <a:r>
              <a:rPr lang="en-CA">
                <a:latin typeface="Century Gothic"/>
                <a:cs typeface="Arial"/>
              </a:rPr>
              <a:t>Vision</a:t>
            </a:r>
          </a:p>
        </p:txBody>
      </p:sp>
      <p:pic>
        <p:nvPicPr>
          <p:cNvPr id="32" name="Picture 31">
            <a:extLst>
              <a:ext uri="{FF2B5EF4-FFF2-40B4-BE49-F238E27FC236}">
                <a16:creationId xmlns:a16="http://schemas.microsoft.com/office/drawing/2014/main" id="{FCD99644-574A-A4C2-FF6D-964A16B5C8C6}"/>
              </a:ext>
            </a:extLst>
          </p:cNvPr>
          <p:cNvPicPr>
            <a:picLocks noChangeAspect="1"/>
          </p:cNvPicPr>
          <p:nvPr/>
        </p:nvPicPr>
        <p:blipFill>
          <a:blip r:embed="rId7"/>
          <a:stretch>
            <a:fillRect/>
          </a:stretch>
        </p:blipFill>
        <p:spPr>
          <a:xfrm>
            <a:off x="-91083" y="5277744"/>
            <a:ext cx="906536" cy="920538"/>
          </a:xfrm>
          <a:prstGeom prst="rect">
            <a:avLst/>
          </a:prstGeom>
        </p:spPr>
      </p:pic>
      <p:pic>
        <p:nvPicPr>
          <p:cNvPr id="33" name="Picture 32">
            <a:extLst>
              <a:ext uri="{FF2B5EF4-FFF2-40B4-BE49-F238E27FC236}">
                <a16:creationId xmlns:a16="http://schemas.microsoft.com/office/drawing/2014/main" id="{6D0CE4C6-8629-FEA0-E94F-2A8AFFC8833A}"/>
              </a:ext>
            </a:extLst>
          </p:cNvPr>
          <p:cNvPicPr>
            <a:picLocks noChangeAspect="1"/>
          </p:cNvPicPr>
          <p:nvPr/>
        </p:nvPicPr>
        <p:blipFill>
          <a:blip r:embed="rId8"/>
          <a:stretch>
            <a:fillRect/>
          </a:stretch>
        </p:blipFill>
        <p:spPr>
          <a:xfrm flipH="1">
            <a:off x="4026403" y="4157707"/>
            <a:ext cx="389989" cy="392865"/>
          </a:xfrm>
          <a:prstGeom prst="rect">
            <a:avLst/>
          </a:prstGeom>
        </p:spPr>
      </p:pic>
      <p:pic>
        <p:nvPicPr>
          <p:cNvPr id="34" name="Picture 33">
            <a:extLst>
              <a:ext uri="{FF2B5EF4-FFF2-40B4-BE49-F238E27FC236}">
                <a16:creationId xmlns:a16="http://schemas.microsoft.com/office/drawing/2014/main" id="{3F26FBE2-F8B9-2F2B-ED04-DA28C7FBCB49}"/>
              </a:ext>
            </a:extLst>
          </p:cNvPr>
          <p:cNvPicPr>
            <a:picLocks noChangeAspect="1"/>
          </p:cNvPicPr>
          <p:nvPr/>
        </p:nvPicPr>
        <p:blipFill>
          <a:blip r:embed="rId9"/>
          <a:stretch>
            <a:fillRect/>
          </a:stretch>
        </p:blipFill>
        <p:spPr>
          <a:xfrm>
            <a:off x="3998085" y="5575334"/>
            <a:ext cx="500598" cy="473872"/>
          </a:xfrm>
          <a:prstGeom prst="rect">
            <a:avLst/>
          </a:prstGeom>
        </p:spPr>
      </p:pic>
      <p:pic>
        <p:nvPicPr>
          <p:cNvPr id="35" name="Picture 34">
            <a:extLst>
              <a:ext uri="{FF2B5EF4-FFF2-40B4-BE49-F238E27FC236}">
                <a16:creationId xmlns:a16="http://schemas.microsoft.com/office/drawing/2014/main" id="{6E21F267-DC47-D69F-C270-DE28BAB3FAC1}"/>
              </a:ext>
            </a:extLst>
          </p:cNvPr>
          <p:cNvPicPr>
            <a:picLocks noChangeAspect="1"/>
          </p:cNvPicPr>
          <p:nvPr/>
        </p:nvPicPr>
        <p:blipFill>
          <a:blip r:embed="rId10"/>
          <a:stretch>
            <a:fillRect/>
          </a:stretch>
        </p:blipFill>
        <p:spPr>
          <a:xfrm>
            <a:off x="4025073" y="4751759"/>
            <a:ext cx="568068" cy="568381"/>
          </a:xfrm>
          <a:prstGeom prst="rect">
            <a:avLst/>
          </a:prstGeom>
        </p:spPr>
      </p:pic>
      <p:pic>
        <p:nvPicPr>
          <p:cNvPr id="36" name="Picture 35">
            <a:extLst>
              <a:ext uri="{FF2B5EF4-FFF2-40B4-BE49-F238E27FC236}">
                <a16:creationId xmlns:a16="http://schemas.microsoft.com/office/drawing/2014/main" id="{54B2615E-690D-6C73-1718-C95806A54F3E}"/>
              </a:ext>
            </a:extLst>
          </p:cNvPr>
          <p:cNvPicPr>
            <a:picLocks noChangeAspect="1"/>
          </p:cNvPicPr>
          <p:nvPr/>
        </p:nvPicPr>
        <p:blipFill>
          <a:blip r:embed="rId11"/>
          <a:stretch>
            <a:fillRect/>
          </a:stretch>
        </p:blipFill>
        <p:spPr>
          <a:xfrm>
            <a:off x="43855" y="4049133"/>
            <a:ext cx="636660" cy="637013"/>
          </a:xfrm>
          <a:prstGeom prst="rect">
            <a:avLst/>
          </a:prstGeom>
        </p:spPr>
      </p:pic>
      <p:pic>
        <p:nvPicPr>
          <p:cNvPr id="37" name="Picture 36">
            <a:extLst>
              <a:ext uri="{FF2B5EF4-FFF2-40B4-BE49-F238E27FC236}">
                <a16:creationId xmlns:a16="http://schemas.microsoft.com/office/drawing/2014/main" id="{F4CF583A-44B3-145E-478F-4CC716B4BA45}"/>
              </a:ext>
            </a:extLst>
          </p:cNvPr>
          <p:cNvPicPr>
            <a:picLocks noChangeAspect="1"/>
          </p:cNvPicPr>
          <p:nvPr/>
        </p:nvPicPr>
        <p:blipFill>
          <a:blip r:embed="rId12"/>
          <a:stretch>
            <a:fillRect/>
          </a:stretch>
        </p:blipFill>
        <p:spPr>
          <a:xfrm>
            <a:off x="3849654" y="3320632"/>
            <a:ext cx="649030" cy="649388"/>
          </a:xfrm>
          <a:prstGeom prst="rect">
            <a:avLst/>
          </a:prstGeom>
        </p:spPr>
      </p:pic>
      <p:pic>
        <p:nvPicPr>
          <p:cNvPr id="38" name="Picture 37">
            <a:extLst>
              <a:ext uri="{FF2B5EF4-FFF2-40B4-BE49-F238E27FC236}">
                <a16:creationId xmlns:a16="http://schemas.microsoft.com/office/drawing/2014/main" id="{549C301B-B5B4-362F-BD69-3794BA723851}"/>
              </a:ext>
            </a:extLst>
          </p:cNvPr>
          <p:cNvPicPr>
            <a:picLocks noChangeAspect="1"/>
          </p:cNvPicPr>
          <p:nvPr/>
        </p:nvPicPr>
        <p:blipFill>
          <a:blip r:embed="rId13"/>
          <a:stretch>
            <a:fillRect/>
          </a:stretch>
        </p:blipFill>
        <p:spPr>
          <a:xfrm>
            <a:off x="84898" y="6115381"/>
            <a:ext cx="622043" cy="662890"/>
          </a:xfrm>
          <a:prstGeom prst="rect">
            <a:avLst/>
          </a:prstGeom>
        </p:spPr>
      </p:pic>
      <p:pic>
        <p:nvPicPr>
          <p:cNvPr id="40" name="Picture 39" descr="A picture containing text, sign&#10;&#10;Description automatically generated">
            <a:extLst>
              <a:ext uri="{FF2B5EF4-FFF2-40B4-BE49-F238E27FC236}">
                <a16:creationId xmlns:a16="http://schemas.microsoft.com/office/drawing/2014/main" id="{712BD9ED-A0CE-FCB4-A9F9-23349C2D737E}"/>
              </a:ext>
            </a:extLst>
          </p:cNvPr>
          <p:cNvPicPr>
            <a:picLocks noChangeAspect="1"/>
          </p:cNvPicPr>
          <p:nvPr/>
        </p:nvPicPr>
        <p:blipFill>
          <a:blip r:embed="rId14"/>
          <a:stretch>
            <a:fillRect/>
          </a:stretch>
        </p:blipFill>
        <p:spPr>
          <a:xfrm>
            <a:off x="6936441" y="2522"/>
            <a:ext cx="838200" cy="828675"/>
          </a:xfrm>
          <a:prstGeom prst="rect">
            <a:avLst/>
          </a:prstGeom>
        </p:spPr>
      </p:pic>
      <p:graphicFrame>
        <p:nvGraphicFramePr>
          <p:cNvPr id="42" name="Table 7">
            <a:extLst>
              <a:ext uri="{FF2B5EF4-FFF2-40B4-BE49-F238E27FC236}">
                <a16:creationId xmlns:a16="http://schemas.microsoft.com/office/drawing/2014/main" id="{CCDBC4B8-10FE-7BA8-BC75-BAB1E1FD83C9}"/>
              </a:ext>
            </a:extLst>
          </p:cNvPr>
          <p:cNvGraphicFramePr>
            <a:graphicFrameLocks noGrp="1"/>
          </p:cNvGraphicFramePr>
          <p:nvPr>
            <p:extLst>
              <p:ext uri="{D42A27DB-BD31-4B8C-83A1-F6EECF244321}">
                <p14:modId xmlns:p14="http://schemas.microsoft.com/office/powerpoint/2010/main" val="1765235601"/>
              </p:ext>
            </p:extLst>
          </p:nvPr>
        </p:nvGraphicFramePr>
        <p:xfrm>
          <a:off x="5704525" y="113712"/>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44" name="Picture 6">
            <a:extLst>
              <a:ext uri="{FF2B5EF4-FFF2-40B4-BE49-F238E27FC236}">
                <a16:creationId xmlns:a16="http://schemas.microsoft.com/office/drawing/2014/main" id="{D4A12B8B-1B5A-DF3F-8D4D-AA55246C645B}"/>
              </a:ext>
            </a:extLst>
          </p:cNvPr>
          <p:cNvPicPr>
            <a:picLocks noChangeAspect="1"/>
          </p:cNvPicPr>
          <p:nvPr/>
        </p:nvPicPr>
        <p:blipFill>
          <a:blip r:embed="rId15"/>
          <a:stretch>
            <a:fillRect/>
          </a:stretch>
        </p:blipFill>
        <p:spPr>
          <a:xfrm>
            <a:off x="4750383" y="-52434"/>
            <a:ext cx="1210963" cy="1210963"/>
          </a:xfrm>
          <a:prstGeom prst="rect">
            <a:avLst/>
          </a:prstGeom>
        </p:spPr>
      </p:pic>
      <p:sp>
        <p:nvSpPr>
          <p:cNvPr id="5" name="TextBox 4">
            <a:extLst>
              <a:ext uri="{FF2B5EF4-FFF2-40B4-BE49-F238E27FC236}">
                <a16:creationId xmlns:a16="http://schemas.microsoft.com/office/drawing/2014/main" id="{01152D95-C8FD-C5B1-CCB3-C5D4538E6CF8}"/>
              </a:ext>
            </a:extLst>
          </p:cNvPr>
          <p:cNvSpPr txBox="1"/>
          <p:nvPr/>
        </p:nvSpPr>
        <p:spPr>
          <a:xfrm>
            <a:off x="-1161" y="9881358"/>
            <a:ext cx="768936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alibri"/>
                <a:ea typeface="Calibri"/>
                <a:cs typeface="Calibri"/>
              </a:rPr>
              <a:t>Adapted from: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279966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Regular</a:t>
            </a:r>
          </a:p>
        </p:txBody>
      </p:sp>
      <p:sp>
        <p:nvSpPr>
          <p:cNvPr id="7" name="TextBox 6">
            <a:extLst>
              <a:ext uri="{FF2B5EF4-FFF2-40B4-BE49-F238E27FC236}">
                <a16:creationId xmlns:a16="http://schemas.microsoft.com/office/drawing/2014/main" id="{D4321B0F-014C-A68D-D868-247E66C544B9}"/>
              </a:ext>
            </a:extLst>
          </p:cNvPr>
          <p:cNvSpPr txBox="1"/>
          <p:nvPr/>
        </p:nvSpPr>
        <p:spPr>
          <a:xfrm>
            <a:off x="103069" y="1751899"/>
            <a:ext cx="7392056" cy="1414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The HCCSS helps access</a:t>
            </a:r>
            <a:r>
              <a:rPr lang="en-CA" b="1">
                <a:latin typeface="Century Gothic"/>
                <a:ea typeface="+mn-lt"/>
                <a:cs typeface="+mn-lt"/>
              </a:rPr>
              <a:t> free or subsidized therapy</a:t>
            </a:r>
            <a:r>
              <a:rPr lang="en-CA">
                <a:latin typeface="Century Gothic"/>
                <a:ea typeface="+mn-lt"/>
                <a:cs typeface="+mn-lt"/>
              </a:rPr>
              <a:t> and community s</a:t>
            </a:r>
            <a:r>
              <a:rPr lang="en-CA" b="1">
                <a:latin typeface="Century Gothic"/>
                <a:ea typeface="+mn-lt"/>
                <a:cs typeface="+mn-lt"/>
              </a:rPr>
              <a:t>upports</a:t>
            </a:r>
            <a:r>
              <a:rPr lang="en-CA">
                <a:latin typeface="Century Gothic"/>
                <a:ea typeface="+mn-lt"/>
                <a:cs typeface="+mn-lt"/>
              </a:rPr>
              <a:t>. </a:t>
            </a:r>
            <a:endParaRPr lang="en-US">
              <a:latin typeface="Century Gothic"/>
              <a:ea typeface="+mn-lt"/>
              <a:cs typeface="+mn-lt"/>
            </a:endParaRPr>
          </a:p>
          <a:p>
            <a:pPr algn="ctr">
              <a:lnSpc>
                <a:spcPct val="150000"/>
              </a:lnSpc>
              <a:spcBef>
                <a:spcPts val="1000"/>
              </a:spcBef>
            </a:pPr>
            <a:r>
              <a:rPr lang="en-CA">
                <a:latin typeface="Century Gothic"/>
                <a:ea typeface="+mn-lt"/>
                <a:cs typeface="+mn-lt"/>
              </a:rPr>
              <a:t>You have been referred for: </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2873142150"/>
              </p:ext>
            </p:extLst>
          </p:nvPr>
        </p:nvGraphicFramePr>
        <p:xfrm>
          <a:off x="455286" y="7196958"/>
          <a:ext cx="6958505" cy="2666299"/>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666299">
                <a:tc>
                  <a:txBody>
                    <a:bodyPr/>
                    <a:lstStyle/>
                    <a:p>
                      <a:pPr lvl="0" algn="l">
                        <a:lnSpc>
                          <a:spcPct val="100000"/>
                        </a:lnSpc>
                        <a:spcBef>
                          <a:spcPts val="0"/>
                        </a:spcBef>
                        <a:spcAft>
                          <a:spcPts val="0"/>
                        </a:spcAft>
                        <a:buNone/>
                      </a:pPr>
                      <a:r>
                        <a:rPr lang="en-CA" sz="1800" b="0" i="0" u="none" strike="noStrike" noProof="0">
                          <a:solidFill>
                            <a:schemeClr val="tx1"/>
                          </a:solidFill>
                          <a:latin typeface="Century Gothic"/>
                        </a:rPr>
                        <a:t>If the </a:t>
                      </a:r>
                      <a:r>
                        <a:rPr lang="en-CA" sz="1800" b="1" i="0" u="none" strike="noStrike" noProof="0">
                          <a:solidFill>
                            <a:schemeClr val="tx1"/>
                          </a:solidFill>
                          <a:latin typeface="Century Gothic"/>
                        </a:rPr>
                        <a:t>wait </a:t>
                      </a:r>
                      <a:r>
                        <a:rPr lang="en-CA" sz="1800" b="0" i="0" u="none" strike="noStrike" noProof="0">
                          <a:solidFill>
                            <a:schemeClr val="tx1"/>
                          </a:solidFill>
                          <a:latin typeface="Century Gothic"/>
                        </a:rPr>
                        <a:t>time is </a:t>
                      </a:r>
                      <a:r>
                        <a:rPr lang="en-CA" sz="1800" b="1" i="0" u="none" strike="noStrike" noProof="0">
                          <a:solidFill>
                            <a:schemeClr val="tx1"/>
                          </a:solidFill>
                          <a:latin typeface="Century Gothic"/>
                        </a:rPr>
                        <a:t>too long</a:t>
                      </a:r>
                      <a:r>
                        <a:rPr lang="en-CA" sz="1800" b="0" i="0" u="none" strike="noStrike" noProof="0">
                          <a:solidFill>
                            <a:schemeClr val="tx1"/>
                          </a:solidFill>
                          <a:latin typeface="Century Gothic"/>
                        </a:rPr>
                        <a:t> you can hire </a:t>
                      </a:r>
                      <a:r>
                        <a:rPr lang="en-CA" sz="1800" b="1" i="0" u="none" strike="noStrike" noProof="0">
                          <a:solidFill>
                            <a:schemeClr val="tx1"/>
                          </a:solidFill>
                          <a:latin typeface="Century Gothic"/>
                        </a:rPr>
                        <a:t>private services</a:t>
                      </a:r>
                      <a:r>
                        <a:rPr lang="en-CA" sz="1800" b="0" i="0" u="none" strike="noStrike" noProof="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a:solidFill>
                            <a:schemeClr val="tx1"/>
                          </a:solidFill>
                          <a:latin typeface="Century Gothic"/>
                        </a:rPr>
                        <a:t>Private services can be very </a:t>
                      </a:r>
                      <a:r>
                        <a:rPr lang="en-CA" sz="1800" b="1" i="0" u="none" strike="noStrike" noProof="0">
                          <a:solidFill>
                            <a:schemeClr val="tx1"/>
                          </a:solidFill>
                          <a:latin typeface="Century Gothic"/>
                        </a:rPr>
                        <a:t>expensive</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$150+/hour</a:t>
                      </a:r>
                      <a:r>
                        <a:rPr lang="en-CA" sz="1800" b="0" i="0" u="none" strike="noStrike" noProof="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539267"/>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539268"/>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473359"/>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476550"/>
            <a:ext cx="944081" cy="941748"/>
          </a:xfrm>
          <a:prstGeom prst="rect">
            <a:avLst/>
          </a:prstGeom>
        </p:spPr>
      </p:pic>
      <p:graphicFrame>
        <p:nvGraphicFramePr>
          <p:cNvPr id="4" name="Table 7">
            <a:extLst>
              <a:ext uri="{FF2B5EF4-FFF2-40B4-BE49-F238E27FC236}">
                <a16:creationId xmlns:a16="http://schemas.microsoft.com/office/drawing/2014/main" id="{EC42C22B-5569-1BFA-5B56-FB5E5ADEC54C}"/>
              </a:ext>
            </a:extLst>
          </p:cNvPr>
          <p:cNvGraphicFramePr>
            <a:graphicFrameLocks noGrp="1"/>
          </p:cNvGraphicFramePr>
          <p:nvPr>
            <p:extLst>
              <p:ext uri="{D42A27DB-BD31-4B8C-83A1-F6EECF244321}">
                <p14:modId xmlns:p14="http://schemas.microsoft.com/office/powerpoint/2010/main" val="3997628655"/>
              </p:ext>
            </p:extLst>
          </p:nvPr>
        </p:nvGraphicFramePr>
        <p:xfrm>
          <a:off x="6406200" y="105879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DEE20348-1C15-99E4-12B2-40B74A8F4847}"/>
              </a:ext>
            </a:extLst>
          </p:cNvPr>
          <p:cNvPicPr>
            <a:picLocks noChangeAspect="1"/>
          </p:cNvPicPr>
          <p:nvPr/>
        </p:nvPicPr>
        <p:blipFill>
          <a:blip r:embed="rId6"/>
          <a:stretch>
            <a:fillRect/>
          </a:stretch>
        </p:blipFill>
        <p:spPr>
          <a:xfrm>
            <a:off x="5452058" y="892651"/>
            <a:ext cx="1210963" cy="1210963"/>
          </a:xfrm>
          <a:prstGeom prst="rect">
            <a:avLst/>
          </a:prstGeom>
        </p:spPr>
      </p:pic>
      <p:sp>
        <p:nvSpPr>
          <p:cNvPr id="14" name="TextBox 13">
            <a:extLst>
              <a:ext uri="{FF2B5EF4-FFF2-40B4-BE49-F238E27FC236}">
                <a16:creationId xmlns:a16="http://schemas.microsoft.com/office/drawing/2014/main" id="{FCA9E843-9B8F-37DE-C393-9D4E47D71FB7}"/>
              </a:ext>
            </a:extLst>
          </p:cNvPr>
          <p:cNvSpPr txBox="1"/>
          <p:nvPr/>
        </p:nvSpPr>
        <p:spPr>
          <a:xfrm>
            <a:off x="2559069" y="2696983"/>
            <a:ext cx="4855231" cy="4261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en-CA">
              <a:latin typeface="Century Gothic"/>
              <a:ea typeface="+mn-lt"/>
              <a:cs typeface="+mn-lt"/>
            </a:endParaRPr>
          </a:p>
          <a:p>
            <a:pPr marL="457200" indent="-457200">
              <a:lnSpc>
                <a:spcPct val="150000"/>
              </a:lnSpc>
              <a:spcBef>
                <a:spcPts val="1000"/>
              </a:spcBef>
              <a:buFont typeface="Wingdings,Sans-Serif"/>
              <a:buChar char="q"/>
            </a:pPr>
            <a:r>
              <a:rPr lang="en-CA">
                <a:latin typeface="Century Gothic"/>
                <a:ea typeface="+mn-lt"/>
                <a:cs typeface="+mn-lt"/>
              </a:rPr>
              <a:t>Physiotherapy (PT)</a:t>
            </a:r>
          </a:p>
          <a:p>
            <a:pPr marL="457200" indent="-457200">
              <a:lnSpc>
                <a:spcPct val="150000"/>
              </a:lnSpc>
              <a:spcBef>
                <a:spcPts val="1000"/>
              </a:spcBef>
              <a:buFont typeface="Wingdings,Sans-Serif"/>
              <a:buChar char="q"/>
            </a:pPr>
            <a:r>
              <a:rPr lang="en-CA">
                <a:latin typeface="Century Gothic"/>
                <a:ea typeface="+mn-lt"/>
                <a:cs typeface="+mn-lt"/>
              </a:rPr>
              <a:t>Occupational Therapy (OT)</a:t>
            </a:r>
          </a:p>
          <a:p>
            <a:pPr marL="457200" indent="-457200">
              <a:lnSpc>
                <a:spcPct val="150000"/>
              </a:lnSpc>
              <a:spcBef>
                <a:spcPts val="1000"/>
              </a:spcBef>
              <a:buFont typeface="Wingdings,Sans-Serif"/>
              <a:buChar char="q"/>
            </a:pPr>
            <a:r>
              <a:rPr lang="en-CA">
                <a:latin typeface="Century Gothic"/>
                <a:ea typeface="+mn-lt"/>
                <a:cs typeface="+mn-lt"/>
              </a:rPr>
              <a:t>Speech-Language Pathology (SLP)</a:t>
            </a:r>
          </a:p>
          <a:p>
            <a:pPr marL="457200" indent="-457200">
              <a:lnSpc>
                <a:spcPct val="150000"/>
              </a:lnSpc>
              <a:spcBef>
                <a:spcPts val="1000"/>
              </a:spcBef>
              <a:buFont typeface="Wingdings,Sans-Serif"/>
              <a:buChar char="q"/>
            </a:pPr>
            <a:r>
              <a:rPr lang="en-CA">
                <a:latin typeface="Century Gothic"/>
                <a:ea typeface="+mn-lt"/>
                <a:cs typeface="+mn-lt"/>
              </a:rPr>
              <a:t>Nursing (RN)</a:t>
            </a:r>
          </a:p>
          <a:p>
            <a:pPr marL="457200" indent="-457200">
              <a:lnSpc>
                <a:spcPct val="150000"/>
              </a:lnSpc>
              <a:spcBef>
                <a:spcPts val="1000"/>
              </a:spcBef>
              <a:buFont typeface="Wingdings,Sans-Serif"/>
              <a:buChar char="q"/>
            </a:pPr>
            <a:r>
              <a:rPr lang="en-CA">
                <a:latin typeface="Century Gothic"/>
                <a:ea typeface="+mn-lt"/>
                <a:cs typeface="+mn-lt"/>
              </a:rPr>
              <a:t>Dietician (RD)</a:t>
            </a:r>
          </a:p>
          <a:p>
            <a:pPr marL="457200" indent="-457200">
              <a:lnSpc>
                <a:spcPct val="150000"/>
              </a:lnSpc>
              <a:spcBef>
                <a:spcPts val="1000"/>
              </a:spcBef>
              <a:buFont typeface="Wingdings,Sans-Serif"/>
              <a:buChar char="q"/>
            </a:pPr>
            <a:r>
              <a:rPr lang="en-CA">
                <a:latin typeface="Century Gothic"/>
                <a:ea typeface="+mn-lt"/>
                <a:cs typeface="+mn-lt"/>
              </a:rPr>
              <a:t>Social Work (SW)</a:t>
            </a:r>
          </a:p>
          <a:p>
            <a:pPr marL="457200" indent="-457200">
              <a:lnSpc>
                <a:spcPct val="150000"/>
              </a:lnSpc>
              <a:spcBef>
                <a:spcPts val="1000"/>
              </a:spcBef>
              <a:buFont typeface="Wingdings,Sans-Serif"/>
              <a:buChar char="q"/>
            </a:pPr>
            <a:r>
              <a:rPr lang="en-CA">
                <a:latin typeface="Century Gothic"/>
                <a:ea typeface="+mn-lt"/>
                <a:cs typeface="+mn-lt"/>
              </a:rPr>
              <a:t>Personal Support Services (PSS/PSW)</a:t>
            </a:r>
          </a:p>
        </p:txBody>
      </p:sp>
      <p:pic>
        <p:nvPicPr>
          <p:cNvPr id="15" name="Picture 14">
            <a:extLst>
              <a:ext uri="{FF2B5EF4-FFF2-40B4-BE49-F238E27FC236}">
                <a16:creationId xmlns:a16="http://schemas.microsoft.com/office/drawing/2014/main" id="{9705BD26-4E3A-AEAB-3A05-9F4886D20045}"/>
              </a:ext>
            </a:extLst>
          </p:cNvPr>
          <p:cNvPicPr>
            <a:picLocks noChangeAspect="1"/>
          </p:cNvPicPr>
          <p:nvPr/>
        </p:nvPicPr>
        <p:blipFill>
          <a:blip r:embed="rId7"/>
          <a:stretch>
            <a:fillRect/>
          </a:stretch>
        </p:blipFill>
        <p:spPr>
          <a:xfrm>
            <a:off x="2067291" y="3822178"/>
            <a:ext cx="341050" cy="375362"/>
          </a:xfrm>
          <a:prstGeom prst="rect">
            <a:avLst/>
          </a:prstGeom>
        </p:spPr>
      </p:pic>
      <p:pic>
        <p:nvPicPr>
          <p:cNvPr id="16" name="Picture 15">
            <a:extLst>
              <a:ext uri="{FF2B5EF4-FFF2-40B4-BE49-F238E27FC236}">
                <a16:creationId xmlns:a16="http://schemas.microsoft.com/office/drawing/2014/main" id="{8D9D8AA7-AA04-5FDD-19A8-67E0B8394F66}"/>
              </a:ext>
            </a:extLst>
          </p:cNvPr>
          <p:cNvPicPr>
            <a:picLocks noChangeAspect="1"/>
          </p:cNvPicPr>
          <p:nvPr/>
        </p:nvPicPr>
        <p:blipFill>
          <a:blip r:embed="rId8"/>
          <a:stretch>
            <a:fillRect/>
          </a:stretch>
        </p:blipFill>
        <p:spPr>
          <a:xfrm>
            <a:off x="1941132" y="4277287"/>
            <a:ext cx="552886" cy="545240"/>
          </a:xfrm>
          <a:prstGeom prst="rect">
            <a:avLst/>
          </a:prstGeom>
        </p:spPr>
      </p:pic>
      <p:pic>
        <p:nvPicPr>
          <p:cNvPr id="17" name="Picture 16">
            <a:extLst>
              <a:ext uri="{FF2B5EF4-FFF2-40B4-BE49-F238E27FC236}">
                <a16:creationId xmlns:a16="http://schemas.microsoft.com/office/drawing/2014/main" id="{11E4DB7D-2E11-3AD3-C7F2-D77ADD553AF0}"/>
              </a:ext>
            </a:extLst>
          </p:cNvPr>
          <p:cNvPicPr>
            <a:picLocks noChangeAspect="1"/>
          </p:cNvPicPr>
          <p:nvPr/>
        </p:nvPicPr>
        <p:blipFill>
          <a:blip r:embed="rId9"/>
          <a:stretch>
            <a:fillRect/>
          </a:stretch>
        </p:blipFill>
        <p:spPr>
          <a:xfrm>
            <a:off x="1953885" y="5856974"/>
            <a:ext cx="608344" cy="626157"/>
          </a:xfrm>
          <a:prstGeom prst="rect">
            <a:avLst/>
          </a:prstGeom>
        </p:spPr>
      </p:pic>
      <p:pic>
        <p:nvPicPr>
          <p:cNvPr id="18" name="Picture 17">
            <a:extLst>
              <a:ext uri="{FF2B5EF4-FFF2-40B4-BE49-F238E27FC236}">
                <a16:creationId xmlns:a16="http://schemas.microsoft.com/office/drawing/2014/main" id="{B5725548-B8D7-3800-E49F-29DBD1AA45D9}"/>
              </a:ext>
            </a:extLst>
          </p:cNvPr>
          <p:cNvPicPr>
            <a:picLocks noChangeAspect="1"/>
          </p:cNvPicPr>
          <p:nvPr/>
        </p:nvPicPr>
        <p:blipFill>
          <a:blip r:embed="rId10"/>
          <a:stretch>
            <a:fillRect/>
          </a:stretch>
        </p:blipFill>
        <p:spPr>
          <a:xfrm>
            <a:off x="2058602" y="3275008"/>
            <a:ext cx="412403" cy="403106"/>
          </a:xfrm>
          <a:prstGeom prst="rect">
            <a:avLst/>
          </a:prstGeom>
        </p:spPr>
      </p:pic>
      <p:pic>
        <p:nvPicPr>
          <p:cNvPr id="19" name="Picture 18">
            <a:extLst>
              <a:ext uri="{FF2B5EF4-FFF2-40B4-BE49-F238E27FC236}">
                <a16:creationId xmlns:a16="http://schemas.microsoft.com/office/drawing/2014/main" id="{1E272BCD-733C-2AD0-4B4A-1A5B5F73C684}"/>
              </a:ext>
            </a:extLst>
          </p:cNvPr>
          <p:cNvPicPr>
            <a:picLocks noChangeAspect="1"/>
          </p:cNvPicPr>
          <p:nvPr/>
        </p:nvPicPr>
        <p:blipFill>
          <a:blip r:embed="rId11"/>
          <a:stretch>
            <a:fillRect/>
          </a:stretch>
        </p:blipFill>
        <p:spPr>
          <a:xfrm>
            <a:off x="1987517" y="4886771"/>
            <a:ext cx="487105" cy="487374"/>
          </a:xfrm>
          <a:prstGeom prst="rect">
            <a:avLst/>
          </a:prstGeom>
        </p:spPr>
      </p:pic>
      <p:pic>
        <p:nvPicPr>
          <p:cNvPr id="21" name="Picture 20">
            <a:extLst>
              <a:ext uri="{FF2B5EF4-FFF2-40B4-BE49-F238E27FC236}">
                <a16:creationId xmlns:a16="http://schemas.microsoft.com/office/drawing/2014/main" id="{67FA30CE-99E4-489B-09DE-B7E08CCF9EB3}"/>
              </a:ext>
            </a:extLst>
          </p:cNvPr>
          <p:cNvPicPr>
            <a:picLocks noChangeAspect="1"/>
          </p:cNvPicPr>
          <p:nvPr/>
        </p:nvPicPr>
        <p:blipFill>
          <a:blip r:embed="rId12"/>
          <a:stretch>
            <a:fillRect/>
          </a:stretch>
        </p:blipFill>
        <p:spPr>
          <a:xfrm>
            <a:off x="2027595" y="5373200"/>
            <a:ext cx="447428" cy="419100"/>
          </a:xfrm>
          <a:prstGeom prst="rect">
            <a:avLst/>
          </a:prstGeom>
        </p:spPr>
      </p:pic>
      <p:pic>
        <p:nvPicPr>
          <p:cNvPr id="22" name="Picture 21">
            <a:extLst>
              <a:ext uri="{FF2B5EF4-FFF2-40B4-BE49-F238E27FC236}">
                <a16:creationId xmlns:a16="http://schemas.microsoft.com/office/drawing/2014/main" id="{086867E6-A8B7-FA37-A9D7-C87B33DBFD9A}"/>
              </a:ext>
            </a:extLst>
          </p:cNvPr>
          <p:cNvPicPr>
            <a:picLocks noChangeAspect="1"/>
          </p:cNvPicPr>
          <p:nvPr/>
        </p:nvPicPr>
        <p:blipFill>
          <a:blip r:embed="rId13"/>
          <a:stretch>
            <a:fillRect/>
          </a:stretch>
        </p:blipFill>
        <p:spPr>
          <a:xfrm>
            <a:off x="1811537" y="6249831"/>
            <a:ext cx="906535" cy="893535"/>
          </a:xfrm>
          <a:prstGeom prst="rect">
            <a:avLst/>
          </a:prstGeom>
        </p:spPr>
      </p:pic>
      <p:sp>
        <p:nvSpPr>
          <p:cNvPr id="8" name="TextBox 7">
            <a:extLst>
              <a:ext uri="{FF2B5EF4-FFF2-40B4-BE49-F238E27FC236}">
                <a16:creationId xmlns:a16="http://schemas.microsoft.com/office/drawing/2014/main" id="{4B55EDD3-3B26-32C2-D55E-76C21AD198A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407274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Regular</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392056" cy="4139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ea typeface="+mn-lt"/>
              <a:cs typeface="+mn-lt"/>
            </a:endParaRPr>
          </a:p>
          <a:p>
            <a:pPr>
              <a:lnSpc>
                <a:spcPct val="200000"/>
              </a:lnSpc>
              <a:spcBef>
                <a:spcPts val="1000"/>
              </a:spcBef>
            </a:pPr>
            <a:r>
              <a:rPr lang="en-CA">
                <a:latin typeface="Century Gothic"/>
                <a:ea typeface="+mn-lt"/>
                <a:cs typeface="+mn-lt"/>
              </a:rPr>
              <a:t>HCCSS will call you </a:t>
            </a:r>
            <a:r>
              <a:rPr lang="en-CA" b="1">
                <a:latin typeface="Century Gothic"/>
                <a:ea typeface="+mn-lt"/>
                <a:cs typeface="+mn-lt"/>
              </a:rPr>
              <a:t>within 2 weeks </a:t>
            </a:r>
            <a:r>
              <a:rPr lang="en-CA">
                <a:latin typeface="Century Gothic"/>
                <a:ea typeface="+mn-lt"/>
                <a:cs typeface="+mn-lt"/>
              </a:rPr>
              <a:t>of your </a:t>
            </a:r>
            <a:r>
              <a:rPr lang="en-CA" b="1">
                <a:latin typeface="Century Gothic"/>
                <a:ea typeface="+mn-lt"/>
                <a:cs typeface="+mn-lt"/>
              </a:rPr>
              <a:t>return home</a:t>
            </a:r>
            <a:r>
              <a:rPr lang="en-CA">
                <a:latin typeface="Century Gothic"/>
                <a:ea typeface="+mn-lt"/>
                <a:cs typeface="+mn-lt"/>
              </a:rPr>
              <a:t> for a </a:t>
            </a:r>
            <a:r>
              <a:rPr lang="en-CA" b="1">
                <a:latin typeface="Century Gothic"/>
                <a:ea typeface="+mn-lt"/>
                <a:cs typeface="+mn-lt"/>
              </a:rPr>
              <a:t>phone assessment</a:t>
            </a:r>
            <a:r>
              <a:rPr lang="en-CA">
                <a:latin typeface="Century Gothic"/>
                <a:ea typeface="+mn-lt"/>
                <a:cs typeface="+mn-lt"/>
              </a:rPr>
              <a:t>. The </a:t>
            </a:r>
            <a:r>
              <a:rPr lang="en-CA" b="1">
                <a:latin typeface="Century Gothic"/>
                <a:ea typeface="+mn-lt"/>
                <a:cs typeface="+mn-lt"/>
              </a:rPr>
              <a:t>wait time </a:t>
            </a:r>
            <a:r>
              <a:rPr lang="en-CA">
                <a:latin typeface="Century Gothic"/>
                <a:ea typeface="+mn-lt"/>
                <a:cs typeface="+mn-lt"/>
              </a:rPr>
              <a:t>after phone assessment before services start</a:t>
            </a:r>
            <a:r>
              <a:rPr lang="en-CA" b="1">
                <a:latin typeface="Century Gothic"/>
                <a:ea typeface="+mn-lt"/>
                <a:cs typeface="+mn-lt"/>
              </a:rPr>
              <a:t> </a:t>
            </a:r>
            <a:r>
              <a:rPr lang="en-CA">
                <a:latin typeface="Century Gothic"/>
                <a:ea typeface="+mn-lt"/>
                <a:cs typeface="+mn-lt"/>
              </a:rPr>
              <a:t>may be</a:t>
            </a:r>
            <a:r>
              <a:rPr lang="en-CA" b="1">
                <a:latin typeface="Century Gothic"/>
                <a:ea typeface="+mn-lt"/>
                <a:cs typeface="+mn-lt"/>
              </a:rPr>
              <a:t> long</a:t>
            </a:r>
            <a:r>
              <a:rPr lang="en-CA">
                <a:latin typeface="Century Gothic"/>
                <a:ea typeface="+mn-lt"/>
                <a:cs typeface="+mn-lt"/>
              </a:rPr>
              <a:t>, especially for </a:t>
            </a:r>
            <a:r>
              <a:rPr lang="en-CA" b="1">
                <a:latin typeface="Century Gothic"/>
                <a:ea typeface="+mn-lt"/>
                <a:cs typeface="+mn-lt"/>
              </a:rPr>
              <a:t>PSS/PSW.  </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pPr>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905550568"/>
              </p:ext>
            </p:extLst>
          </p:nvPr>
        </p:nvGraphicFramePr>
        <p:xfrm>
          <a:off x="455286" y="6477149"/>
          <a:ext cx="6958505" cy="2666299"/>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666299">
                <a:tc>
                  <a:txBody>
                    <a:bodyPr/>
                    <a:lstStyle/>
                    <a:p>
                      <a:pPr lvl="0" algn="l">
                        <a:lnSpc>
                          <a:spcPct val="100000"/>
                        </a:lnSpc>
                        <a:spcBef>
                          <a:spcPts val="0"/>
                        </a:spcBef>
                        <a:spcAft>
                          <a:spcPts val="0"/>
                        </a:spcAft>
                        <a:buNone/>
                      </a:pPr>
                      <a:r>
                        <a:rPr lang="en-CA" sz="1800" b="0" i="0" u="none" strike="noStrike" noProof="0">
                          <a:solidFill>
                            <a:schemeClr val="tx1"/>
                          </a:solidFill>
                          <a:latin typeface="Century Gothic"/>
                        </a:rPr>
                        <a:t>If the </a:t>
                      </a:r>
                      <a:r>
                        <a:rPr lang="en-CA" sz="1800" b="1" i="0" u="none" strike="noStrike" noProof="0">
                          <a:solidFill>
                            <a:schemeClr val="tx1"/>
                          </a:solidFill>
                          <a:latin typeface="Century Gothic"/>
                        </a:rPr>
                        <a:t>wait </a:t>
                      </a:r>
                      <a:r>
                        <a:rPr lang="en-CA" sz="1800" b="0" i="0" u="none" strike="noStrike" noProof="0">
                          <a:solidFill>
                            <a:schemeClr val="tx1"/>
                          </a:solidFill>
                          <a:latin typeface="Century Gothic"/>
                        </a:rPr>
                        <a:t>time is </a:t>
                      </a:r>
                      <a:r>
                        <a:rPr lang="en-CA" sz="1800" b="1" i="0" u="none" strike="noStrike" noProof="0">
                          <a:solidFill>
                            <a:schemeClr val="tx1"/>
                          </a:solidFill>
                          <a:latin typeface="Century Gothic"/>
                        </a:rPr>
                        <a:t>too long</a:t>
                      </a:r>
                      <a:r>
                        <a:rPr lang="en-CA" sz="1800" b="0" i="0" u="none" strike="noStrike" noProof="0">
                          <a:solidFill>
                            <a:schemeClr val="tx1"/>
                          </a:solidFill>
                          <a:latin typeface="Century Gothic"/>
                        </a:rPr>
                        <a:t> you can hire </a:t>
                      </a:r>
                      <a:r>
                        <a:rPr lang="en-CA" sz="1800" b="1" i="0" u="none" strike="noStrike" noProof="0">
                          <a:solidFill>
                            <a:schemeClr val="tx1"/>
                          </a:solidFill>
                          <a:latin typeface="Century Gothic"/>
                        </a:rPr>
                        <a:t>private services</a:t>
                      </a:r>
                      <a:r>
                        <a:rPr lang="en-CA" sz="1800" b="0" i="0" u="none" strike="noStrike" noProof="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a:solidFill>
                            <a:schemeClr val="tx1"/>
                          </a:solidFill>
                          <a:latin typeface="Century Gothic"/>
                        </a:rPr>
                        <a:t>Private services can be very </a:t>
                      </a:r>
                      <a:r>
                        <a:rPr lang="en-CA" sz="1800" b="1" i="0" u="none" strike="noStrike" noProof="0">
                          <a:solidFill>
                            <a:schemeClr val="tx1"/>
                          </a:solidFill>
                          <a:latin typeface="Century Gothic"/>
                        </a:rPr>
                        <a:t>expensive</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$150+/hour</a:t>
                      </a:r>
                      <a:r>
                        <a:rPr lang="en-CA" sz="1800" b="0" i="0" u="none" strike="noStrike" noProof="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781945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7819459"/>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7753550"/>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7756741"/>
            <a:ext cx="944081" cy="941748"/>
          </a:xfrm>
          <a:prstGeom prst="rect">
            <a:avLst/>
          </a:prstGeom>
        </p:spPr>
      </p:pic>
      <p:graphicFrame>
        <p:nvGraphicFramePr>
          <p:cNvPr id="15" name="Table 7">
            <a:extLst>
              <a:ext uri="{FF2B5EF4-FFF2-40B4-BE49-F238E27FC236}">
                <a16:creationId xmlns:a16="http://schemas.microsoft.com/office/drawing/2014/main" id="{49951FF5-3F65-121B-0D27-4F5B511D9CF8}"/>
              </a:ext>
            </a:extLst>
          </p:cNvPr>
          <p:cNvGraphicFramePr>
            <a:graphicFrameLocks noGrp="1"/>
          </p:cNvGraphicFramePr>
          <p:nvPr>
            <p:extLst>
              <p:ext uri="{D42A27DB-BD31-4B8C-83A1-F6EECF244321}">
                <p14:modId xmlns:p14="http://schemas.microsoft.com/office/powerpoint/2010/main" val="3610971541"/>
              </p:ext>
            </p:extLst>
          </p:nvPr>
        </p:nvGraphicFramePr>
        <p:xfrm>
          <a:off x="6406200" y="105879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CB7ACEFF-1C93-98CA-119B-FA51ACE3FC1A}"/>
              </a:ext>
            </a:extLst>
          </p:cNvPr>
          <p:cNvPicPr>
            <a:picLocks noChangeAspect="1"/>
          </p:cNvPicPr>
          <p:nvPr/>
        </p:nvPicPr>
        <p:blipFill>
          <a:blip r:embed="rId6"/>
          <a:stretch>
            <a:fillRect/>
          </a:stretch>
        </p:blipFill>
        <p:spPr>
          <a:xfrm>
            <a:off x="5452058" y="892651"/>
            <a:ext cx="1210963" cy="1210963"/>
          </a:xfrm>
          <a:prstGeom prst="rect">
            <a:avLst/>
          </a:prstGeom>
        </p:spPr>
      </p:pic>
      <p:sp>
        <p:nvSpPr>
          <p:cNvPr id="4" name="TextBox 3">
            <a:extLst>
              <a:ext uri="{FF2B5EF4-FFF2-40B4-BE49-F238E27FC236}">
                <a16:creationId xmlns:a16="http://schemas.microsoft.com/office/drawing/2014/main" id="{F0A11213-083E-DA0C-22DC-E3D3958E78F9}"/>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879226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Home Care and Community Support Services (HCCSS)</a:t>
            </a:r>
            <a:r>
              <a:rPr lang="en-CA" sz="2000" b="1" dirty="0">
                <a:latin typeface="Century Gothic"/>
              </a:rPr>
              <a:t> </a:t>
            </a:r>
            <a:r>
              <a:rPr lang="en-CA" dirty="0">
                <a:ea typeface="+mn-lt"/>
                <a:cs typeface="+mn-lt"/>
              </a:rPr>
              <a:t>A.K.A. </a:t>
            </a:r>
            <a:r>
              <a:rPr lang="en-CA" b="1" dirty="0">
                <a:ea typeface="+mn-lt"/>
                <a:cs typeface="+mn-lt"/>
              </a:rPr>
              <a:t>Local Health Integration Network (LHIN)</a:t>
            </a:r>
            <a:endParaRPr lang="en-CA" b="1" dirty="0">
              <a:latin typeface="Century Gothic"/>
            </a:endParaRPr>
          </a:p>
          <a:p>
            <a:r>
              <a:rPr lang="en-CA" sz="1400" b="1" dirty="0">
                <a:latin typeface="Century Gothic"/>
              </a:rPr>
              <a:t>H2H</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65498" cy="588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dirty="0">
                <a:latin typeface="Century Gothic"/>
                <a:ea typeface="+mn-lt"/>
                <a:cs typeface="+mn-lt"/>
              </a:rPr>
              <a:t>The HCCSS helps access</a:t>
            </a:r>
            <a:r>
              <a:rPr lang="en-CA" b="1" dirty="0">
                <a:latin typeface="Century Gothic"/>
                <a:ea typeface="+mn-lt"/>
                <a:cs typeface="+mn-lt"/>
              </a:rPr>
              <a:t> free or subsidized therapy</a:t>
            </a:r>
            <a:r>
              <a:rPr lang="en-CA" dirty="0">
                <a:latin typeface="Century Gothic"/>
                <a:ea typeface="+mn-lt"/>
                <a:cs typeface="+mn-lt"/>
              </a:rPr>
              <a:t> and community s</a:t>
            </a:r>
            <a:r>
              <a:rPr lang="en-CA" b="1" dirty="0">
                <a:latin typeface="Century Gothic"/>
                <a:ea typeface="+mn-lt"/>
                <a:cs typeface="+mn-lt"/>
              </a:rPr>
              <a:t>upports</a:t>
            </a:r>
            <a:r>
              <a:rPr lang="en-CA" dirty="0">
                <a:latin typeface="Century Gothic"/>
                <a:ea typeface="+mn-lt"/>
                <a:cs typeface="+mn-lt"/>
              </a:rPr>
              <a:t>. </a:t>
            </a:r>
            <a:endParaRPr lang="en-US" dirty="0">
              <a:latin typeface="Century Gothic"/>
              <a:ea typeface="+mn-lt"/>
              <a:cs typeface="+mn-lt"/>
            </a:endParaRPr>
          </a:p>
          <a:p>
            <a:pPr algn="ctr">
              <a:lnSpc>
                <a:spcPct val="200000"/>
              </a:lnSpc>
              <a:spcBef>
                <a:spcPts val="1000"/>
              </a:spcBef>
            </a:pPr>
            <a:r>
              <a:rPr lang="en-CA" dirty="0">
                <a:latin typeface="Century Gothic"/>
                <a:ea typeface="+mn-lt"/>
                <a:cs typeface="+mn-lt"/>
              </a:rPr>
              <a:t>You have been referred for the </a:t>
            </a:r>
            <a:r>
              <a:rPr lang="en-CA" b="1" dirty="0">
                <a:latin typeface="Century Gothic"/>
                <a:ea typeface="+mn-lt"/>
                <a:cs typeface="+mn-lt"/>
              </a:rPr>
              <a:t>Hospital 2 Home Program (H2H)</a:t>
            </a:r>
            <a:r>
              <a:rPr lang="en-CA" dirty="0">
                <a:latin typeface="Century Gothic"/>
                <a:ea typeface="+mn-lt"/>
                <a:cs typeface="+mn-lt"/>
              </a:rPr>
              <a:t>. </a:t>
            </a:r>
          </a:p>
          <a:p>
            <a:pPr algn="ctr">
              <a:lnSpc>
                <a:spcPct val="200000"/>
              </a:lnSpc>
              <a:spcBef>
                <a:spcPts val="1000"/>
              </a:spcBef>
            </a:pPr>
            <a:r>
              <a:rPr lang="en-CA" dirty="0">
                <a:latin typeface="Century Gothic"/>
                <a:ea typeface="+mn-lt"/>
                <a:cs typeface="+mn-lt"/>
              </a:rPr>
              <a:t>This program gives:</a:t>
            </a:r>
          </a:p>
          <a:p>
            <a:pPr marL="285750" indent="-285750">
              <a:lnSpc>
                <a:spcPct val="200000"/>
              </a:lnSpc>
              <a:spcBef>
                <a:spcPts val="1000"/>
              </a:spcBef>
              <a:buFont typeface="Calibri"/>
              <a:buChar char="-"/>
            </a:pPr>
            <a:r>
              <a:rPr lang="en-CA" u="sng" dirty="0">
                <a:latin typeface="Century Gothic"/>
                <a:ea typeface="+mn-lt"/>
                <a:cs typeface="+mn-lt"/>
              </a:rPr>
              <a:t>What</a:t>
            </a:r>
            <a:r>
              <a:rPr lang="en-CA" dirty="0">
                <a:latin typeface="Century Gothic"/>
                <a:ea typeface="+mn-lt"/>
                <a:cs typeface="+mn-lt"/>
              </a:rPr>
              <a:t>: Personal support worker (PSS/ PSW) services </a:t>
            </a:r>
          </a:p>
          <a:p>
            <a:pPr marL="285750" indent="-285750">
              <a:lnSpc>
                <a:spcPct val="200000"/>
              </a:lnSpc>
              <a:spcBef>
                <a:spcPts val="1000"/>
              </a:spcBef>
              <a:buFont typeface="Calibri"/>
              <a:buChar char="-"/>
            </a:pPr>
            <a:r>
              <a:rPr lang="en-CA" u="sng" dirty="0">
                <a:latin typeface="Century Gothic"/>
                <a:ea typeface="+mn-lt"/>
                <a:cs typeface="+mn-lt"/>
              </a:rPr>
              <a:t>When</a:t>
            </a:r>
            <a:r>
              <a:rPr lang="en-CA" dirty="0">
                <a:latin typeface="Century Gothic"/>
                <a:ea typeface="+mn-lt"/>
                <a:cs typeface="+mn-lt"/>
              </a:rPr>
              <a:t>: the</a:t>
            </a:r>
            <a:r>
              <a:rPr lang="en-CA" b="1" dirty="0">
                <a:latin typeface="Century Gothic"/>
                <a:ea typeface="+mn-lt"/>
                <a:cs typeface="+mn-lt"/>
              </a:rPr>
              <a:t> first 2 months </a:t>
            </a:r>
            <a:r>
              <a:rPr lang="en-CA" dirty="0">
                <a:latin typeface="Century Gothic"/>
                <a:ea typeface="+mn-lt"/>
                <a:cs typeface="+mn-lt"/>
              </a:rPr>
              <a:t>home</a:t>
            </a:r>
          </a:p>
          <a:p>
            <a:pPr marL="285750" indent="-285750">
              <a:lnSpc>
                <a:spcPct val="200000"/>
              </a:lnSpc>
              <a:spcBef>
                <a:spcPts val="1000"/>
              </a:spcBef>
              <a:buFont typeface="Calibri"/>
              <a:buChar char="-"/>
            </a:pPr>
            <a:r>
              <a:rPr lang="en-CA" u="sng" dirty="0">
                <a:latin typeface="Century Gothic"/>
                <a:ea typeface="+mn-lt"/>
                <a:cs typeface="+mn-lt"/>
              </a:rPr>
              <a:t>How long</a:t>
            </a:r>
            <a:r>
              <a:rPr lang="en-CA" dirty="0">
                <a:latin typeface="Century Gothic"/>
                <a:ea typeface="+mn-lt"/>
                <a:cs typeface="+mn-lt"/>
              </a:rPr>
              <a:t>: Maximum 4 hours/day</a:t>
            </a:r>
          </a:p>
          <a:p>
            <a:pPr marL="285750" indent="-285750">
              <a:lnSpc>
                <a:spcPct val="200000"/>
              </a:lnSpc>
              <a:spcBef>
                <a:spcPts val="1000"/>
              </a:spcBef>
              <a:buFont typeface="Calibri"/>
              <a:buChar char="-"/>
            </a:pPr>
            <a:r>
              <a:rPr lang="en-CA" u="sng" dirty="0">
                <a:latin typeface="Century Gothic"/>
                <a:ea typeface="+mn-lt"/>
                <a:cs typeface="+mn-lt"/>
              </a:rPr>
              <a:t>How often</a:t>
            </a:r>
            <a:r>
              <a:rPr lang="en-CA" dirty="0">
                <a:latin typeface="Century Gothic"/>
                <a:ea typeface="+mn-lt"/>
                <a:cs typeface="+mn-lt"/>
              </a:rPr>
              <a:t>: More often at the beginning and less often later </a:t>
            </a:r>
          </a:p>
          <a:p>
            <a:pPr>
              <a:lnSpc>
                <a:spcPct val="200000"/>
              </a:lnSpc>
              <a:spcBef>
                <a:spcPts val="1000"/>
              </a:spcBef>
            </a:pPr>
            <a:r>
              <a:rPr lang="en-CA" dirty="0">
                <a:latin typeface="Century Gothic"/>
                <a:ea typeface="+mn-lt"/>
                <a:cs typeface="+mn-lt"/>
              </a:rPr>
              <a:t>                                                       (ex. 4 hours/day vs 2 hours/week)  </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176829819"/>
              </p:ext>
            </p:extLst>
          </p:nvPr>
        </p:nvGraphicFramePr>
        <p:xfrm>
          <a:off x="455286" y="7371561"/>
          <a:ext cx="6958505" cy="2427867"/>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427867">
                <a:tc>
                  <a:txBody>
                    <a:bodyPr/>
                    <a:lstStyle/>
                    <a:p>
                      <a:pPr lvl="0" algn="l">
                        <a:lnSpc>
                          <a:spcPct val="100000"/>
                        </a:lnSpc>
                        <a:spcBef>
                          <a:spcPts val="0"/>
                        </a:spcBef>
                        <a:spcAft>
                          <a:spcPts val="0"/>
                        </a:spcAft>
                        <a:buNone/>
                      </a:pPr>
                      <a:r>
                        <a:rPr lang="en-CA" sz="1800" b="0" i="0" u="none" strike="noStrike" noProof="0" dirty="0">
                          <a:solidFill>
                            <a:schemeClr val="tx1"/>
                          </a:solidFill>
                          <a:latin typeface="Century Gothic"/>
                        </a:rPr>
                        <a:t>If the </a:t>
                      </a:r>
                      <a:r>
                        <a:rPr lang="en-CA" sz="1800" b="1" i="0" u="none" strike="noStrike" noProof="0" dirty="0">
                          <a:solidFill>
                            <a:schemeClr val="tx1"/>
                          </a:solidFill>
                          <a:latin typeface="Century Gothic"/>
                        </a:rPr>
                        <a:t>wait </a:t>
                      </a:r>
                      <a:r>
                        <a:rPr lang="en-CA" sz="1800" b="0" i="0" u="none" strike="noStrike" noProof="0" dirty="0">
                          <a:solidFill>
                            <a:schemeClr val="tx1"/>
                          </a:solidFill>
                          <a:latin typeface="Century Gothic"/>
                        </a:rPr>
                        <a:t>time is </a:t>
                      </a:r>
                      <a:r>
                        <a:rPr lang="en-CA" sz="1800" b="1" i="0" u="none" strike="noStrike" noProof="0" dirty="0">
                          <a:solidFill>
                            <a:schemeClr val="tx1"/>
                          </a:solidFill>
                          <a:latin typeface="Century Gothic"/>
                        </a:rPr>
                        <a:t>too long</a:t>
                      </a:r>
                      <a:r>
                        <a:rPr lang="en-CA" sz="1800" b="0" i="0" u="none" strike="noStrike" noProof="0" dirty="0">
                          <a:solidFill>
                            <a:schemeClr val="tx1"/>
                          </a:solidFill>
                          <a:latin typeface="Century Gothic"/>
                        </a:rPr>
                        <a:t> you can hire </a:t>
                      </a:r>
                      <a:r>
                        <a:rPr lang="en-CA" sz="1800" b="1" i="0" u="none" strike="noStrike" noProof="0" dirty="0">
                          <a:solidFill>
                            <a:schemeClr val="tx1"/>
                          </a:solidFill>
                          <a:latin typeface="Century Gothic"/>
                        </a:rPr>
                        <a:t>private services</a:t>
                      </a:r>
                      <a:r>
                        <a:rPr lang="en-CA" sz="1800" b="0" i="0" u="none" strike="noStrike" noProof="0" dirty="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dirty="0">
                          <a:solidFill>
                            <a:schemeClr val="tx1"/>
                          </a:solidFill>
                          <a:latin typeface="Century Gothic"/>
                        </a:rPr>
                        <a:t>Private services can be very </a:t>
                      </a:r>
                      <a:r>
                        <a:rPr lang="en-CA" sz="1800" b="1" i="0" u="none" strike="noStrike" noProof="0" dirty="0">
                          <a:solidFill>
                            <a:schemeClr val="tx1"/>
                          </a:solidFill>
                          <a:latin typeface="Century Gothic"/>
                        </a:rPr>
                        <a:t>expensive</a:t>
                      </a:r>
                      <a:r>
                        <a:rPr lang="en-CA" sz="1800" b="0" i="0" u="none" strike="noStrike" noProof="0" dirty="0">
                          <a:solidFill>
                            <a:schemeClr val="tx1"/>
                          </a:solidFill>
                          <a:latin typeface="Century Gothic"/>
                        </a:rPr>
                        <a:t> (</a:t>
                      </a:r>
                      <a:r>
                        <a:rPr lang="en-CA" sz="1800" b="1" i="0" u="none" strike="noStrike" noProof="0" dirty="0">
                          <a:solidFill>
                            <a:schemeClr val="tx1"/>
                          </a:solidFill>
                          <a:latin typeface="Century Gothic"/>
                        </a:rPr>
                        <a:t>$150+/hour</a:t>
                      </a:r>
                      <a:r>
                        <a:rPr lang="en-CA" sz="1800" b="0" i="0" u="none" strike="noStrike" noProof="0" dirty="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713871"/>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713872"/>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647963"/>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651153"/>
            <a:ext cx="944081" cy="941748"/>
          </a:xfrm>
          <a:prstGeom prst="rect">
            <a:avLst/>
          </a:prstGeom>
        </p:spPr>
      </p:pic>
      <p:graphicFrame>
        <p:nvGraphicFramePr>
          <p:cNvPr id="4" name="Table 7">
            <a:extLst>
              <a:ext uri="{FF2B5EF4-FFF2-40B4-BE49-F238E27FC236}">
                <a16:creationId xmlns:a16="http://schemas.microsoft.com/office/drawing/2014/main" id="{3AC4E184-B18E-DA06-F0C5-887AA7814E08}"/>
              </a:ext>
            </a:extLst>
          </p:cNvPr>
          <p:cNvGraphicFramePr>
            <a:graphicFrameLocks noGrp="1"/>
          </p:cNvGraphicFramePr>
          <p:nvPr>
            <p:extLst>
              <p:ext uri="{D42A27DB-BD31-4B8C-83A1-F6EECF244321}">
                <p14:modId xmlns:p14="http://schemas.microsoft.com/office/powerpoint/2010/main" val="2656209293"/>
              </p:ext>
            </p:extLst>
          </p:nvPr>
        </p:nvGraphicFramePr>
        <p:xfrm>
          <a:off x="6514150" y="1004792"/>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88A35683-C49A-99E6-3B28-1175D2F573E0}"/>
              </a:ext>
            </a:extLst>
          </p:cNvPr>
          <p:cNvPicPr>
            <a:picLocks noChangeAspect="1"/>
          </p:cNvPicPr>
          <p:nvPr/>
        </p:nvPicPr>
        <p:blipFill>
          <a:blip r:embed="rId6"/>
          <a:stretch>
            <a:fillRect/>
          </a:stretch>
        </p:blipFill>
        <p:spPr>
          <a:xfrm>
            <a:off x="5560008" y="838646"/>
            <a:ext cx="1210963" cy="1210963"/>
          </a:xfrm>
          <a:prstGeom prst="rect">
            <a:avLst/>
          </a:prstGeom>
        </p:spPr>
      </p:pic>
      <p:sp>
        <p:nvSpPr>
          <p:cNvPr id="8" name="TextBox 7">
            <a:extLst>
              <a:ext uri="{FF2B5EF4-FFF2-40B4-BE49-F238E27FC236}">
                <a16:creationId xmlns:a16="http://schemas.microsoft.com/office/drawing/2014/main" id="{840B5078-9456-10AF-4A95-B25916CCA6CD}"/>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381762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H2H</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65498" cy="5070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CA">
              <a:latin typeface="Century Gothic"/>
              <a:ea typeface="+mn-lt"/>
              <a:cs typeface="+mn-lt"/>
            </a:endParaRPr>
          </a:p>
          <a:p>
            <a:pPr>
              <a:lnSpc>
                <a:spcPct val="200000"/>
              </a:lnSpc>
              <a:spcBef>
                <a:spcPts val="1000"/>
              </a:spcBef>
            </a:pPr>
            <a:r>
              <a:rPr lang="en-CA">
                <a:latin typeface="Century Gothic"/>
                <a:ea typeface="+mn-lt"/>
                <a:cs typeface="+mn-lt"/>
              </a:rPr>
              <a:t>This program is a </a:t>
            </a:r>
            <a:r>
              <a:rPr lang="en-CA" b="1">
                <a:latin typeface="Century Gothic"/>
                <a:ea typeface="+mn-lt"/>
                <a:cs typeface="+mn-lt"/>
              </a:rPr>
              <a:t>temporary </a:t>
            </a:r>
            <a:r>
              <a:rPr lang="en-CA">
                <a:latin typeface="Century Gothic"/>
                <a:ea typeface="+mn-lt"/>
                <a:cs typeface="+mn-lt"/>
              </a:rPr>
              <a:t>solution for </a:t>
            </a:r>
            <a:r>
              <a:rPr lang="en-CA" b="1">
                <a:latin typeface="Century Gothic"/>
                <a:ea typeface="+mn-lt"/>
                <a:cs typeface="+mn-lt"/>
              </a:rPr>
              <a:t>2 month </a:t>
            </a:r>
            <a:r>
              <a:rPr lang="en-CA">
                <a:latin typeface="Century Gothic"/>
                <a:ea typeface="+mn-lt"/>
                <a:cs typeface="+mn-lt"/>
              </a:rPr>
              <a:t>while you</a:t>
            </a:r>
            <a:r>
              <a:rPr lang="en-CA" b="1">
                <a:latin typeface="Century Gothic"/>
                <a:ea typeface="+mn-lt"/>
                <a:cs typeface="+mn-lt"/>
              </a:rPr>
              <a:t> find a long-term solution</a:t>
            </a:r>
            <a:r>
              <a:rPr lang="en-CA">
                <a:latin typeface="Century Gothic"/>
                <a:ea typeface="+mn-lt"/>
                <a:cs typeface="+mn-lt"/>
              </a:rPr>
              <a:t> for your care needs. </a:t>
            </a:r>
            <a:endParaRPr lang="en-CA">
              <a:cs typeface="Calibri"/>
            </a:endParaRPr>
          </a:p>
          <a:p>
            <a:pPr>
              <a:lnSpc>
                <a:spcPct val="200000"/>
              </a:lnSpc>
              <a:spcBef>
                <a:spcPts val="1000"/>
              </a:spcBef>
            </a:pPr>
            <a:r>
              <a:rPr lang="en-CA">
                <a:latin typeface="Century Gothic"/>
                <a:ea typeface="+mn-lt"/>
                <a:cs typeface="+mn-lt"/>
              </a:rPr>
              <a:t>HCCSS will call you </a:t>
            </a:r>
            <a:r>
              <a:rPr lang="en-CA" b="1">
                <a:latin typeface="Century Gothic"/>
                <a:ea typeface="+mn-lt"/>
                <a:cs typeface="+mn-lt"/>
              </a:rPr>
              <a:t>within 2 weeks </a:t>
            </a:r>
            <a:r>
              <a:rPr lang="en-CA">
                <a:latin typeface="Century Gothic"/>
                <a:ea typeface="+mn-lt"/>
                <a:cs typeface="+mn-lt"/>
              </a:rPr>
              <a:t>of your </a:t>
            </a:r>
            <a:r>
              <a:rPr lang="en-CA" b="1">
                <a:latin typeface="Century Gothic"/>
                <a:ea typeface="+mn-lt"/>
                <a:cs typeface="+mn-lt"/>
              </a:rPr>
              <a:t>return home</a:t>
            </a:r>
            <a:r>
              <a:rPr lang="en-CA">
                <a:latin typeface="Century Gothic"/>
                <a:ea typeface="+mn-lt"/>
                <a:cs typeface="+mn-lt"/>
              </a:rPr>
              <a:t> for a </a:t>
            </a:r>
            <a:r>
              <a:rPr lang="en-CA" b="1">
                <a:latin typeface="Century Gothic"/>
                <a:ea typeface="+mn-lt"/>
                <a:cs typeface="+mn-lt"/>
              </a:rPr>
              <a:t>phone assessment</a:t>
            </a:r>
            <a:r>
              <a:rPr lang="en-CA">
                <a:latin typeface="Century Gothic"/>
                <a:ea typeface="+mn-lt"/>
                <a:cs typeface="+mn-lt"/>
              </a:rPr>
              <a:t>. The </a:t>
            </a:r>
            <a:r>
              <a:rPr lang="en-CA" b="1">
                <a:latin typeface="Century Gothic"/>
                <a:ea typeface="+mn-lt"/>
                <a:cs typeface="+mn-lt"/>
              </a:rPr>
              <a:t>wait time </a:t>
            </a:r>
            <a:r>
              <a:rPr lang="en-CA">
                <a:latin typeface="Century Gothic"/>
                <a:ea typeface="+mn-lt"/>
                <a:cs typeface="+mn-lt"/>
              </a:rPr>
              <a:t>after phone assessment before services start</a:t>
            </a:r>
            <a:r>
              <a:rPr lang="en-CA" b="1">
                <a:latin typeface="Century Gothic"/>
                <a:ea typeface="+mn-lt"/>
                <a:cs typeface="+mn-lt"/>
              </a:rPr>
              <a:t> </a:t>
            </a:r>
            <a:r>
              <a:rPr lang="en-CA">
                <a:latin typeface="Century Gothic"/>
                <a:ea typeface="+mn-lt"/>
                <a:cs typeface="+mn-lt"/>
              </a:rPr>
              <a:t>may be</a:t>
            </a:r>
            <a:r>
              <a:rPr lang="en-CA" b="1">
                <a:latin typeface="Century Gothic"/>
                <a:ea typeface="+mn-lt"/>
                <a:cs typeface="+mn-lt"/>
              </a:rPr>
              <a:t> long</a:t>
            </a:r>
            <a:r>
              <a:rPr lang="en-CA">
                <a:latin typeface="Century Gothic"/>
                <a:ea typeface="+mn-lt"/>
                <a:cs typeface="+mn-lt"/>
              </a:rPr>
              <a:t>, especially for </a:t>
            </a:r>
            <a:r>
              <a:rPr lang="en-CA" b="1">
                <a:latin typeface="Century Gothic"/>
                <a:ea typeface="+mn-lt"/>
                <a:cs typeface="+mn-lt"/>
              </a:rPr>
              <a:t>PSS/PSW.  </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pPr>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812455573"/>
              </p:ext>
            </p:extLst>
          </p:nvPr>
        </p:nvGraphicFramePr>
        <p:xfrm>
          <a:off x="455286" y="7172466"/>
          <a:ext cx="6958505" cy="2427867"/>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427867">
                <a:tc>
                  <a:txBody>
                    <a:bodyPr/>
                    <a:lstStyle/>
                    <a:p>
                      <a:pPr lvl="0" algn="l">
                        <a:lnSpc>
                          <a:spcPct val="100000"/>
                        </a:lnSpc>
                        <a:spcBef>
                          <a:spcPts val="0"/>
                        </a:spcBef>
                        <a:spcAft>
                          <a:spcPts val="0"/>
                        </a:spcAft>
                        <a:buNone/>
                      </a:pPr>
                      <a:r>
                        <a:rPr lang="en-CA" sz="1800" b="0" i="0" u="none" strike="noStrike" noProof="0">
                          <a:solidFill>
                            <a:schemeClr val="tx1"/>
                          </a:solidFill>
                          <a:latin typeface="Century Gothic"/>
                        </a:rPr>
                        <a:t>If the </a:t>
                      </a:r>
                      <a:r>
                        <a:rPr lang="en-CA" sz="1800" b="1" i="0" u="none" strike="noStrike" noProof="0">
                          <a:solidFill>
                            <a:schemeClr val="tx1"/>
                          </a:solidFill>
                          <a:latin typeface="Century Gothic"/>
                        </a:rPr>
                        <a:t>wait </a:t>
                      </a:r>
                      <a:r>
                        <a:rPr lang="en-CA" sz="1800" b="0" i="0" u="none" strike="noStrike" noProof="0">
                          <a:solidFill>
                            <a:schemeClr val="tx1"/>
                          </a:solidFill>
                          <a:latin typeface="Century Gothic"/>
                        </a:rPr>
                        <a:t>time is </a:t>
                      </a:r>
                      <a:r>
                        <a:rPr lang="en-CA" sz="1800" b="1" i="0" u="none" strike="noStrike" noProof="0">
                          <a:solidFill>
                            <a:schemeClr val="tx1"/>
                          </a:solidFill>
                          <a:latin typeface="Century Gothic"/>
                        </a:rPr>
                        <a:t>too long</a:t>
                      </a:r>
                      <a:r>
                        <a:rPr lang="en-CA" sz="1800" b="0" i="0" u="none" strike="noStrike" noProof="0">
                          <a:solidFill>
                            <a:schemeClr val="tx1"/>
                          </a:solidFill>
                          <a:latin typeface="Century Gothic"/>
                        </a:rPr>
                        <a:t> you can hire </a:t>
                      </a:r>
                      <a:r>
                        <a:rPr lang="en-CA" sz="1800" b="1" i="0" u="none" strike="noStrike" noProof="0">
                          <a:solidFill>
                            <a:schemeClr val="tx1"/>
                          </a:solidFill>
                          <a:latin typeface="Century Gothic"/>
                        </a:rPr>
                        <a:t>private services</a:t>
                      </a:r>
                      <a:r>
                        <a:rPr lang="en-CA" sz="1800" b="0" i="0" u="none" strike="noStrike" noProof="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a:solidFill>
                            <a:schemeClr val="tx1"/>
                          </a:solidFill>
                          <a:latin typeface="Century Gothic"/>
                        </a:rPr>
                        <a:t>Private services can be very </a:t>
                      </a:r>
                      <a:r>
                        <a:rPr lang="en-CA" sz="1800" b="1" i="0" u="none" strike="noStrike" noProof="0">
                          <a:solidFill>
                            <a:schemeClr val="tx1"/>
                          </a:solidFill>
                          <a:latin typeface="Century Gothic"/>
                        </a:rPr>
                        <a:t>expensive</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$150+/hour</a:t>
                      </a:r>
                      <a:r>
                        <a:rPr lang="en-CA" sz="1800" b="0" i="0" u="none" strike="noStrike" noProof="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Private Services:</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a:solidFill>
                            <a:schemeClr val="tx1"/>
                          </a:solidFill>
                          <a:latin typeface="Century Gothic"/>
                        </a:rPr>
                        <a:t>Champlain Healthline           </a:t>
                      </a:r>
                      <a:r>
                        <a:rPr lang="en-US" sz="1600" b="0" i="0" u="none" strike="noStrike" noProof="0" err="1">
                          <a:solidFill>
                            <a:schemeClr val="tx1"/>
                          </a:solidFill>
                          <a:latin typeface="Century Gothic"/>
                        </a:rPr>
                        <a:t>Caredove</a:t>
                      </a:r>
                      <a:endParaRPr lang="en-US" sz="16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514775"/>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514776"/>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448867"/>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452058"/>
            <a:ext cx="944081" cy="941748"/>
          </a:xfrm>
          <a:prstGeom prst="rect">
            <a:avLst/>
          </a:prstGeom>
        </p:spPr>
      </p:pic>
      <p:graphicFrame>
        <p:nvGraphicFramePr>
          <p:cNvPr id="4" name="Table 7">
            <a:extLst>
              <a:ext uri="{FF2B5EF4-FFF2-40B4-BE49-F238E27FC236}">
                <a16:creationId xmlns:a16="http://schemas.microsoft.com/office/drawing/2014/main" id="{A903DD8E-892A-368E-BE43-446950D8DA8D}"/>
              </a:ext>
            </a:extLst>
          </p:cNvPr>
          <p:cNvGraphicFramePr>
            <a:graphicFrameLocks noGrp="1"/>
          </p:cNvGraphicFramePr>
          <p:nvPr>
            <p:extLst>
              <p:ext uri="{D42A27DB-BD31-4B8C-83A1-F6EECF244321}">
                <p14:modId xmlns:p14="http://schemas.microsoft.com/office/powerpoint/2010/main" val="928028735"/>
              </p:ext>
            </p:extLst>
          </p:nvPr>
        </p:nvGraphicFramePr>
        <p:xfrm>
          <a:off x="6406200" y="105879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B1768A06-F089-2B5E-7FC7-1664B82D667B}"/>
              </a:ext>
            </a:extLst>
          </p:cNvPr>
          <p:cNvPicPr>
            <a:picLocks noChangeAspect="1"/>
          </p:cNvPicPr>
          <p:nvPr/>
        </p:nvPicPr>
        <p:blipFill>
          <a:blip r:embed="rId6"/>
          <a:stretch>
            <a:fillRect/>
          </a:stretch>
        </p:blipFill>
        <p:spPr>
          <a:xfrm>
            <a:off x="5452058" y="892651"/>
            <a:ext cx="1210963" cy="1210963"/>
          </a:xfrm>
          <a:prstGeom prst="rect">
            <a:avLst/>
          </a:prstGeom>
        </p:spPr>
      </p:pic>
      <p:sp>
        <p:nvSpPr>
          <p:cNvPr id="8" name="TextBox 7">
            <a:extLst>
              <a:ext uri="{FF2B5EF4-FFF2-40B4-BE49-F238E27FC236}">
                <a16:creationId xmlns:a16="http://schemas.microsoft.com/office/drawing/2014/main" id="{743A0961-B067-9FEC-453D-8C5896E4E829}"/>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32155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20742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Home Care and Community Support Services (HCCSS)</a:t>
            </a:r>
            <a:r>
              <a:rPr lang="en-CA" sz="2000" b="1" dirty="0">
                <a:latin typeface="Century Gothic"/>
              </a:rPr>
              <a:t> </a:t>
            </a:r>
            <a:r>
              <a:rPr lang="en-CA" dirty="0">
                <a:ea typeface="+mn-lt"/>
                <a:cs typeface="+mn-lt"/>
              </a:rPr>
              <a:t>A.K.A. </a:t>
            </a:r>
            <a:r>
              <a:rPr lang="en-CA" b="1" dirty="0">
                <a:ea typeface="+mn-lt"/>
                <a:cs typeface="+mn-lt"/>
              </a:rPr>
              <a:t>Local Health Integration Network (LHIN)</a:t>
            </a:r>
            <a:endParaRPr lang="en-CA" b="1" dirty="0">
              <a:latin typeface="Century Gothic"/>
            </a:endParaRPr>
          </a:p>
          <a:p>
            <a:r>
              <a:rPr lang="en-CA" sz="1400" b="1" dirty="0">
                <a:latin typeface="Century Gothic"/>
              </a:rPr>
              <a:t>ALS-HRS</a:t>
            </a: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65498" cy="57604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dirty="0">
                <a:latin typeface="Century Gothic"/>
                <a:ea typeface="+mn-lt"/>
                <a:cs typeface="+mn-lt"/>
              </a:rPr>
              <a:t>The HCCSS helps access</a:t>
            </a:r>
            <a:r>
              <a:rPr lang="en-CA" b="1" dirty="0">
                <a:latin typeface="Century Gothic"/>
                <a:ea typeface="+mn-lt"/>
                <a:cs typeface="+mn-lt"/>
              </a:rPr>
              <a:t> free or subsidized therapy</a:t>
            </a:r>
            <a:r>
              <a:rPr lang="en-CA" dirty="0">
                <a:latin typeface="Century Gothic"/>
                <a:ea typeface="+mn-lt"/>
                <a:cs typeface="+mn-lt"/>
              </a:rPr>
              <a:t> and community </a:t>
            </a:r>
            <a:r>
              <a:rPr lang="en-CA" b="1" dirty="0">
                <a:latin typeface="Century Gothic"/>
                <a:ea typeface="+mn-lt"/>
                <a:cs typeface="+mn-lt"/>
              </a:rPr>
              <a:t>supports</a:t>
            </a:r>
            <a:r>
              <a:rPr lang="en-CA" dirty="0">
                <a:latin typeface="Century Gothic"/>
                <a:ea typeface="+mn-lt"/>
                <a:cs typeface="+mn-lt"/>
              </a:rPr>
              <a:t>. </a:t>
            </a:r>
            <a:endParaRPr lang="en-US">
              <a:latin typeface="Century Gothic"/>
              <a:ea typeface="+mn-lt"/>
              <a:cs typeface="+mn-lt"/>
            </a:endParaRPr>
          </a:p>
          <a:p>
            <a:pPr algn="ctr">
              <a:lnSpc>
                <a:spcPct val="200000"/>
              </a:lnSpc>
              <a:spcBef>
                <a:spcPts val="1000"/>
              </a:spcBef>
            </a:pPr>
            <a:r>
              <a:rPr lang="en-CA" dirty="0">
                <a:latin typeface="Century Gothic"/>
                <a:ea typeface="+mn-lt"/>
                <a:cs typeface="+mn-lt"/>
              </a:rPr>
              <a:t>You have been referred for the </a:t>
            </a:r>
            <a:r>
              <a:rPr lang="en-CA" b="1" dirty="0">
                <a:latin typeface="Century Gothic"/>
                <a:ea typeface="+mn-lt"/>
                <a:cs typeface="+mn-lt"/>
              </a:rPr>
              <a:t>Assisted Living Services for High-Risk Seniors (ALS-HRS) Program</a:t>
            </a:r>
            <a:r>
              <a:rPr lang="en-CA" dirty="0">
                <a:latin typeface="Century Gothic"/>
                <a:ea typeface="+mn-lt"/>
                <a:cs typeface="+mn-lt"/>
              </a:rPr>
              <a:t>. </a:t>
            </a:r>
          </a:p>
          <a:p>
            <a:pPr algn="ctr">
              <a:lnSpc>
                <a:spcPct val="200000"/>
              </a:lnSpc>
              <a:spcBef>
                <a:spcPts val="1000"/>
              </a:spcBef>
            </a:pPr>
            <a:r>
              <a:rPr lang="en-CA" dirty="0">
                <a:latin typeface="Century Gothic"/>
                <a:ea typeface="+mn-lt"/>
                <a:cs typeface="+mn-lt"/>
              </a:rPr>
              <a:t>This program gives:</a:t>
            </a:r>
          </a:p>
          <a:p>
            <a:pPr marL="285750" indent="-285750">
              <a:lnSpc>
                <a:spcPct val="200000"/>
              </a:lnSpc>
              <a:spcBef>
                <a:spcPts val="1000"/>
              </a:spcBef>
              <a:buFont typeface="Calibri"/>
              <a:buChar char="-"/>
            </a:pPr>
            <a:r>
              <a:rPr lang="en-CA" u="sng" dirty="0">
                <a:latin typeface="Century Gothic"/>
                <a:ea typeface="+mn-lt"/>
                <a:cs typeface="+mn-lt"/>
              </a:rPr>
              <a:t>What</a:t>
            </a:r>
            <a:r>
              <a:rPr lang="en-CA" dirty="0">
                <a:latin typeface="Century Gothic"/>
                <a:ea typeface="+mn-lt"/>
                <a:cs typeface="+mn-lt"/>
              </a:rPr>
              <a:t>: Personal support worker (PSS/PSW) services </a:t>
            </a:r>
          </a:p>
          <a:p>
            <a:pPr marL="285750" indent="-285750">
              <a:lnSpc>
                <a:spcPct val="200000"/>
              </a:lnSpc>
              <a:spcBef>
                <a:spcPts val="1000"/>
              </a:spcBef>
              <a:buFont typeface="Calibri"/>
              <a:buChar char="-"/>
            </a:pPr>
            <a:r>
              <a:rPr lang="en-CA" u="sng" dirty="0">
                <a:latin typeface="Century Gothic"/>
                <a:ea typeface="+mn-lt"/>
                <a:cs typeface="+mn-lt"/>
              </a:rPr>
              <a:t>Why</a:t>
            </a:r>
            <a:r>
              <a:rPr lang="en-CA" dirty="0">
                <a:latin typeface="Century Gothic"/>
                <a:ea typeface="+mn-lt"/>
                <a:cs typeface="+mn-lt"/>
              </a:rPr>
              <a:t>: Instrumental activities of daily living</a:t>
            </a:r>
          </a:p>
          <a:p>
            <a:pPr>
              <a:lnSpc>
                <a:spcPct val="200000"/>
              </a:lnSpc>
              <a:spcBef>
                <a:spcPts val="1000"/>
              </a:spcBef>
            </a:pPr>
            <a:r>
              <a:rPr lang="en-CA" dirty="0">
                <a:latin typeface="Century Gothic"/>
                <a:ea typeface="+mn-lt"/>
                <a:cs typeface="+mn-lt"/>
              </a:rPr>
              <a:t>              (ex. cooking, medications, laundry, driving etc.) </a:t>
            </a:r>
          </a:p>
          <a:p>
            <a:pPr>
              <a:lnSpc>
                <a:spcPct val="200000"/>
              </a:lnSpc>
              <a:spcBef>
                <a:spcPts val="1000"/>
              </a:spcBef>
            </a:pPr>
            <a:r>
              <a:rPr lang="en-CA" dirty="0">
                <a:latin typeface="Century Gothic"/>
                <a:ea typeface="+mn-lt"/>
                <a:cs typeface="+mn-lt"/>
              </a:rPr>
              <a:t>This program is for people who </a:t>
            </a:r>
            <a:r>
              <a:rPr lang="en-CA" b="1" dirty="0">
                <a:latin typeface="Century Gothic"/>
                <a:ea typeface="+mn-lt"/>
                <a:cs typeface="+mn-lt"/>
              </a:rPr>
              <a:t>already have PSS/PSW services</a:t>
            </a:r>
            <a:r>
              <a:rPr lang="en-CA" dirty="0">
                <a:latin typeface="Century Gothic"/>
                <a:ea typeface="+mn-lt"/>
                <a:cs typeface="+mn-lt"/>
              </a:rPr>
              <a:t>. </a:t>
            </a:r>
            <a:endParaRPr lang="en-CA" dirty="0"/>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3103635231"/>
              </p:ext>
            </p:extLst>
          </p:nvPr>
        </p:nvGraphicFramePr>
        <p:xfrm>
          <a:off x="455286" y="7340931"/>
          <a:ext cx="6958505" cy="2427867"/>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427867">
                <a:tc>
                  <a:txBody>
                    <a:bodyPr/>
                    <a:lstStyle/>
                    <a:p>
                      <a:pPr lvl="0" algn="l">
                        <a:lnSpc>
                          <a:spcPct val="100000"/>
                        </a:lnSpc>
                        <a:spcBef>
                          <a:spcPts val="0"/>
                        </a:spcBef>
                        <a:spcAft>
                          <a:spcPts val="0"/>
                        </a:spcAft>
                        <a:buNone/>
                      </a:pPr>
                      <a:r>
                        <a:rPr lang="en-CA" sz="1800" b="0" i="0" u="none" strike="noStrike" noProof="0" dirty="0">
                          <a:solidFill>
                            <a:schemeClr val="tx1"/>
                          </a:solidFill>
                          <a:latin typeface="Century Gothic"/>
                        </a:rPr>
                        <a:t>If the </a:t>
                      </a:r>
                      <a:r>
                        <a:rPr lang="en-CA" sz="1800" b="1" i="0" u="none" strike="noStrike" noProof="0" dirty="0">
                          <a:solidFill>
                            <a:schemeClr val="tx1"/>
                          </a:solidFill>
                          <a:latin typeface="Century Gothic"/>
                        </a:rPr>
                        <a:t>wait </a:t>
                      </a:r>
                      <a:r>
                        <a:rPr lang="en-CA" sz="1800" b="0" i="0" u="none" strike="noStrike" noProof="0" dirty="0">
                          <a:solidFill>
                            <a:schemeClr val="tx1"/>
                          </a:solidFill>
                          <a:latin typeface="Century Gothic"/>
                        </a:rPr>
                        <a:t>time is </a:t>
                      </a:r>
                      <a:r>
                        <a:rPr lang="en-CA" sz="1800" b="1" i="0" u="none" strike="noStrike" noProof="0" dirty="0">
                          <a:solidFill>
                            <a:schemeClr val="tx1"/>
                          </a:solidFill>
                          <a:latin typeface="Century Gothic"/>
                        </a:rPr>
                        <a:t>too long</a:t>
                      </a:r>
                      <a:r>
                        <a:rPr lang="en-CA" sz="1800" b="0" i="0" u="none" strike="noStrike" noProof="0" dirty="0">
                          <a:solidFill>
                            <a:schemeClr val="tx1"/>
                          </a:solidFill>
                          <a:latin typeface="Century Gothic"/>
                        </a:rPr>
                        <a:t> you can hire </a:t>
                      </a:r>
                      <a:r>
                        <a:rPr lang="en-CA" sz="1800" b="1" i="0" u="none" strike="noStrike" noProof="0" dirty="0">
                          <a:solidFill>
                            <a:schemeClr val="tx1"/>
                          </a:solidFill>
                          <a:latin typeface="Century Gothic"/>
                        </a:rPr>
                        <a:t>private services</a:t>
                      </a:r>
                      <a:r>
                        <a:rPr lang="en-CA" sz="1800" b="0" i="0" u="none" strike="noStrike" noProof="0" dirty="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dirty="0">
                          <a:solidFill>
                            <a:schemeClr val="tx1"/>
                          </a:solidFill>
                          <a:latin typeface="Century Gothic"/>
                        </a:rPr>
                        <a:t>Private services can be very </a:t>
                      </a:r>
                      <a:r>
                        <a:rPr lang="en-CA" sz="1800" b="1" i="0" u="none" strike="noStrike" noProof="0" dirty="0">
                          <a:solidFill>
                            <a:schemeClr val="tx1"/>
                          </a:solidFill>
                          <a:latin typeface="Century Gothic"/>
                        </a:rPr>
                        <a:t>expensive</a:t>
                      </a:r>
                      <a:r>
                        <a:rPr lang="en-CA" sz="1800" b="0" i="0" u="none" strike="noStrike" noProof="0" dirty="0">
                          <a:solidFill>
                            <a:schemeClr val="tx1"/>
                          </a:solidFill>
                          <a:latin typeface="Century Gothic"/>
                        </a:rPr>
                        <a:t> (</a:t>
                      </a:r>
                      <a:r>
                        <a:rPr lang="en-CA" sz="1800" b="1" i="0" u="none" strike="noStrike" noProof="0" dirty="0">
                          <a:solidFill>
                            <a:schemeClr val="tx1"/>
                          </a:solidFill>
                          <a:latin typeface="Century Gothic"/>
                        </a:rPr>
                        <a:t>$150+/hour</a:t>
                      </a:r>
                      <a:r>
                        <a:rPr lang="en-CA" sz="1800" b="0" i="0" u="none" strike="noStrike" noProof="0" dirty="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dirty="0">
                          <a:solidFill>
                            <a:schemeClr val="tx1"/>
                          </a:solidFill>
                          <a:latin typeface="Century Gothic"/>
                        </a:rPr>
                        <a:t>Private Services:</a:t>
                      </a:r>
                      <a:r>
                        <a:rPr lang="en-US" sz="1800" b="0" i="0" u="sng" strike="noStrike" noProof="0" dirty="0">
                          <a:solidFill>
                            <a:schemeClr val="tx1"/>
                          </a:solidFill>
                          <a:latin typeface="Century Gothic"/>
                        </a:rPr>
                        <a:t> </a:t>
                      </a:r>
                      <a:endParaRPr lang="en-US"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683240"/>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683241"/>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617332"/>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620523"/>
            <a:ext cx="944081" cy="941748"/>
          </a:xfrm>
          <a:prstGeom prst="rect">
            <a:avLst/>
          </a:prstGeom>
        </p:spPr>
      </p:pic>
      <p:pic>
        <p:nvPicPr>
          <p:cNvPr id="4" name="Picture 3">
            <a:extLst>
              <a:ext uri="{FF2B5EF4-FFF2-40B4-BE49-F238E27FC236}">
                <a16:creationId xmlns:a16="http://schemas.microsoft.com/office/drawing/2014/main" id="{34020652-EE3C-14B1-634A-06421383D008}"/>
              </a:ext>
            </a:extLst>
          </p:cNvPr>
          <p:cNvPicPr>
            <a:picLocks noChangeAspect="1"/>
          </p:cNvPicPr>
          <p:nvPr/>
        </p:nvPicPr>
        <p:blipFill>
          <a:blip r:embed="rId6"/>
          <a:stretch>
            <a:fillRect/>
          </a:stretch>
        </p:blipFill>
        <p:spPr>
          <a:xfrm>
            <a:off x="6669287" y="6344340"/>
            <a:ext cx="1243878" cy="1231065"/>
          </a:xfrm>
          <a:prstGeom prst="rect">
            <a:avLst/>
          </a:prstGeom>
        </p:spPr>
      </p:pic>
      <p:graphicFrame>
        <p:nvGraphicFramePr>
          <p:cNvPr id="9" name="Table 7">
            <a:extLst>
              <a:ext uri="{FF2B5EF4-FFF2-40B4-BE49-F238E27FC236}">
                <a16:creationId xmlns:a16="http://schemas.microsoft.com/office/drawing/2014/main" id="{FC61A53C-6B7A-F7E7-89EE-B4DACAFD7186}"/>
              </a:ext>
            </a:extLst>
          </p:cNvPr>
          <p:cNvGraphicFramePr>
            <a:graphicFrameLocks noGrp="1"/>
          </p:cNvGraphicFramePr>
          <p:nvPr>
            <p:extLst>
              <p:ext uri="{D42A27DB-BD31-4B8C-83A1-F6EECF244321}">
                <p14:modId xmlns:p14="http://schemas.microsoft.com/office/powerpoint/2010/main" val="4197343484"/>
              </p:ext>
            </p:extLst>
          </p:nvPr>
        </p:nvGraphicFramePr>
        <p:xfrm>
          <a:off x="6514150" y="1180308"/>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5" name="Picture 6">
            <a:extLst>
              <a:ext uri="{FF2B5EF4-FFF2-40B4-BE49-F238E27FC236}">
                <a16:creationId xmlns:a16="http://schemas.microsoft.com/office/drawing/2014/main" id="{5014B667-A0B5-83FA-FF1F-433D8D1B834A}"/>
              </a:ext>
            </a:extLst>
          </p:cNvPr>
          <p:cNvPicPr>
            <a:picLocks noChangeAspect="1"/>
          </p:cNvPicPr>
          <p:nvPr/>
        </p:nvPicPr>
        <p:blipFill>
          <a:blip r:embed="rId7"/>
          <a:stretch>
            <a:fillRect/>
          </a:stretch>
        </p:blipFill>
        <p:spPr>
          <a:xfrm>
            <a:off x="5560008" y="1014162"/>
            <a:ext cx="1210963" cy="1210963"/>
          </a:xfrm>
          <a:prstGeom prst="rect">
            <a:avLst/>
          </a:prstGeom>
        </p:spPr>
      </p:pic>
      <p:sp>
        <p:nvSpPr>
          <p:cNvPr id="8" name="TextBox 7">
            <a:extLst>
              <a:ext uri="{FF2B5EF4-FFF2-40B4-BE49-F238E27FC236}">
                <a16:creationId xmlns:a16="http://schemas.microsoft.com/office/drawing/2014/main" id="{C937A8DD-8423-459B-3E40-E16B2C394A0B}"/>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182621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a:latin typeface="Century Gothic"/>
              </a:rPr>
              <a:t>ALS-HRS</a:t>
            </a:r>
          </a:p>
        </p:txBody>
      </p:sp>
      <p:sp>
        <p:nvSpPr>
          <p:cNvPr id="7" name="TextBox 6">
            <a:extLst>
              <a:ext uri="{FF2B5EF4-FFF2-40B4-BE49-F238E27FC236}">
                <a16:creationId xmlns:a16="http://schemas.microsoft.com/office/drawing/2014/main" id="{D4321B0F-014C-A68D-D868-247E66C544B9}"/>
              </a:ext>
            </a:extLst>
          </p:cNvPr>
          <p:cNvSpPr txBox="1"/>
          <p:nvPr/>
        </p:nvSpPr>
        <p:spPr>
          <a:xfrm>
            <a:off x="157044" y="2143434"/>
            <a:ext cx="7565498" cy="3457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HCCSS will call you </a:t>
            </a:r>
            <a:r>
              <a:rPr lang="en-CA" b="1">
                <a:latin typeface="Century Gothic"/>
                <a:ea typeface="+mn-lt"/>
                <a:cs typeface="+mn-lt"/>
              </a:rPr>
              <a:t>within 2 weeks </a:t>
            </a:r>
            <a:r>
              <a:rPr lang="en-CA">
                <a:latin typeface="Century Gothic"/>
                <a:ea typeface="+mn-lt"/>
                <a:cs typeface="+mn-lt"/>
              </a:rPr>
              <a:t>of your </a:t>
            </a:r>
            <a:r>
              <a:rPr lang="en-CA" b="1">
                <a:latin typeface="Century Gothic"/>
                <a:ea typeface="+mn-lt"/>
                <a:cs typeface="+mn-lt"/>
              </a:rPr>
              <a:t>return home</a:t>
            </a:r>
            <a:r>
              <a:rPr lang="en-CA">
                <a:latin typeface="Century Gothic"/>
                <a:ea typeface="+mn-lt"/>
                <a:cs typeface="+mn-lt"/>
              </a:rPr>
              <a:t> for a </a:t>
            </a:r>
            <a:r>
              <a:rPr lang="en-CA" b="1">
                <a:latin typeface="Century Gothic"/>
                <a:ea typeface="+mn-lt"/>
                <a:cs typeface="+mn-lt"/>
              </a:rPr>
              <a:t>phone assessment</a:t>
            </a:r>
            <a:r>
              <a:rPr lang="en-CA">
                <a:latin typeface="Century Gothic"/>
                <a:ea typeface="+mn-lt"/>
                <a:cs typeface="+mn-lt"/>
              </a:rPr>
              <a:t>. The </a:t>
            </a:r>
            <a:r>
              <a:rPr lang="en-CA" b="1">
                <a:latin typeface="Century Gothic"/>
                <a:ea typeface="+mn-lt"/>
                <a:cs typeface="+mn-lt"/>
              </a:rPr>
              <a:t>wait time </a:t>
            </a:r>
            <a:r>
              <a:rPr lang="en-CA">
                <a:latin typeface="Century Gothic"/>
                <a:ea typeface="+mn-lt"/>
                <a:cs typeface="+mn-lt"/>
              </a:rPr>
              <a:t>after phone assessment before services start</a:t>
            </a:r>
            <a:r>
              <a:rPr lang="en-CA" b="1">
                <a:latin typeface="Century Gothic"/>
                <a:ea typeface="+mn-lt"/>
                <a:cs typeface="+mn-lt"/>
              </a:rPr>
              <a:t> </a:t>
            </a:r>
            <a:r>
              <a:rPr lang="en-CA">
                <a:latin typeface="Century Gothic"/>
                <a:ea typeface="+mn-lt"/>
                <a:cs typeface="+mn-lt"/>
              </a:rPr>
              <a:t>may be</a:t>
            </a:r>
            <a:r>
              <a:rPr lang="en-CA" b="1">
                <a:latin typeface="Century Gothic"/>
                <a:ea typeface="+mn-lt"/>
                <a:cs typeface="+mn-lt"/>
              </a:rPr>
              <a:t> long</a:t>
            </a:r>
            <a:r>
              <a:rPr lang="en-CA">
                <a:latin typeface="Century Gothic"/>
                <a:ea typeface="+mn-lt"/>
                <a:cs typeface="+mn-lt"/>
              </a:rPr>
              <a:t>, especially for </a:t>
            </a:r>
            <a:r>
              <a:rPr lang="en-CA" b="1">
                <a:latin typeface="Century Gothic"/>
                <a:ea typeface="+mn-lt"/>
                <a:cs typeface="+mn-lt"/>
              </a:rPr>
              <a:t>PSS/PSW.  </a:t>
            </a:r>
            <a:endParaRPr lang="en-US">
              <a:latin typeface="Century Gothic"/>
              <a:ea typeface="+mn-lt"/>
              <a:cs typeface="+mn-lt"/>
            </a:endParaRPr>
          </a:p>
          <a:p>
            <a:pPr>
              <a:lnSpc>
                <a:spcPct val="200000"/>
              </a:lnSpc>
              <a:spcBef>
                <a:spcPts val="1000"/>
              </a:spcBef>
            </a:pPr>
            <a:endParaRPr lang="en-CA">
              <a:latin typeface="Century Gothic"/>
              <a:ea typeface="+mn-lt"/>
              <a:cs typeface="+mn-lt"/>
            </a:endParaRPr>
          </a:p>
          <a:p>
            <a:pPr>
              <a:lnSpc>
                <a:spcPct val="200000"/>
              </a:lnSpc>
            </a:pPr>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536787037"/>
              </p:ext>
            </p:extLst>
          </p:nvPr>
        </p:nvGraphicFramePr>
        <p:xfrm>
          <a:off x="451794" y="6575468"/>
          <a:ext cx="6958505" cy="2754662"/>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2754662">
                <a:tc>
                  <a:txBody>
                    <a:bodyPr/>
                    <a:lstStyle/>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lvl="0" algn="l">
                        <a:lnSpc>
                          <a:spcPct val="100000"/>
                        </a:lnSpc>
                        <a:spcBef>
                          <a:spcPts val="0"/>
                        </a:spcBef>
                        <a:spcAft>
                          <a:spcPts val="0"/>
                        </a:spcAft>
                        <a:buNone/>
                      </a:pPr>
                      <a:r>
                        <a:rPr lang="en-CA" sz="1800" b="0" i="0" u="none" strike="noStrike" noProof="0" dirty="0">
                          <a:solidFill>
                            <a:schemeClr val="tx1"/>
                          </a:solidFill>
                          <a:latin typeface="Century Gothic"/>
                        </a:rPr>
                        <a:t>If the </a:t>
                      </a:r>
                      <a:r>
                        <a:rPr lang="en-CA" sz="1800" b="1" i="0" u="none" strike="noStrike" noProof="0" dirty="0">
                          <a:solidFill>
                            <a:schemeClr val="tx1"/>
                          </a:solidFill>
                          <a:latin typeface="Century Gothic"/>
                        </a:rPr>
                        <a:t>wait </a:t>
                      </a:r>
                      <a:r>
                        <a:rPr lang="en-CA" sz="1800" b="0" i="0" u="none" strike="noStrike" noProof="0" dirty="0">
                          <a:solidFill>
                            <a:schemeClr val="tx1"/>
                          </a:solidFill>
                          <a:latin typeface="Century Gothic"/>
                        </a:rPr>
                        <a:t>time is </a:t>
                      </a:r>
                      <a:r>
                        <a:rPr lang="en-CA" sz="1800" b="1" i="0" u="none" strike="noStrike" noProof="0" dirty="0">
                          <a:solidFill>
                            <a:schemeClr val="tx1"/>
                          </a:solidFill>
                          <a:latin typeface="Century Gothic"/>
                        </a:rPr>
                        <a:t>too long</a:t>
                      </a:r>
                      <a:r>
                        <a:rPr lang="en-CA" sz="1800" b="0" i="0" u="none" strike="noStrike" noProof="0" dirty="0">
                          <a:solidFill>
                            <a:schemeClr val="tx1"/>
                          </a:solidFill>
                          <a:latin typeface="Century Gothic"/>
                        </a:rPr>
                        <a:t> you can hire </a:t>
                      </a:r>
                      <a:r>
                        <a:rPr lang="en-CA" sz="1800" b="1" i="0" u="none" strike="noStrike" noProof="0" dirty="0">
                          <a:solidFill>
                            <a:schemeClr val="tx1"/>
                          </a:solidFill>
                          <a:latin typeface="Century Gothic"/>
                        </a:rPr>
                        <a:t>private services</a:t>
                      </a:r>
                      <a:r>
                        <a:rPr lang="en-CA" sz="1800" b="0" i="0" u="none" strike="noStrike" noProof="0" dirty="0">
                          <a:solidFill>
                            <a:schemeClr val="tx1"/>
                          </a:solidFill>
                          <a:latin typeface="Century Gothic"/>
                        </a:rPr>
                        <a:t>.  </a:t>
                      </a:r>
                      <a:endParaRPr lang="en-US"/>
                    </a:p>
                    <a:p>
                      <a:pPr lvl="0" algn="l">
                        <a:lnSpc>
                          <a:spcPct val="100000"/>
                        </a:lnSpc>
                        <a:spcBef>
                          <a:spcPts val="0"/>
                        </a:spcBef>
                        <a:spcAft>
                          <a:spcPts val="0"/>
                        </a:spcAft>
                        <a:buNone/>
                      </a:pPr>
                      <a:r>
                        <a:rPr lang="en-CA" sz="1800" b="0" i="0" u="none" strike="noStrike" noProof="0" dirty="0">
                          <a:solidFill>
                            <a:schemeClr val="tx1"/>
                          </a:solidFill>
                          <a:latin typeface="Century Gothic"/>
                        </a:rPr>
                        <a:t>Private services can be very </a:t>
                      </a:r>
                      <a:r>
                        <a:rPr lang="en-CA" sz="1800" b="1" i="0" u="none" strike="noStrike" noProof="0" dirty="0">
                          <a:solidFill>
                            <a:schemeClr val="tx1"/>
                          </a:solidFill>
                          <a:latin typeface="Century Gothic"/>
                        </a:rPr>
                        <a:t>expensive</a:t>
                      </a:r>
                      <a:r>
                        <a:rPr lang="en-CA" sz="1800" b="0" i="0" u="none" strike="noStrike" noProof="0" dirty="0">
                          <a:solidFill>
                            <a:schemeClr val="tx1"/>
                          </a:solidFill>
                          <a:latin typeface="Century Gothic"/>
                        </a:rPr>
                        <a:t> (</a:t>
                      </a:r>
                      <a:r>
                        <a:rPr lang="en-CA" sz="1800" b="1" i="0" u="none" strike="noStrike" noProof="0" dirty="0">
                          <a:solidFill>
                            <a:schemeClr val="tx1"/>
                          </a:solidFill>
                          <a:latin typeface="Century Gothic"/>
                        </a:rPr>
                        <a:t>$150+/hour</a:t>
                      </a:r>
                      <a:r>
                        <a:rPr lang="en-CA" sz="1800" b="0" i="0" u="none" strike="noStrike" noProof="0" dirty="0">
                          <a:solidFill>
                            <a:schemeClr val="tx1"/>
                          </a:solidFill>
                          <a:latin typeface="Century Gothic"/>
                        </a:rPr>
                        <a:t>). </a:t>
                      </a:r>
                    </a:p>
                    <a:p>
                      <a:pPr marL="0" marR="0" lvl="0" indent="0" algn="ctr">
                        <a:lnSpc>
                          <a:spcPct val="100000"/>
                        </a:lnSpc>
                        <a:spcBef>
                          <a:spcPts val="0"/>
                        </a:spcBef>
                        <a:spcAft>
                          <a:spcPts val="0"/>
                        </a:spcAft>
                        <a:buNone/>
                      </a:pPr>
                      <a:r>
                        <a:rPr lang="en-CA" sz="1800" b="0" i="0" u="sng" strike="noStrike" noProof="0" dirty="0">
                          <a:solidFill>
                            <a:schemeClr val="tx1"/>
                          </a:solidFill>
                          <a:latin typeface="Century Gothic"/>
                        </a:rPr>
                        <a:t>Private Services:</a:t>
                      </a:r>
                      <a:r>
                        <a:rPr lang="en-US" sz="1800" b="0" i="0" u="sng" strike="noStrike" noProof="0" dirty="0">
                          <a:solidFill>
                            <a:schemeClr val="tx1"/>
                          </a:solidFill>
                          <a:latin typeface="Century Gothic"/>
                        </a:rPr>
                        <a:t> </a:t>
                      </a:r>
                      <a:endParaRPr lang="en-US"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13189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131899"/>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065990"/>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069181"/>
            <a:ext cx="944081" cy="941748"/>
          </a:xfrm>
          <a:prstGeom prst="rect">
            <a:avLst/>
          </a:prstGeom>
        </p:spPr>
      </p:pic>
      <p:graphicFrame>
        <p:nvGraphicFramePr>
          <p:cNvPr id="4" name="Table 7">
            <a:extLst>
              <a:ext uri="{FF2B5EF4-FFF2-40B4-BE49-F238E27FC236}">
                <a16:creationId xmlns:a16="http://schemas.microsoft.com/office/drawing/2014/main" id="{A5A17736-CF3A-A8A9-365C-A99731CFB2F1}"/>
              </a:ext>
            </a:extLst>
          </p:cNvPr>
          <p:cNvGraphicFramePr>
            <a:graphicFrameLocks noGrp="1"/>
          </p:cNvGraphicFramePr>
          <p:nvPr>
            <p:extLst>
              <p:ext uri="{D42A27DB-BD31-4B8C-83A1-F6EECF244321}">
                <p14:modId xmlns:p14="http://schemas.microsoft.com/office/powerpoint/2010/main" val="2802272008"/>
              </p:ext>
            </p:extLst>
          </p:nvPr>
        </p:nvGraphicFramePr>
        <p:xfrm>
          <a:off x="6487163" y="116680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9C2A1153-02C2-0F6A-1919-1683A924684C}"/>
              </a:ext>
            </a:extLst>
          </p:cNvPr>
          <p:cNvPicPr>
            <a:picLocks noChangeAspect="1"/>
          </p:cNvPicPr>
          <p:nvPr/>
        </p:nvPicPr>
        <p:blipFill>
          <a:blip r:embed="rId6"/>
          <a:stretch>
            <a:fillRect/>
          </a:stretch>
        </p:blipFill>
        <p:spPr>
          <a:xfrm>
            <a:off x="5533021" y="1000661"/>
            <a:ext cx="1210963" cy="1210963"/>
          </a:xfrm>
          <a:prstGeom prst="rect">
            <a:avLst/>
          </a:prstGeom>
        </p:spPr>
      </p:pic>
      <p:sp>
        <p:nvSpPr>
          <p:cNvPr id="8" name="TextBox 7">
            <a:extLst>
              <a:ext uri="{FF2B5EF4-FFF2-40B4-BE49-F238E27FC236}">
                <a16:creationId xmlns:a16="http://schemas.microsoft.com/office/drawing/2014/main" id="{BA5C067D-2DAC-732F-DA08-48A7FF288E4A}"/>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Adapted from: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33261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C7963-A6E1-93CB-C087-D5C37B090245}"/>
              </a:ext>
            </a:extLst>
          </p:cNvPr>
          <p:cNvSpPr txBox="1"/>
          <p:nvPr/>
        </p:nvSpPr>
        <p:spPr>
          <a:xfrm>
            <a:off x="285126" y="1333924"/>
            <a:ext cx="7404132" cy="77251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Calibri"/>
              <a:buChar char="-"/>
            </a:pPr>
            <a:r>
              <a:rPr lang="en-CA">
                <a:latin typeface="Century Gothic"/>
                <a:ea typeface="+mn-lt"/>
                <a:cs typeface="+mn-lt"/>
              </a:rPr>
              <a:t>Allow legal parking in </a:t>
            </a:r>
            <a:r>
              <a:rPr lang="en-CA" b="1">
                <a:latin typeface="Century Gothic"/>
                <a:ea typeface="+mn-lt"/>
                <a:cs typeface="+mn-lt"/>
              </a:rPr>
              <a:t>accessible parking spots</a:t>
            </a:r>
            <a:r>
              <a:rPr lang="en-CA">
                <a:latin typeface="Century Gothic"/>
                <a:ea typeface="+mn-lt"/>
                <a:cs typeface="+mn-lt"/>
              </a:rPr>
              <a:t>. </a:t>
            </a:r>
            <a:endParaRPr lang="en-US">
              <a:latin typeface="Century Gothic"/>
              <a:ea typeface="+mn-lt"/>
              <a:cs typeface="+mn-lt"/>
            </a:endParaRPr>
          </a:p>
          <a:p>
            <a:pPr marL="285750" indent="-285750">
              <a:lnSpc>
                <a:spcPct val="150000"/>
              </a:lnSpc>
              <a:buFont typeface="Calibri"/>
              <a:buChar char="-"/>
            </a:pPr>
            <a:r>
              <a:rPr lang="en-CA">
                <a:latin typeface="Century Gothic"/>
                <a:ea typeface="+mn-lt"/>
                <a:cs typeface="+mn-lt"/>
              </a:rPr>
              <a:t>A regulated </a:t>
            </a:r>
            <a:r>
              <a:rPr lang="en-CA" b="1">
                <a:latin typeface="Century Gothic"/>
                <a:ea typeface="+mn-lt"/>
                <a:cs typeface="+mn-lt"/>
              </a:rPr>
              <a:t>healthcare worker</a:t>
            </a:r>
            <a:r>
              <a:rPr lang="en-CA">
                <a:latin typeface="Century Gothic"/>
                <a:ea typeface="+mn-lt"/>
                <a:cs typeface="+mn-lt"/>
              </a:rPr>
              <a:t> must </a:t>
            </a:r>
            <a:r>
              <a:rPr lang="en-CA" b="1">
                <a:latin typeface="Century Gothic"/>
                <a:ea typeface="+mn-lt"/>
                <a:cs typeface="+mn-lt"/>
              </a:rPr>
              <a:t>certify</a:t>
            </a:r>
            <a:r>
              <a:rPr lang="en-CA">
                <a:latin typeface="Century Gothic"/>
                <a:ea typeface="+mn-lt"/>
                <a:cs typeface="+mn-lt"/>
              </a:rPr>
              <a:t> that you qualify. </a:t>
            </a:r>
            <a:endParaRPr lang="en-CA">
              <a:cs typeface="Calibri" panose="020F0502020204030204"/>
            </a:endParaRPr>
          </a:p>
          <a:p>
            <a:pPr marL="285750" indent="-285750">
              <a:lnSpc>
                <a:spcPct val="150000"/>
              </a:lnSpc>
              <a:buFont typeface="Calibri"/>
              <a:buChar char="-"/>
            </a:pPr>
            <a:r>
              <a:rPr lang="en-CA" b="1">
                <a:latin typeface="Century Gothic"/>
                <a:ea typeface="+mn-lt"/>
                <a:cs typeface="+mn-lt"/>
              </a:rPr>
              <a:t>ONLY</a:t>
            </a:r>
            <a:r>
              <a:rPr lang="en-CA">
                <a:latin typeface="Century Gothic"/>
                <a:ea typeface="+mn-lt"/>
                <a:cs typeface="+mn-lt"/>
              </a:rPr>
              <a:t> the </a:t>
            </a:r>
            <a:r>
              <a:rPr lang="en-CA" b="1">
                <a:latin typeface="Century Gothic"/>
                <a:ea typeface="+mn-lt"/>
                <a:cs typeface="+mn-lt"/>
              </a:rPr>
              <a:t>permit holder</a:t>
            </a:r>
            <a:r>
              <a:rPr lang="en-CA">
                <a:latin typeface="Century Gothic"/>
                <a:ea typeface="+mn-lt"/>
                <a:cs typeface="+mn-lt"/>
              </a:rPr>
              <a:t> can use an accessible parking spot</a:t>
            </a:r>
            <a:endParaRPr lang="en-US" b="1">
              <a:latin typeface="Century Gothic"/>
              <a:ea typeface="+mn-lt"/>
              <a:cs typeface="+mn-lt"/>
            </a:endParaRPr>
          </a:p>
          <a:p>
            <a:pPr algn="ctr">
              <a:lnSpc>
                <a:spcPct val="150000"/>
              </a:lnSpc>
            </a:pPr>
            <a:r>
              <a:rPr lang="en-CA">
                <a:latin typeface="Century Gothic"/>
                <a:ea typeface="+mn-lt"/>
                <a:cs typeface="+mn-lt"/>
              </a:rPr>
              <a:t>Permit used </a:t>
            </a:r>
            <a:r>
              <a:rPr lang="en-CA" b="1">
                <a:latin typeface="Century Gothic"/>
                <a:ea typeface="+mn-lt"/>
                <a:cs typeface="+mn-lt"/>
              </a:rPr>
              <a:t>without</a:t>
            </a:r>
            <a:r>
              <a:rPr lang="en-CA">
                <a:latin typeface="Century Gothic"/>
                <a:ea typeface="+mn-lt"/>
                <a:cs typeface="+mn-lt"/>
              </a:rPr>
              <a:t> </a:t>
            </a:r>
            <a:r>
              <a:rPr lang="en-CA" b="1">
                <a:latin typeface="Century Gothic"/>
                <a:ea typeface="+mn-lt"/>
                <a:cs typeface="+mn-lt"/>
              </a:rPr>
              <a:t>permit holder</a:t>
            </a:r>
            <a:endParaRPr lang="en-US" b="1">
              <a:latin typeface="Century Gothic"/>
              <a:ea typeface="+mn-lt"/>
              <a:cs typeface="+mn-lt"/>
            </a:endParaRPr>
          </a:p>
          <a:p>
            <a:pPr algn="ctr">
              <a:lnSpc>
                <a:spcPct val="150000"/>
              </a:lnSpc>
            </a:pPr>
            <a:r>
              <a:rPr lang="en-CA">
                <a:latin typeface="Century Gothic"/>
                <a:ea typeface="+mn-lt"/>
                <a:cs typeface="+mn-lt"/>
              </a:rPr>
              <a:t>↓</a:t>
            </a:r>
          </a:p>
          <a:p>
            <a:pPr algn="ctr">
              <a:lnSpc>
                <a:spcPct val="150000"/>
              </a:lnSpc>
            </a:pPr>
            <a:r>
              <a:rPr lang="en-CA" b="1">
                <a:latin typeface="Century Gothic"/>
                <a:ea typeface="+mn-lt"/>
                <a:cs typeface="+mn-lt"/>
              </a:rPr>
              <a:t>$5000 fine</a:t>
            </a:r>
            <a:r>
              <a:rPr lang="en-CA">
                <a:latin typeface="Century Gothic"/>
                <a:ea typeface="+mn-lt"/>
                <a:cs typeface="+mn-lt"/>
              </a:rPr>
              <a:t> and </a:t>
            </a:r>
            <a:r>
              <a:rPr lang="en-CA" b="1">
                <a:latin typeface="Century Gothic"/>
                <a:ea typeface="+mn-lt"/>
                <a:cs typeface="+mn-lt"/>
              </a:rPr>
              <a:t>vehicle seizer</a:t>
            </a:r>
            <a:r>
              <a:rPr lang="en-CA">
                <a:latin typeface="Century Gothic"/>
                <a:ea typeface="+mn-lt"/>
                <a:cs typeface="+mn-lt"/>
              </a:rPr>
              <a:t> possible</a:t>
            </a:r>
            <a:endParaRPr lang="en-CA"/>
          </a:p>
          <a:p>
            <a:pPr>
              <a:lnSpc>
                <a:spcPct val="150000"/>
              </a:lnSpc>
            </a:pPr>
            <a:endParaRPr lang="en-CA" u="sng">
              <a:latin typeface="Century Gothic"/>
              <a:ea typeface="+mn-lt"/>
              <a:cs typeface="+mn-lt"/>
            </a:endParaRPr>
          </a:p>
          <a:p>
            <a:pPr>
              <a:lnSpc>
                <a:spcPct val="150000"/>
              </a:lnSpc>
            </a:pPr>
            <a:r>
              <a:rPr lang="en-CA" u="sng">
                <a:latin typeface="Century Gothic"/>
                <a:ea typeface="+mn-lt"/>
                <a:cs typeface="+mn-lt"/>
              </a:rPr>
              <a:t>Recommended permit for you:</a:t>
            </a:r>
          </a:p>
          <a:p>
            <a:pPr lvl="1">
              <a:lnSpc>
                <a:spcPct val="150000"/>
              </a:lnSpc>
            </a:pPr>
            <a:r>
              <a:rPr lang="en-CA" b="1">
                <a:latin typeface="Century Gothic"/>
                <a:ea typeface="+mn-lt"/>
                <a:cs typeface="+mn-lt"/>
              </a:rPr>
              <a:t>PERMANENT PERMIT</a:t>
            </a:r>
            <a:r>
              <a:rPr lang="en-CA">
                <a:latin typeface="Century Gothic"/>
                <a:ea typeface="+mn-lt"/>
                <a:cs typeface="+mn-lt"/>
              </a:rPr>
              <a:t> </a:t>
            </a:r>
            <a:r>
              <a:rPr lang="en-CA" b="1">
                <a:latin typeface="Century Gothic"/>
                <a:ea typeface="+mn-lt"/>
                <a:cs typeface="+mn-lt"/>
              </a:rPr>
              <a:t>→  </a:t>
            </a:r>
            <a:r>
              <a:rPr lang="en-CA" sz="1400">
                <a:latin typeface="Century Gothic"/>
                <a:ea typeface="+mn-lt"/>
                <a:cs typeface="+mn-lt"/>
              </a:rPr>
              <a:t>valid </a:t>
            </a:r>
            <a:r>
              <a:rPr lang="en-CA" sz="1400" b="1">
                <a:latin typeface="Century Gothic"/>
                <a:ea typeface="+mn-lt"/>
                <a:cs typeface="+mn-lt"/>
              </a:rPr>
              <a:t>5 years </a:t>
            </a:r>
            <a:r>
              <a:rPr lang="en-CA" sz="1400">
                <a:latin typeface="Century Gothic"/>
                <a:ea typeface="+mn-lt"/>
                <a:cs typeface="+mn-lt"/>
              </a:rPr>
              <a:t>+ renewal needed</a:t>
            </a:r>
            <a:endParaRPr lang="en-US" sz="1400">
              <a:latin typeface="Century Gothic"/>
              <a:ea typeface="+mn-lt"/>
              <a:cs typeface="+mn-lt"/>
            </a:endParaRPr>
          </a:p>
          <a:p>
            <a:pPr lvl="1"/>
            <a:endParaRPr lang="en-CA" b="1">
              <a:latin typeface="Century Gothic"/>
              <a:ea typeface="+mn-lt"/>
              <a:cs typeface="+mn-lt"/>
            </a:endParaRPr>
          </a:p>
          <a:p>
            <a:pPr lvl="1"/>
            <a:r>
              <a:rPr lang="en-CA" b="1">
                <a:latin typeface="Century Gothic"/>
                <a:ea typeface="+mn-lt"/>
                <a:cs typeface="+mn-lt"/>
              </a:rPr>
              <a:t>SUBJECT TO CHANGE PERMIT</a:t>
            </a:r>
            <a:r>
              <a:rPr lang="en-CA">
                <a:latin typeface="Century Gothic"/>
                <a:ea typeface="+mn-lt"/>
                <a:cs typeface="+mn-lt"/>
              </a:rPr>
              <a:t> </a:t>
            </a:r>
            <a:r>
              <a:rPr lang="en-CA" b="1">
                <a:latin typeface="Century Gothic"/>
                <a:ea typeface="+mn-lt"/>
                <a:cs typeface="+mn-lt"/>
              </a:rPr>
              <a:t>→ </a:t>
            </a:r>
            <a:r>
              <a:rPr lang="en-CA" sz="1400" b="1">
                <a:latin typeface="Century Gothic"/>
                <a:ea typeface="+mn-lt"/>
                <a:cs typeface="+mn-lt"/>
              </a:rPr>
              <a:t>valid 5 years </a:t>
            </a:r>
            <a:r>
              <a:rPr lang="en-CA" sz="1400">
                <a:latin typeface="Century Gothic"/>
                <a:ea typeface="+mn-lt"/>
                <a:cs typeface="+mn-lt"/>
              </a:rPr>
              <a:t>+ </a:t>
            </a:r>
            <a:r>
              <a:rPr lang="en-CA" sz="1400" b="1">
                <a:latin typeface="Century Gothic"/>
                <a:ea typeface="+mn-lt"/>
                <a:cs typeface="+mn-lt"/>
              </a:rPr>
              <a:t>recertification </a:t>
            </a:r>
            <a:r>
              <a:rPr lang="en-CA" sz="1400">
                <a:latin typeface="Century Gothic"/>
                <a:ea typeface="+mn-lt"/>
                <a:cs typeface="+mn-lt"/>
              </a:rPr>
              <a:t>needed</a:t>
            </a:r>
            <a:endParaRPr lang="en-US" sz="1400">
              <a:latin typeface="Century Gothic"/>
              <a:ea typeface="+mn-lt"/>
              <a:cs typeface="+mn-lt"/>
            </a:endParaRPr>
          </a:p>
          <a:p>
            <a:pPr lvl="1"/>
            <a:endParaRPr lang="en-CA">
              <a:latin typeface="Century Gothic"/>
              <a:ea typeface="+mn-lt"/>
              <a:cs typeface="+mn-lt"/>
            </a:endParaRPr>
          </a:p>
          <a:p>
            <a:pPr lvl="1"/>
            <a:r>
              <a:rPr lang="en-CA" b="1">
                <a:latin typeface="Century Gothic"/>
                <a:ea typeface="+mn-lt"/>
                <a:cs typeface="+mn-lt"/>
              </a:rPr>
              <a:t>TEMPORARY PERMIT→</a:t>
            </a:r>
            <a:r>
              <a:rPr lang="en-CA">
                <a:latin typeface="Century Gothic"/>
                <a:ea typeface="+mn-lt"/>
                <a:cs typeface="+mn-lt"/>
              </a:rPr>
              <a:t> </a:t>
            </a:r>
            <a:r>
              <a:rPr lang="en-CA" sz="1400">
                <a:latin typeface="Century Gothic"/>
                <a:ea typeface="+mn-lt"/>
                <a:cs typeface="+mn-lt"/>
              </a:rPr>
              <a:t>valid </a:t>
            </a:r>
            <a:r>
              <a:rPr lang="en-CA" sz="1400" b="1">
                <a:latin typeface="Century Gothic"/>
                <a:ea typeface="+mn-lt"/>
                <a:cs typeface="+mn-lt"/>
              </a:rPr>
              <a:t>12 months </a:t>
            </a:r>
            <a:r>
              <a:rPr lang="en-CA" sz="1400">
                <a:latin typeface="Century Gothic"/>
                <a:ea typeface="+mn-lt"/>
                <a:cs typeface="+mn-lt"/>
              </a:rPr>
              <a:t>+ </a:t>
            </a:r>
            <a:r>
              <a:rPr lang="en-CA" sz="1400" b="1">
                <a:latin typeface="Century Gothic"/>
                <a:ea typeface="+mn-lt"/>
                <a:cs typeface="+mn-lt"/>
              </a:rPr>
              <a:t>recertification</a:t>
            </a:r>
            <a:r>
              <a:rPr lang="en-CA" sz="1400">
                <a:latin typeface="Century Gothic"/>
                <a:ea typeface="+mn-lt"/>
                <a:cs typeface="+mn-lt"/>
              </a:rPr>
              <a:t> needed</a:t>
            </a:r>
            <a:endParaRPr lang="en-US" sz="1400">
              <a:latin typeface="Century Gothic"/>
              <a:ea typeface="+mn-lt"/>
              <a:cs typeface="+mn-lt"/>
            </a:endParaRPr>
          </a:p>
          <a:p>
            <a:pPr>
              <a:lnSpc>
                <a:spcPct val="150000"/>
              </a:lnSpc>
            </a:pPr>
            <a:endParaRPr lang="en-CA" u="sng">
              <a:latin typeface="Century Gothic"/>
              <a:ea typeface="+mn-lt"/>
              <a:cs typeface="+mn-lt"/>
            </a:endParaRPr>
          </a:p>
          <a:p>
            <a:pPr>
              <a:lnSpc>
                <a:spcPct val="150000"/>
              </a:lnSpc>
            </a:pPr>
            <a:r>
              <a:rPr lang="en-CA" b="1" u="sng">
                <a:latin typeface="Century Gothic"/>
                <a:ea typeface="+mn-lt"/>
                <a:cs typeface="+mn-lt"/>
              </a:rPr>
              <a:t>Mail </a:t>
            </a:r>
            <a:r>
              <a:rPr lang="en-CA" u="sng">
                <a:latin typeface="Century Gothic"/>
                <a:ea typeface="+mn-lt"/>
                <a:cs typeface="+mn-lt"/>
              </a:rPr>
              <a:t>completed </a:t>
            </a:r>
            <a:r>
              <a:rPr lang="en-CA" b="1" u="sng">
                <a:latin typeface="Century Gothic"/>
                <a:ea typeface="+mn-lt"/>
                <a:cs typeface="+mn-lt"/>
              </a:rPr>
              <a:t>application </a:t>
            </a:r>
            <a:r>
              <a:rPr lang="en-CA" u="sng">
                <a:latin typeface="Century Gothic"/>
                <a:ea typeface="+mn-lt"/>
                <a:cs typeface="+mn-lt"/>
              </a:rPr>
              <a:t>to:</a:t>
            </a:r>
          </a:p>
          <a:p>
            <a:pPr>
              <a:lnSpc>
                <a:spcPct val="150000"/>
              </a:lnSpc>
            </a:pPr>
            <a:endParaRPr lang="en-CA" u="sng">
              <a:latin typeface="Century Gothic"/>
              <a:ea typeface="+mn-lt"/>
              <a:cs typeface="+mn-lt"/>
            </a:endParaRPr>
          </a:p>
          <a:p>
            <a:pPr algn="ctr"/>
            <a:r>
              <a:rPr lang="en-CA" sz="2000" b="1">
                <a:latin typeface="Century Gothic"/>
                <a:ea typeface="+mn-lt"/>
                <a:cs typeface="+mn-lt"/>
              </a:rPr>
              <a:t>Service Ontario </a:t>
            </a:r>
            <a:endParaRPr lang="en-CA" sz="2000">
              <a:latin typeface="Century Gothic"/>
              <a:ea typeface="+mn-lt"/>
              <a:cs typeface="+mn-lt"/>
            </a:endParaRPr>
          </a:p>
          <a:p>
            <a:pPr algn="ctr"/>
            <a:r>
              <a:rPr lang="en-CA" sz="2000" b="1">
                <a:latin typeface="Century Gothic"/>
                <a:ea typeface="+mn-lt"/>
                <a:cs typeface="+mn-lt"/>
              </a:rPr>
              <a:t>Accessible Parking Permit Services Office </a:t>
            </a:r>
            <a:endParaRPr lang="en-CA" sz="2000">
              <a:latin typeface="Century Gothic"/>
              <a:ea typeface="+mn-lt"/>
              <a:cs typeface="+mn-lt"/>
            </a:endParaRPr>
          </a:p>
          <a:p>
            <a:pPr algn="ctr"/>
            <a:r>
              <a:rPr lang="en-CA" sz="2000" b="1">
                <a:latin typeface="Century Gothic"/>
                <a:ea typeface="+mn-lt"/>
                <a:cs typeface="+mn-lt"/>
              </a:rPr>
              <a:t>P.O. Box 9800</a:t>
            </a:r>
            <a:endParaRPr lang="en-CA" sz="2000">
              <a:latin typeface="Century Gothic"/>
              <a:ea typeface="+mn-lt"/>
              <a:cs typeface="+mn-lt"/>
            </a:endParaRPr>
          </a:p>
          <a:p>
            <a:pPr algn="ctr"/>
            <a:r>
              <a:rPr lang="en-CA" sz="2000" b="1">
                <a:latin typeface="Century Gothic"/>
                <a:ea typeface="+mn-lt"/>
                <a:cs typeface="+mn-lt"/>
              </a:rPr>
              <a:t>Kingston ON </a:t>
            </a:r>
            <a:endParaRPr lang="en-CA" sz="2000">
              <a:latin typeface="Century Gothic"/>
              <a:ea typeface="+mn-lt"/>
              <a:cs typeface="+mn-lt"/>
            </a:endParaRPr>
          </a:p>
          <a:p>
            <a:pPr algn="ctr"/>
            <a:r>
              <a:rPr lang="en-CA" sz="2000" b="1">
                <a:latin typeface="Century Gothic"/>
                <a:ea typeface="+mn-lt"/>
                <a:cs typeface="+mn-lt"/>
              </a:rPr>
              <a:t>K7L 5N8 </a:t>
            </a:r>
            <a:endParaRPr lang="en-CA" sz="2000">
              <a:latin typeface="Century Gothic"/>
              <a:ea typeface="+mn-lt"/>
              <a:cs typeface="+mn-lt"/>
            </a:endParaRPr>
          </a:p>
        </p:txBody>
      </p:sp>
      <p:pic>
        <p:nvPicPr>
          <p:cNvPr id="4" name="Picture 4" descr="A picture containing text, sign&#10;&#10;Description automatically generated">
            <a:extLst>
              <a:ext uri="{FF2B5EF4-FFF2-40B4-BE49-F238E27FC236}">
                <a16:creationId xmlns:a16="http://schemas.microsoft.com/office/drawing/2014/main" id="{470D1C9A-7FCF-79B8-8E9C-150F1907CC71}"/>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1EB65183-190D-4B10-24B7-E8A221D743D6}"/>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Accessible Parking Permit</a:t>
            </a:r>
            <a:endParaRPr lang="en-US" sz="2800">
              <a:latin typeface="Century Gothic"/>
            </a:endParaRPr>
          </a:p>
        </p:txBody>
      </p:sp>
      <p:sp>
        <p:nvSpPr>
          <p:cNvPr id="7" name="TextBox 6">
            <a:extLst>
              <a:ext uri="{FF2B5EF4-FFF2-40B4-BE49-F238E27FC236}">
                <a16:creationId xmlns:a16="http://schemas.microsoft.com/office/drawing/2014/main" id="{BDB279AA-BADF-70BA-391C-7978A8F17E37}"/>
              </a:ext>
            </a:extLst>
          </p:cNvPr>
          <p:cNvSpPr txBox="1"/>
          <p:nvPr/>
        </p:nvSpPr>
        <p:spPr>
          <a:xfrm>
            <a:off x="986136" y="9124335"/>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Government of Ontario Toll-free: </a:t>
            </a:r>
            <a:r>
              <a:rPr lang="en-CA" b="1">
                <a:latin typeface="Century Gothic"/>
                <a:cs typeface="Segoe UI"/>
              </a:rPr>
              <a:t>1-800-387-3445</a:t>
            </a:r>
          </a:p>
        </p:txBody>
      </p:sp>
      <p:pic>
        <p:nvPicPr>
          <p:cNvPr id="9" name="Picture 11">
            <a:extLst>
              <a:ext uri="{FF2B5EF4-FFF2-40B4-BE49-F238E27FC236}">
                <a16:creationId xmlns:a16="http://schemas.microsoft.com/office/drawing/2014/main" id="{FF5F5778-EE29-3EC9-6007-24CC0D229858}"/>
              </a:ext>
            </a:extLst>
          </p:cNvPr>
          <p:cNvPicPr>
            <a:picLocks noChangeAspect="1"/>
          </p:cNvPicPr>
          <p:nvPr/>
        </p:nvPicPr>
        <p:blipFill>
          <a:blip r:embed="rId3"/>
          <a:stretch>
            <a:fillRect/>
          </a:stretch>
        </p:blipFill>
        <p:spPr>
          <a:xfrm>
            <a:off x="140923" y="8816157"/>
            <a:ext cx="1117523" cy="1106543"/>
          </a:xfrm>
          <a:prstGeom prst="rect">
            <a:avLst/>
          </a:prstGeom>
        </p:spPr>
      </p:pic>
      <p:pic>
        <p:nvPicPr>
          <p:cNvPr id="10" name="Picture 10" descr="Icon&#10;&#10;Description automatically generated">
            <a:extLst>
              <a:ext uri="{FF2B5EF4-FFF2-40B4-BE49-F238E27FC236}">
                <a16:creationId xmlns:a16="http://schemas.microsoft.com/office/drawing/2014/main" id="{DB3417A5-EFC1-E397-5792-A6BEC0EE006E}"/>
              </a:ext>
            </a:extLst>
          </p:cNvPr>
          <p:cNvPicPr>
            <a:picLocks noChangeAspect="1"/>
          </p:cNvPicPr>
          <p:nvPr/>
        </p:nvPicPr>
        <p:blipFill>
          <a:blip r:embed="rId4"/>
          <a:stretch>
            <a:fillRect/>
          </a:stretch>
        </p:blipFill>
        <p:spPr>
          <a:xfrm>
            <a:off x="4798745" y="157983"/>
            <a:ext cx="1211143" cy="1201464"/>
          </a:xfrm>
          <a:prstGeom prst="rect">
            <a:avLst/>
          </a:prstGeom>
        </p:spPr>
      </p:pic>
      <p:pic>
        <p:nvPicPr>
          <p:cNvPr id="11" name="Picture 11">
            <a:extLst>
              <a:ext uri="{FF2B5EF4-FFF2-40B4-BE49-F238E27FC236}">
                <a16:creationId xmlns:a16="http://schemas.microsoft.com/office/drawing/2014/main" id="{A656A3BF-77C2-0360-1616-016A16B26145}"/>
              </a:ext>
            </a:extLst>
          </p:cNvPr>
          <p:cNvPicPr>
            <a:picLocks noChangeAspect="1"/>
          </p:cNvPicPr>
          <p:nvPr/>
        </p:nvPicPr>
        <p:blipFill>
          <a:blip r:embed="rId5"/>
          <a:stretch>
            <a:fillRect/>
          </a:stretch>
        </p:blipFill>
        <p:spPr>
          <a:xfrm>
            <a:off x="3985568" y="6417879"/>
            <a:ext cx="1027189" cy="1016219"/>
          </a:xfrm>
          <a:prstGeom prst="rect">
            <a:avLst/>
          </a:prstGeom>
        </p:spPr>
      </p:pic>
      <p:sp>
        <p:nvSpPr>
          <p:cNvPr id="5" name="TextBox 4">
            <a:extLst>
              <a:ext uri="{FF2B5EF4-FFF2-40B4-BE49-F238E27FC236}">
                <a16:creationId xmlns:a16="http://schemas.microsoft.com/office/drawing/2014/main" id="{5EDEF6A6-3E5C-C3A4-B92D-7394AC6172C0}"/>
              </a:ext>
            </a:extLst>
          </p:cNvPr>
          <p:cNvSpPr txBox="1"/>
          <p:nvPr/>
        </p:nvSpPr>
        <p:spPr>
          <a:xfrm>
            <a:off x="4192" y="9873627"/>
            <a:ext cx="640466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Adapted from: Service Ontario. (2024). Get an accessible parking permit. Retrieved from </a:t>
            </a:r>
            <a:r>
              <a:rPr lang="en-US" sz="800" dirty="0">
                <a:latin typeface="Calibri"/>
                <a:ea typeface="+mn-lt"/>
                <a:cs typeface="+mn-lt"/>
              </a:rPr>
              <a:t>https://www.ontario.ca/page/get-accessible-parking-permit</a:t>
            </a:r>
            <a:endParaRPr lang="en-US" sz="800">
              <a:latin typeface="Calibri"/>
              <a:ea typeface="Calibri"/>
              <a:cs typeface="Calibri"/>
            </a:endParaRPr>
          </a:p>
        </p:txBody>
      </p:sp>
    </p:spTree>
    <p:extLst>
      <p:ext uri="{BB962C8B-B14F-4D97-AF65-F5344CB8AC3E}">
        <p14:creationId xmlns:p14="http://schemas.microsoft.com/office/powerpoint/2010/main" val="3950832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20742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Home Care and Community Support Services (HCCSS)</a:t>
            </a:r>
            <a:r>
              <a:rPr lang="en-CA" sz="2000" b="1">
                <a:latin typeface="Century Gothic"/>
              </a:rPr>
              <a:t> </a:t>
            </a:r>
            <a:r>
              <a:rPr lang="en-CA">
                <a:ea typeface="+mn-lt"/>
                <a:cs typeface="+mn-lt"/>
              </a:rPr>
              <a:t>A.K.A. </a:t>
            </a:r>
            <a:r>
              <a:rPr lang="en-CA" b="1">
                <a:ea typeface="+mn-lt"/>
                <a:cs typeface="+mn-lt"/>
              </a:rPr>
              <a:t>Local Health Integration Network (LHIN)</a:t>
            </a:r>
            <a:endParaRPr lang="en-CA" b="1">
              <a:latin typeface="Century Gothic"/>
            </a:endParaRPr>
          </a:p>
          <a:p>
            <a:r>
              <a:rPr lang="en-CA" sz="1400" b="1" err="1">
                <a:latin typeface="Century Gothic"/>
              </a:rPr>
              <a:t>Conval</a:t>
            </a:r>
          </a:p>
        </p:txBody>
      </p:sp>
      <p:sp>
        <p:nvSpPr>
          <p:cNvPr id="7" name="TextBox 6">
            <a:extLst>
              <a:ext uri="{FF2B5EF4-FFF2-40B4-BE49-F238E27FC236}">
                <a16:creationId xmlns:a16="http://schemas.microsoft.com/office/drawing/2014/main" id="{D4321B0F-014C-A68D-D868-247E66C544B9}"/>
              </a:ext>
            </a:extLst>
          </p:cNvPr>
          <p:cNvSpPr txBox="1"/>
          <p:nvPr/>
        </p:nvSpPr>
        <p:spPr>
          <a:xfrm>
            <a:off x="195098" y="1885950"/>
            <a:ext cx="7565498" cy="5675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CA">
                <a:latin typeface="Century Gothic"/>
                <a:ea typeface="+mn-lt"/>
                <a:cs typeface="+mn-lt"/>
              </a:rPr>
              <a:t>The HCCSS helps access</a:t>
            </a:r>
            <a:r>
              <a:rPr lang="en-CA" b="1">
                <a:latin typeface="Century Gothic"/>
                <a:ea typeface="+mn-lt"/>
                <a:cs typeface="+mn-lt"/>
              </a:rPr>
              <a:t> free or subsidized therapy</a:t>
            </a:r>
            <a:r>
              <a:rPr lang="en-CA">
                <a:latin typeface="Century Gothic"/>
                <a:ea typeface="+mn-lt"/>
                <a:cs typeface="+mn-lt"/>
              </a:rPr>
              <a:t> and community s</a:t>
            </a:r>
            <a:r>
              <a:rPr lang="en-CA" b="1">
                <a:latin typeface="Century Gothic"/>
                <a:ea typeface="+mn-lt"/>
                <a:cs typeface="+mn-lt"/>
              </a:rPr>
              <a:t>upports</a:t>
            </a:r>
            <a:r>
              <a:rPr lang="en-CA">
                <a:latin typeface="Century Gothic"/>
                <a:ea typeface="+mn-lt"/>
                <a:cs typeface="+mn-lt"/>
              </a:rPr>
              <a:t>. </a:t>
            </a:r>
            <a:endParaRPr lang="en-US">
              <a:latin typeface="Century Gothic"/>
              <a:ea typeface="+mn-lt"/>
              <a:cs typeface="+mn-lt"/>
            </a:endParaRPr>
          </a:p>
          <a:p>
            <a:pPr>
              <a:lnSpc>
                <a:spcPct val="90000"/>
              </a:lnSpc>
              <a:spcBef>
                <a:spcPts val="1000"/>
              </a:spcBef>
            </a:pPr>
            <a:endParaRPr lang="en-CA">
              <a:latin typeface="Century Gothic"/>
              <a:ea typeface="+mn-lt"/>
              <a:cs typeface="+mn-lt"/>
            </a:endParaRPr>
          </a:p>
          <a:p>
            <a:pPr algn="ctr">
              <a:lnSpc>
                <a:spcPct val="90000"/>
              </a:lnSpc>
              <a:spcBef>
                <a:spcPts val="1000"/>
              </a:spcBef>
            </a:pPr>
            <a:r>
              <a:rPr lang="en-CA">
                <a:latin typeface="Century Gothic"/>
                <a:ea typeface="+mn-lt"/>
                <a:cs typeface="+mn-lt"/>
              </a:rPr>
              <a:t>You have been referred for the </a:t>
            </a:r>
            <a:r>
              <a:rPr lang="en-CA" b="1">
                <a:latin typeface="Century Gothic"/>
                <a:ea typeface="+mn-lt"/>
                <a:cs typeface="+mn-lt"/>
              </a:rPr>
              <a:t>Convalescent Care Program</a:t>
            </a:r>
            <a:r>
              <a:rPr lang="en-CA">
                <a:latin typeface="Century Gothic"/>
                <a:ea typeface="+mn-lt"/>
                <a:cs typeface="+mn-lt"/>
              </a:rPr>
              <a:t>. </a:t>
            </a:r>
          </a:p>
          <a:p>
            <a:pPr algn="ctr">
              <a:lnSpc>
                <a:spcPct val="90000"/>
              </a:lnSpc>
              <a:spcBef>
                <a:spcPts val="1000"/>
              </a:spcBef>
            </a:pPr>
            <a:r>
              <a:rPr lang="en-CA">
                <a:latin typeface="Century Gothic"/>
                <a:ea typeface="+mn-lt"/>
                <a:cs typeface="+mn-lt"/>
              </a:rPr>
              <a:t>This program gives a </a:t>
            </a:r>
            <a:r>
              <a:rPr lang="en-CA" b="1">
                <a:latin typeface="Century Gothic"/>
                <a:ea typeface="+mn-lt"/>
                <a:cs typeface="+mn-lt"/>
              </a:rPr>
              <a:t>living space</a:t>
            </a:r>
            <a:r>
              <a:rPr lang="en-CA">
                <a:latin typeface="Century Gothic"/>
                <a:ea typeface="+mn-lt"/>
                <a:cs typeface="+mn-lt"/>
              </a:rPr>
              <a:t> with</a:t>
            </a:r>
            <a:r>
              <a:rPr lang="en-CA" b="1">
                <a:latin typeface="Century Gothic"/>
                <a:ea typeface="+mn-lt"/>
                <a:cs typeface="+mn-lt"/>
              </a:rPr>
              <a:t> rehab services</a:t>
            </a:r>
            <a:r>
              <a:rPr lang="en-CA">
                <a:latin typeface="Century Gothic"/>
                <a:ea typeface="+mn-lt"/>
                <a:cs typeface="+mn-lt"/>
              </a:rPr>
              <a:t> including: </a:t>
            </a:r>
          </a:p>
          <a:p>
            <a:pPr algn="ctr">
              <a:lnSpc>
                <a:spcPct val="90000"/>
              </a:lnSpc>
              <a:spcBef>
                <a:spcPts val="1000"/>
              </a:spcBef>
            </a:pPr>
            <a:endParaRPr lang="en-CA">
              <a:latin typeface="Century Gothic"/>
              <a:ea typeface="+mn-lt"/>
              <a:cs typeface="+mn-lt"/>
            </a:endParaRPr>
          </a:p>
          <a:p>
            <a:pPr marL="742950" lvl="1" indent="-285750">
              <a:lnSpc>
                <a:spcPct val="90000"/>
              </a:lnSpc>
              <a:spcBef>
                <a:spcPts val="1000"/>
              </a:spcBef>
              <a:buFont typeface="Wingdings"/>
              <a:buChar char="q"/>
            </a:pPr>
            <a:r>
              <a:rPr lang="en-CA">
                <a:latin typeface="Century Gothic"/>
                <a:ea typeface="+mn-lt"/>
                <a:cs typeface="+mn-lt"/>
              </a:rPr>
              <a:t>Occupational Therapy (OT)</a:t>
            </a:r>
            <a:endParaRPr lang="en-CA">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CA">
                <a:latin typeface="Century Gothic"/>
                <a:ea typeface="+mn-lt"/>
                <a:cs typeface="+mn-lt"/>
              </a:rPr>
              <a:t>Physiotherapy (PT)</a:t>
            </a:r>
            <a:endParaRPr lang="en-CA">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CA">
                <a:latin typeface="Century Gothic"/>
                <a:ea typeface="+mn-lt"/>
                <a:cs typeface="+mn-lt"/>
              </a:rPr>
              <a:t>Personal Support Services (PSS/PSW)</a:t>
            </a:r>
            <a:endParaRPr lang="en-CA">
              <a:latin typeface="Calibri" panose="020F0502020204030204"/>
              <a:ea typeface="+mn-lt"/>
              <a:cs typeface="+mn-lt"/>
            </a:endParaRPr>
          </a:p>
          <a:p>
            <a:pPr algn="ctr">
              <a:lnSpc>
                <a:spcPct val="90000"/>
              </a:lnSpc>
              <a:spcBef>
                <a:spcPts val="1000"/>
              </a:spcBef>
            </a:pPr>
            <a:endParaRPr lang="en-CA">
              <a:latin typeface="Century Gothic"/>
              <a:ea typeface="+mn-lt"/>
              <a:cs typeface="+mn-lt"/>
            </a:endParaRPr>
          </a:p>
          <a:p>
            <a:pPr algn="ctr">
              <a:lnSpc>
                <a:spcPct val="90000"/>
              </a:lnSpc>
              <a:spcBef>
                <a:spcPts val="1000"/>
              </a:spcBef>
            </a:pPr>
            <a:r>
              <a:rPr lang="en-CA">
                <a:latin typeface="Century Gothic"/>
                <a:ea typeface="+mn-lt"/>
                <a:cs typeface="+mn-lt"/>
              </a:rPr>
              <a:t>This program is for a </a:t>
            </a:r>
            <a:r>
              <a:rPr lang="en-CA" b="1">
                <a:latin typeface="Century Gothic"/>
                <a:ea typeface="+mn-lt"/>
                <a:cs typeface="+mn-lt"/>
              </a:rPr>
              <a:t>maximum of 90 days</a:t>
            </a:r>
            <a:r>
              <a:rPr lang="en-CA">
                <a:latin typeface="Century Gothic"/>
                <a:ea typeface="+mn-lt"/>
                <a:cs typeface="+mn-lt"/>
              </a:rPr>
              <a:t>. </a:t>
            </a:r>
          </a:p>
          <a:p>
            <a:pPr>
              <a:lnSpc>
                <a:spcPct val="90000"/>
              </a:lnSpc>
              <a:spcBef>
                <a:spcPts val="1000"/>
              </a:spcBef>
            </a:pPr>
            <a:endParaRPr lang="en-CA">
              <a:latin typeface="Century Gothic"/>
              <a:ea typeface="+mn-lt"/>
              <a:cs typeface="+mn-lt"/>
            </a:endParaRPr>
          </a:p>
          <a:p>
            <a:r>
              <a:rPr lang="en-CA" b="1">
                <a:latin typeface="Century Gothic"/>
                <a:ea typeface="+mn-lt"/>
                <a:cs typeface="+mn-lt"/>
              </a:rPr>
              <a:t>If you do not receive a call from HCCSS within 2 weeks, </a:t>
            </a:r>
            <a:r>
              <a:rPr lang="en-CA" b="1" u="sng">
                <a:latin typeface="Century Gothic"/>
                <a:ea typeface="+mn-lt"/>
                <a:cs typeface="+mn-lt"/>
              </a:rPr>
              <a:t>Call them directly</a:t>
            </a:r>
            <a:r>
              <a:rPr lang="en-CA" b="1">
                <a:latin typeface="Century Gothic"/>
                <a:ea typeface="+mn-lt"/>
                <a:cs typeface="+mn-lt"/>
              </a:rPr>
              <a:t> at (613) 745-8124</a:t>
            </a:r>
            <a:r>
              <a:rPr lang="en-CA">
                <a:latin typeface="Century Gothic"/>
                <a:ea typeface="+mn-lt"/>
                <a:cs typeface="+mn-lt"/>
              </a:rPr>
              <a:t>.</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296431856"/>
              </p:ext>
            </p:extLst>
          </p:nvPr>
        </p:nvGraphicFramePr>
        <p:xfrm>
          <a:off x="4189612" y="7325511"/>
          <a:ext cx="3229876" cy="2381933"/>
        </p:xfrm>
        <a:graphic>
          <a:graphicData uri="http://schemas.openxmlformats.org/drawingml/2006/table">
            <a:tbl>
              <a:tblPr firstRow="1" bandRow="1">
                <a:tableStyleId>{5C22544A-7EE6-4342-B048-85BDC9FD1C3A}</a:tableStyleId>
              </a:tblPr>
              <a:tblGrid>
                <a:gridCol w="3229876">
                  <a:extLst>
                    <a:ext uri="{9D8B030D-6E8A-4147-A177-3AD203B41FA5}">
                      <a16:colId xmlns:a16="http://schemas.microsoft.com/office/drawing/2014/main" val="2813050934"/>
                    </a:ext>
                  </a:extLst>
                </a:gridCol>
              </a:tblGrid>
              <a:tr h="2381933">
                <a:tc>
                  <a:txBody>
                    <a:bodyPr/>
                    <a:lstStyle/>
                    <a:p>
                      <a:pPr lvl="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257905" y="7974138"/>
            <a:ext cx="1228022" cy="1239027"/>
          </a:xfrm>
          <a:prstGeom prst="rect">
            <a:avLst/>
          </a:prstGeom>
        </p:spPr>
      </p:pic>
      <p:pic>
        <p:nvPicPr>
          <p:cNvPr id="4" name="Picture 7" descr="Qr code&#10;&#10;Description automatically generated">
            <a:extLst>
              <a:ext uri="{FF2B5EF4-FFF2-40B4-BE49-F238E27FC236}">
                <a16:creationId xmlns:a16="http://schemas.microsoft.com/office/drawing/2014/main" id="{BB53C410-9592-6ACB-9530-9AA948F59A6B}"/>
              </a:ext>
            </a:extLst>
          </p:cNvPr>
          <p:cNvPicPr>
            <a:picLocks noChangeAspect="1"/>
          </p:cNvPicPr>
          <p:nvPr/>
        </p:nvPicPr>
        <p:blipFill>
          <a:blip r:embed="rId4"/>
          <a:stretch>
            <a:fillRect/>
          </a:stretch>
        </p:blipFill>
        <p:spPr>
          <a:xfrm>
            <a:off x="5490433" y="7713952"/>
            <a:ext cx="1757093" cy="1759395"/>
          </a:xfrm>
          <a:prstGeom prst="rect">
            <a:avLst/>
          </a:prstGeom>
        </p:spPr>
      </p:pic>
      <p:pic>
        <p:nvPicPr>
          <p:cNvPr id="2" name="Picture 1">
            <a:extLst>
              <a:ext uri="{FF2B5EF4-FFF2-40B4-BE49-F238E27FC236}">
                <a16:creationId xmlns:a16="http://schemas.microsoft.com/office/drawing/2014/main" id="{928ACB98-47D5-E180-9E7D-027DB0DBE001}"/>
              </a:ext>
            </a:extLst>
          </p:cNvPr>
          <p:cNvPicPr>
            <a:picLocks noChangeAspect="1"/>
          </p:cNvPicPr>
          <p:nvPr/>
        </p:nvPicPr>
        <p:blipFill>
          <a:blip r:embed="rId5"/>
          <a:stretch>
            <a:fillRect/>
          </a:stretch>
        </p:blipFill>
        <p:spPr>
          <a:xfrm>
            <a:off x="192445" y="3882518"/>
            <a:ext cx="447428" cy="457200"/>
          </a:xfrm>
          <a:prstGeom prst="rect">
            <a:avLst/>
          </a:prstGeom>
        </p:spPr>
      </p:pic>
      <p:pic>
        <p:nvPicPr>
          <p:cNvPr id="8" name="Picture 7">
            <a:extLst>
              <a:ext uri="{FF2B5EF4-FFF2-40B4-BE49-F238E27FC236}">
                <a16:creationId xmlns:a16="http://schemas.microsoft.com/office/drawing/2014/main" id="{46F68C43-4956-AEC7-9D01-06BA49FA59E9}"/>
              </a:ext>
            </a:extLst>
          </p:cNvPr>
          <p:cNvPicPr>
            <a:picLocks noChangeAspect="1"/>
          </p:cNvPicPr>
          <p:nvPr/>
        </p:nvPicPr>
        <p:blipFill>
          <a:blip r:embed="rId6"/>
          <a:stretch>
            <a:fillRect/>
          </a:stretch>
        </p:blipFill>
        <p:spPr>
          <a:xfrm>
            <a:off x="82968" y="4481423"/>
            <a:ext cx="666382" cy="771525"/>
          </a:xfrm>
          <a:prstGeom prst="rect">
            <a:avLst/>
          </a:prstGeom>
        </p:spPr>
      </p:pic>
      <p:pic>
        <p:nvPicPr>
          <p:cNvPr id="10" name="Picture 9">
            <a:extLst>
              <a:ext uri="{FF2B5EF4-FFF2-40B4-BE49-F238E27FC236}">
                <a16:creationId xmlns:a16="http://schemas.microsoft.com/office/drawing/2014/main" id="{9D660817-CFCA-7AD3-C71B-E72621F127F1}"/>
              </a:ext>
            </a:extLst>
          </p:cNvPr>
          <p:cNvPicPr>
            <a:picLocks noChangeAspect="1"/>
          </p:cNvPicPr>
          <p:nvPr/>
        </p:nvPicPr>
        <p:blipFill>
          <a:blip r:embed="rId7"/>
          <a:stretch>
            <a:fillRect/>
          </a:stretch>
        </p:blipFill>
        <p:spPr>
          <a:xfrm>
            <a:off x="-37107" y="5183236"/>
            <a:ext cx="906535" cy="893535"/>
          </a:xfrm>
          <a:prstGeom prst="rect">
            <a:avLst/>
          </a:prstGeom>
        </p:spPr>
      </p:pic>
      <p:sp>
        <p:nvSpPr>
          <p:cNvPr id="12" name="TextBox 11">
            <a:extLst>
              <a:ext uri="{FF2B5EF4-FFF2-40B4-BE49-F238E27FC236}">
                <a16:creationId xmlns:a16="http://schemas.microsoft.com/office/drawing/2014/main" id="{04DED131-5742-D0D5-A210-DFC0CF15A49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Home Care and Community Support Services (2024). Short Stay. Retrieved from </a:t>
            </a:r>
            <a:r>
              <a:rPr lang="en-US" sz="700" dirty="0">
                <a:ea typeface="+mn-lt"/>
                <a:cs typeface="+mn-lt"/>
              </a:rPr>
              <a:t>https://healthcareathome.ca/long-term-care/short-stay/</a:t>
            </a:r>
          </a:p>
        </p:txBody>
      </p:sp>
    </p:spTree>
    <p:extLst>
      <p:ext uri="{BB962C8B-B14F-4D97-AF65-F5344CB8AC3E}">
        <p14:creationId xmlns:p14="http://schemas.microsoft.com/office/powerpoint/2010/main" val="3101297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6A48-6FD6-0598-8549-8ECFBB7F7605}"/>
              </a:ext>
            </a:extLst>
          </p:cNvPr>
          <p:cNvSpPr>
            <a:spLocks noGrp="1"/>
          </p:cNvSpPr>
          <p:nvPr>
            <p:ph idx="1"/>
          </p:nvPr>
        </p:nvSpPr>
        <p:spPr>
          <a:xfrm>
            <a:off x="386436" y="1279090"/>
            <a:ext cx="7147447" cy="7362103"/>
          </a:xfrm>
        </p:spPr>
        <p:txBody>
          <a:bodyPr vert="horz" lIns="91440" tIns="45720" rIns="91440" bIns="45720" rtlCol="0" anchor="t">
            <a:normAutofit/>
          </a:bodyPr>
          <a:lstStyle/>
          <a:p>
            <a:pPr marL="0" indent="0">
              <a:lnSpc>
                <a:spcPct val="150000"/>
              </a:lnSpc>
              <a:buNone/>
            </a:pPr>
            <a:r>
              <a:rPr lang="en-CA" sz="1800" dirty="0">
                <a:latin typeface="Century Gothic"/>
                <a:ea typeface="+mn-lt"/>
                <a:cs typeface="+mn-lt"/>
              </a:rPr>
              <a:t>The IASP program helps access </a:t>
            </a:r>
            <a:r>
              <a:rPr lang="en-CA" sz="1800" b="1" dirty="0">
                <a:latin typeface="Century Gothic"/>
                <a:ea typeface="+mn-lt"/>
                <a:cs typeface="+mn-lt"/>
              </a:rPr>
              <a:t>cognitive behavioural therapy</a:t>
            </a:r>
            <a:r>
              <a:rPr lang="en-CA" sz="1800" dirty="0">
                <a:latin typeface="Century Gothic"/>
                <a:ea typeface="+mn-lt"/>
                <a:cs typeface="+mn-lt"/>
              </a:rPr>
              <a:t> (CBT) appointments that are </a:t>
            </a:r>
            <a:r>
              <a:rPr lang="en-CA" sz="1800" b="1" dirty="0">
                <a:latin typeface="Century Gothic"/>
                <a:ea typeface="+mn-lt"/>
                <a:cs typeface="+mn-lt"/>
              </a:rPr>
              <a:t>publicly funded</a:t>
            </a:r>
            <a:r>
              <a:rPr lang="en-CA" sz="1800" dirty="0">
                <a:latin typeface="Century Gothic"/>
                <a:ea typeface="+mn-lt"/>
                <a:cs typeface="+mn-lt"/>
              </a:rPr>
              <a:t>. </a:t>
            </a:r>
            <a:endParaRPr lang="en-US" sz="1800">
              <a:latin typeface="Century Gothic"/>
              <a:ea typeface="+mn-lt"/>
              <a:cs typeface="+mn-lt"/>
            </a:endParaRPr>
          </a:p>
          <a:p>
            <a:pPr marL="0" indent="0">
              <a:lnSpc>
                <a:spcPct val="150000"/>
              </a:lnSpc>
              <a:buNone/>
            </a:pPr>
            <a:endParaRPr lang="en-CA" sz="1800" dirty="0">
              <a:latin typeface="Century Gothic"/>
              <a:ea typeface="+mn-lt"/>
              <a:cs typeface="+mn-lt"/>
            </a:endParaRPr>
          </a:p>
          <a:p>
            <a:pPr marL="0" indent="0">
              <a:lnSpc>
                <a:spcPct val="150000"/>
              </a:lnSpc>
              <a:buNone/>
            </a:pPr>
            <a:r>
              <a:rPr lang="en-CA" sz="1800" dirty="0">
                <a:latin typeface="Century Gothic"/>
                <a:ea typeface="+mn-lt"/>
                <a:cs typeface="+mn-lt"/>
              </a:rPr>
              <a:t>IASP therapists see clients for </a:t>
            </a:r>
            <a:r>
              <a:rPr lang="en-CA" sz="1800" b="1" dirty="0">
                <a:latin typeface="Century Gothic"/>
                <a:ea typeface="+mn-lt"/>
                <a:cs typeface="+mn-lt"/>
              </a:rPr>
              <a:t>~12 sessions.</a:t>
            </a:r>
          </a:p>
          <a:p>
            <a:pPr marL="0" indent="0">
              <a:lnSpc>
                <a:spcPct val="150000"/>
              </a:lnSpc>
              <a:buNone/>
            </a:pPr>
            <a:endParaRPr lang="en-CA" sz="1800" dirty="0">
              <a:latin typeface="Century Gothic"/>
              <a:ea typeface="+mn-lt"/>
              <a:cs typeface="+mn-lt"/>
            </a:endParaRPr>
          </a:p>
          <a:p>
            <a:pPr marL="0" indent="0">
              <a:lnSpc>
                <a:spcPct val="150000"/>
              </a:lnSpc>
              <a:buNone/>
            </a:pPr>
            <a:r>
              <a:rPr lang="en-CA" sz="1800" dirty="0">
                <a:latin typeface="Century Gothic"/>
                <a:ea typeface="+mn-lt"/>
                <a:cs typeface="+mn-lt"/>
              </a:rPr>
              <a:t>Sessions are </a:t>
            </a:r>
            <a:r>
              <a:rPr lang="en-CA" sz="1800" b="1" dirty="0">
                <a:latin typeface="Century Gothic"/>
                <a:ea typeface="+mn-lt"/>
                <a:cs typeface="+mn-lt"/>
              </a:rPr>
              <a:t>in-person</a:t>
            </a:r>
            <a:r>
              <a:rPr lang="en-CA" sz="1800" dirty="0">
                <a:latin typeface="Century Gothic"/>
                <a:ea typeface="+mn-lt"/>
                <a:cs typeface="+mn-lt"/>
              </a:rPr>
              <a:t> or </a:t>
            </a:r>
            <a:r>
              <a:rPr lang="en-CA" sz="1800" b="1" dirty="0">
                <a:latin typeface="Century Gothic"/>
                <a:ea typeface="+mn-lt"/>
                <a:cs typeface="+mn-lt"/>
              </a:rPr>
              <a:t>virtual.</a:t>
            </a:r>
          </a:p>
          <a:p>
            <a:pPr marL="0" indent="0">
              <a:lnSpc>
                <a:spcPct val="150000"/>
              </a:lnSpc>
              <a:buNone/>
            </a:pPr>
            <a:endParaRPr lang="en-CA" sz="1800" b="1" dirty="0">
              <a:latin typeface="Century Gothic"/>
              <a:ea typeface="+mn-lt"/>
              <a:cs typeface="+mn-lt"/>
            </a:endParaRPr>
          </a:p>
          <a:p>
            <a:pPr marL="0" indent="0">
              <a:lnSpc>
                <a:spcPct val="150000"/>
              </a:lnSpc>
              <a:buNone/>
            </a:pPr>
            <a:r>
              <a:rPr lang="en-CA" sz="1800" u="sng" dirty="0">
                <a:latin typeface="Century Gothic"/>
                <a:ea typeface="+mn-lt"/>
                <a:cs typeface="+mn-lt"/>
              </a:rPr>
              <a:t>What is CBT?</a:t>
            </a:r>
            <a:endParaRPr lang="en-US" sz="1800" u="sng">
              <a:latin typeface="Century Gothic"/>
              <a:ea typeface="+mn-lt"/>
              <a:cs typeface="+mn-lt"/>
            </a:endParaRPr>
          </a:p>
          <a:p>
            <a:pPr>
              <a:lnSpc>
                <a:spcPct val="150000"/>
              </a:lnSpc>
              <a:buFont typeface="Calibri" panose="020B0604020202020204" pitchFamily="34" charset="0"/>
              <a:buChar char="-"/>
            </a:pPr>
            <a:r>
              <a:rPr lang="en-CA" sz="1800" dirty="0">
                <a:latin typeface="Century Gothic"/>
                <a:ea typeface="+mn-lt"/>
                <a:cs typeface="+mn-lt"/>
              </a:rPr>
              <a:t>Therapy</a:t>
            </a:r>
            <a:endParaRPr lang="en-US" sz="1800">
              <a:latin typeface="Century Gothic"/>
              <a:ea typeface="+mn-lt"/>
              <a:cs typeface="+mn-lt"/>
            </a:endParaRPr>
          </a:p>
          <a:p>
            <a:pPr>
              <a:lnSpc>
                <a:spcPct val="150000"/>
              </a:lnSpc>
              <a:buFont typeface="Calibri" panose="020B0604020202020204" pitchFamily="34" charset="0"/>
              <a:buChar char="-"/>
            </a:pPr>
            <a:r>
              <a:rPr lang="en-CA" sz="1800" b="1" dirty="0">
                <a:latin typeface="Century Gothic"/>
                <a:ea typeface="+mn-lt"/>
                <a:cs typeface="+mn-lt"/>
              </a:rPr>
              <a:t>Goal-oriented</a:t>
            </a:r>
            <a:endParaRPr lang="en-US" sz="1800" b="1">
              <a:latin typeface="Century Gothic"/>
              <a:ea typeface="+mn-lt"/>
              <a:cs typeface="+mn-lt"/>
            </a:endParaRPr>
          </a:p>
          <a:p>
            <a:pPr>
              <a:lnSpc>
                <a:spcPct val="150000"/>
              </a:lnSpc>
              <a:buFont typeface="Calibri" panose="020B0604020202020204" pitchFamily="34" charset="0"/>
              <a:buChar char="-"/>
            </a:pPr>
            <a:r>
              <a:rPr lang="en-CA" sz="1800" b="1" dirty="0">
                <a:latin typeface="Century Gothic"/>
                <a:ea typeface="+mn-lt"/>
                <a:cs typeface="+mn-lt"/>
              </a:rPr>
              <a:t>Time-limited </a:t>
            </a:r>
            <a:endParaRPr lang="en-CA" sz="1800" dirty="0">
              <a:latin typeface="Century Gothic"/>
              <a:ea typeface="+mn-lt"/>
              <a:cs typeface="+mn-lt"/>
            </a:endParaRPr>
          </a:p>
          <a:p>
            <a:pPr>
              <a:lnSpc>
                <a:spcPct val="150000"/>
              </a:lnSpc>
              <a:buFont typeface="Calibri" panose="020B0604020202020204" pitchFamily="34" charset="0"/>
              <a:buChar char="-"/>
            </a:pPr>
            <a:r>
              <a:rPr lang="en-CA" sz="1800" dirty="0">
                <a:latin typeface="Century Gothic"/>
                <a:ea typeface="+mn-lt"/>
                <a:cs typeface="+mn-lt"/>
              </a:rPr>
              <a:t>Teaches</a:t>
            </a:r>
            <a:r>
              <a:rPr lang="en-CA" sz="1800" b="1" dirty="0">
                <a:latin typeface="Century Gothic"/>
                <a:ea typeface="+mn-lt"/>
                <a:cs typeface="+mn-lt"/>
              </a:rPr>
              <a:t> practical skills</a:t>
            </a:r>
            <a:r>
              <a:rPr lang="en-CA" sz="1800" dirty="0">
                <a:latin typeface="Century Gothic"/>
                <a:ea typeface="+mn-lt"/>
                <a:cs typeface="+mn-lt"/>
              </a:rPr>
              <a:t> </a:t>
            </a:r>
            <a:endParaRPr lang="en-US" sz="1800">
              <a:latin typeface="Century Gothic"/>
              <a:ea typeface="+mn-lt"/>
              <a:cs typeface="+mn-lt"/>
            </a:endParaRPr>
          </a:p>
          <a:p>
            <a:pPr lvl="1">
              <a:lnSpc>
                <a:spcPct val="150000"/>
              </a:lnSpc>
              <a:buFont typeface="Calibri" panose="020B0604020202020204" pitchFamily="34" charset="0"/>
              <a:buChar char="-"/>
            </a:pPr>
            <a:r>
              <a:rPr lang="en-CA" sz="1800" b="1" dirty="0">
                <a:latin typeface="Century Gothic"/>
                <a:ea typeface="+mn-lt"/>
                <a:cs typeface="+mn-lt"/>
              </a:rPr>
              <a:t>Manage mental health</a:t>
            </a:r>
            <a:endParaRPr lang="en-US" sz="1800" b="1">
              <a:latin typeface="Century Gothic"/>
              <a:ea typeface="+mn-lt"/>
              <a:cs typeface="+mn-lt"/>
            </a:endParaRPr>
          </a:p>
          <a:p>
            <a:pPr lvl="1">
              <a:lnSpc>
                <a:spcPct val="150000"/>
              </a:lnSpc>
              <a:buFont typeface="Calibri" panose="020B0604020202020204" pitchFamily="34" charset="0"/>
              <a:buChar char="-"/>
            </a:pPr>
            <a:r>
              <a:rPr lang="en-CA" sz="1800" dirty="0">
                <a:latin typeface="Century Gothic"/>
                <a:ea typeface="+mn-lt"/>
                <a:cs typeface="+mn-lt"/>
              </a:rPr>
              <a:t>Improve </a:t>
            </a:r>
            <a:r>
              <a:rPr lang="en-CA" sz="1800" b="1" dirty="0">
                <a:latin typeface="Century Gothic"/>
                <a:ea typeface="+mn-lt"/>
                <a:cs typeface="+mn-lt"/>
              </a:rPr>
              <a:t>quality of life</a:t>
            </a:r>
            <a:endParaRPr lang="en-US" sz="1800" b="1">
              <a:latin typeface="Century Gothic"/>
              <a:ea typeface="+mn-lt"/>
              <a:cs typeface="+mn-lt"/>
            </a:endParaRPr>
          </a:p>
        </p:txBody>
      </p:sp>
      <p:pic>
        <p:nvPicPr>
          <p:cNvPr id="5" name="Picture 4" descr="A picture containing text, sign&#10;&#10;Description automatically generated">
            <a:extLst>
              <a:ext uri="{FF2B5EF4-FFF2-40B4-BE49-F238E27FC236}">
                <a16:creationId xmlns:a16="http://schemas.microsoft.com/office/drawing/2014/main" id="{1ADBEB04-115B-BD38-DDE6-CDE7C50463F9}"/>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8110113B-8EEB-2EDC-2685-21DEF0FA1BDF}"/>
              </a:ext>
            </a:extLst>
          </p:cNvPr>
          <p:cNvSpPr txBox="1"/>
          <p:nvPr/>
        </p:nvSpPr>
        <p:spPr>
          <a:xfrm>
            <a:off x="-319" y="118241"/>
            <a:ext cx="67323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Increasing Access to Structured Psychotherapy (IASP) Program</a:t>
            </a:r>
            <a:endParaRPr lang="en-US">
              <a:cs typeface="Calibri"/>
            </a:endParaRPr>
          </a:p>
        </p:txBody>
      </p:sp>
      <p:sp>
        <p:nvSpPr>
          <p:cNvPr id="4" name="TextBox 3">
            <a:extLst>
              <a:ext uri="{FF2B5EF4-FFF2-40B4-BE49-F238E27FC236}">
                <a16:creationId xmlns:a16="http://schemas.microsoft.com/office/drawing/2014/main" id="{22D0C4A5-8CF7-60FB-19DA-10E4A2C5D470}"/>
              </a:ext>
            </a:extLst>
          </p:cNvPr>
          <p:cNvSpPr txBox="1"/>
          <p:nvPr/>
        </p:nvSpPr>
        <p:spPr>
          <a:xfrm>
            <a:off x="1094538" y="8843860"/>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Royal Ottawa Health Care Group: </a:t>
            </a:r>
            <a:r>
              <a:rPr lang="en-CA" b="1">
                <a:latin typeface="Century Gothic"/>
                <a:cs typeface="Segoe UI"/>
              </a:rPr>
              <a:t>1-877-527-8207 </a:t>
            </a:r>
          </a:p>
        </p:txBody>
      </p:sp>
      <p:pic>
        <p:nvPicPr>
          <p:cNvPr id="8" name="Picture 7">
            <a:extLst>
              <a:ext uri="{FF2B5EF4-FFF2-40B4-BE49-F238E27FC236}">
                <a16:creationId xmlns:a16="http://schemas.microsoft.com/office/drawing/2014/main" id="{5C156ECB-5F3B-5A19-C1E4-F5DDD9E17410}"/>
              </a:ext>
            </a:extLst>
          </p:cNvPr>
          <p:cNvPicPr>
            <a:picLocks noChangeAspect="1"/>
          </p:cNvPicPr>
          <p:nvPr/>
        </p:nvPicPr>
        <p:blipFill>
          <a:blip r:embed="rId3"/>
          <a:stretch>
            <a:fillRect/>
          </a:stretch>
        </p:blipFill>
        <p:spPr>
          <a:xfrm>
            <a:off x="140923" y="8529651"/>
            <a:ext cx="1117523" cy="1106543"/>
          </a:xfrm>
          <a:prstGeom prst="rect">
            <a:avLst/>
          </a:prstGeom>
        </p:spPr>
      </p:pic>
      <p:pic>
        <p:nvPicPr>
          <p:cNvPr id="9" name="Picture 9">
            <a:extLst>
              <a:ext uri="{FF2B5EF4-FFF2-40B4-BE49-F238E27FC236}">
                <a16:creationId xmlns:a16="http://schemas.microsoft.com/office/drawing/2014/main" id="{7115312B-0F83-8D2E-FAB7-1C4FDB03D12B}"/>
              </a:ext>
            </a:extLst>
          </p:cNvPr>
          <p:cNvPicPr>
            <a:picLocks noChangeAspect="1"/>
          </p:cNvPicPr>
          <p:nvPr/>
        </p:nvPicPr>
        <p:blipFill>
          <a:blip r:embed="rId4"/>
          <a:stretch>
            <a:fillRect/>
          </a:stretch>
        </p:blipFill>
        <p:spPr>
          <a:xfrm>
            <a:off x="1787619" y="3401618"/>
            <a:ext cx="647140" cy="632012"/>
          </a:xfrm>
          <a:prstGeom prst="rect">
            <a:avLst/>
          </a:prstGeom>
        </p:spPr>
      </p:pic>
      <p:pic>
        <p:nvPicPr>
          <p:cNvPr id="11" name="Picture 2">
            <a:extLst>
              <a:ext uri="{FF2B5EF4-FFF2-40B4-BE49-F238E27FC236}">
                <a16:creationId xmlns:a16="http://schemas.microsoft.com/office/drawing/2014/main" id="{4D74BB35-B855-2F8A-469F-38EBA353A380}"/>
              </a:ext>
            </a:extLst>
          </p:cNvPr>
          <p:cNvPicPr>
            <a:picLocks noChangeAspect="1"/>
          </p:cNvPicPr>
          <p:nvPr/>
        </p:nvPicPr>
        <p:blipFill>
          <a:blip r:embed="rId5"/>
          <a:stretch>
            <a:fillRect/>
          </a:stretch>
        </p:blipFill>
        <p:spPr>
          <a:xfrm>
            <a:off x="2917728" y="3225014"/>
            <a:ext cx="591754" cy="602785"/>
          </a:xfrm>
          <a:prstGeom prst="rect">
            <a:avLst/>
          </a:prstGeom>
        </p:spPr>
      </p:pic>
      <p:pic>
        <p:nvPicPr>
          <p:cNvPr id="12" name="Picture 12">
            <a:extLst>
              <a:ext uri="{FF2B5EF4-FFF2-40B4-BE49-F238E27FC236}">
                <a16:creationId xmlns:a16="http://schemas.microsoft.com/office/drawing/2014/main" id="{656A746A-2C58-B5C0-1C8D-2E4B82C30F5E}"/>
              </a:ext>
            </a:extLst>
          </p:cNvPr>
          <p:cNvPicPr>
            <a:picLocks noChangeAspect="1"/>
          </p:cNvPicPr>
          <p:nvPr/>
        </p:nvPicPr>
        <p:blipFill>
          <a:blip r:embed="rId6"/>
          <a:stretch>
            <a:fillRect/>
          </a:stretch>
        </p:blipFill>
        <p:spPr>
          <a:xfrm rot="-360000">
            <a:off x="3783116" y="8070475"/>
            <a:ext cx="708213" cy="708213"/>
          </a:xfrm>
          <a:prstGeom prst="rect">
            <a:avLst/>
          </a:prstGeom>
        </p:spPr>
      </p:pic>
      <p:pic>
        <p:nvPicPr>
          <p:cNvPr id="13" name="Picture 13">
            <a:extLst>
              <a:ext uri="{FF2B5EF4-FFF2-40B4-BE49-F238E27FC236}">
                <a16:creationId xmlns:a16="http://schemas.microsoft.com/office/drawing/2014/main" id="{2DBF7BB2-00FD-3D48-C0CA-1D614A8A9CAD}"/>
              </a:ext>
            </a:extLst>
          </p:cNvPr>
          <p:cNvPicPr>
            <a:picLocks noChangeAspect="1"/>
          </p:cNvPicPr>
          <p:nvPr/>
        </p:nvPicPr>
        <p:blipFill>
          <a:blip r:embed="rId7"/>
          <a:stretch>
            <a:fillRect/>
          </a:stretch>
        </p:blipFill>
        <p:spPr>
          <a:xfrm>
            <a:off x="3640950" y="7212341"/>
            <a:ext cx="721660" cy="721660"/>
          </a:xfrm>
          <a:prstGeom prst="rect">
            <a:avLst/>
          </a:prstGeom>
        </p:spPr>
      </p:pic>
      <p:pic>
        <p:nvPicPr>
          <p:cNvPr id="14" name="Picture 14">
            <a:extLst>
              <a:ext uri="{FF2B5EF4-FFF2-40B4-BE49-F238E27FC236}">
                <a16:creationId xmlns:a16="http://schemas.microsoft.com/office/drawing/2014/main" id="{59227D4B-ACB3-CF55-DE57-50D369CE4886}"/>
              </a:ext>
            </a:extLst>
          </p:cNvPr>
          <p:cNvPicPr>
            <a:picLocks noChangeAspect="1"/>
          </p:cNvPicPr>
          <p:nvPr/>
        </p:nvPicPr>
        <p:blipFill>
          <a:blip r:embed="rId8"/>
          <a:stretch>
            <a:fillRect/>
          </a:stretch>
        </p:blipFill>
        <p:spPr>
          <a:xfrm>
            <a:off x="2434995" y="5519085"/>
            <a:ext cx="1165412" cy="1165412"/>
          </a:xfrm>
          <a:prstGeom prst="rect">
            <a:avLst/>
          </a:prstGeom>
        </p:spPr>
      </p:pic>
      <p:pic>
        <p:nvPicPr>
          <p:cNvPr id="16" name="Picture 16">
            <a:extLst>
              <a:ext uri="{FF2B5EF4-FFF2-40B4-BE49-F238E27FC236}">
                <a16:creationId xmlns:a16="http://schemas.microsoft.com/office/drawing/2014/main" id="{DE318AE5-3E29-F0EB-059D-FEFEF2B8CEEA}"/>
              </a:ext>
            </a:extLst>
          </p:cNvPr>
          <p:cNvPicPr>
            <a:picLocks noChangeAspect="1"/>
          </p:cNvPicPr>
          <p:nvPr/>
        </p:nvPicPr>
        <p:blipFill>
          <a:blip r:embed="rId9"/>
          <a:stretch>
            <a:fillRect/>
          </a:stretch>
        </p:blipFill>
        <p:spPr>
          <a:xfrm>
            <a:off x="3643978" y="5638426"/>
            <a:ext cx="842683" cy="842683"/>
          </a:xfrm>
          <a:prstGeom prst="rect">
            <a:avLst/>
          </a:prstGeom>
        </p:spPr>
      </p:pic>
      <p:sp>
        <p:nvSpPr>
          <p:cNvPr id="7" name="TextBox 6">
            <a:extLst>
              <a:ext uri="{FF2B5EF4-FFF2-40B4-BE49-F238E27FC236}">
                <a16:creationId xmlns:a16="http://schemas.microsoft.com/office/drawing/2014/main" id="{533771B4-979E-423B-4DE8-7D4A6B80BE6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Royal (2024). IASP Champlain</a:t>
            </a:r>
            <a:r>
              <a:rPr lang="en-US" sz="700" dirty="0">
                <a:solidFill>
                  <a:srgbClr val="000000"/>
                </a:solidFill>
                <a:ea typeface="+mn-lt"/>
                <a:cs typeface="+mn-lt"/>
              </a:rPr>
              <a:t> Region Referral Form EN. Retrieved</a:t>
            </a:r>
            <a:r>
              <a:rPr lang="en-US" sz="700" dirty="0"/>
              <a:t> from </a:t>
            </a:r>
            <a:r>
              <a:rPr lang="en-US" sz="700" dirty="0">
                <a:ea typeface="+mn-lt"/>
                <a:cs typeface="+mn-lt"/>
              </a:rPr>
              <a:t>https://www.theroyal.ca/sites/default/files/2020-07/IASP_Champlain_Region_Referral_Form_EN_0.pdf</a:t>
            </a:r>
          </a:p>
        </p:txBody>
      </p:sp>
    </p:spTree>
    <p:extLst>
      <p:ext uri="{BB962C8B-B14F-4D97-AF65-F5344CB8AC3E}">
        <p14:creationId xmlns:p14="http://schemas.microsoft.com/office/powerpoint/2010/main" val="3062184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6A6FF13-74BD-5E2F-E911-0F59C1F1E59D}"/>
              </a:ext>
            </a:extLst>
          </p:cNvPr>
          <p:cNvSpPr txBox="1"/>
          <p:nvPr/>
        </p:nvSpPr>
        <p:spPr>
          <a:xfrm>
            <a:off x="-319" y="118241"/>
            <a:ext cx="69275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March of Dimes Home and Vehicle Modification Program</a:t>
            </a:r>
            <a:endParaRPr lang="en-US" sz="2800">
              <a:latin typeface="Century Gothic"/>
            </a:endParaRPr>
          </a:p>
        </p:txBody>
      </p:sp>
      <p:sp>
        <p:nvSpPr>
          <p:cNvPr id="2" name="TextBox 1">
            <a:extLst>
              <a:ext uri="{FF2B5EF4-FFF2-40B4-BE49-F238E27FC236}">
                <a16:creationId xmlns:a16="http://schemas.microsoft.com/office/drawing/2014/main" id="{56E93BB7-8269-7FE5-A1D0-261DEA7A1564}"/>
              </a:ext>
            </a:extLst>
          </p:cNvPr>
          <p:cNvSpPr txBox="1"/>
          <p:nvPr/>
        </p:nvSpPr>
        <p:spPr>
          <a:xfrm>
            <a:off x="140900" y="1344009"/>
            <a:ext cx="7641369" cy="68682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a:latin typeface="Century Gothic"/>
                <a:ea typeface="+mn-lt"/>
                <a:cs typeface="+mn-lt"/>
              </a:rPr>
              <a:t>The </a:t>
            </a:r>
            <a:r>
              <a:rPr lang="en-CA" u="sng">
                <a:latin typeface="Century Gothic"/>
                <a:ea typeface="+mn-lt"/>
                <a:cs typeface="+mn-lt"/>
              </a:rPr>
              <a:t>Home and Vehicle Modification Program</a:t>
            </a:r>
            <a:r>
              <a:rPr lang="en-CA">
                <a:latin typeface="Century Gothic"/>
                <a:ea typeface="+mn-lt"/>
                <a:cs typeface="+mn-lt"/>
              </a:rPr>
              <a:t> (</a:t>
            </a:r>
            <a:r>
              <a:rPr lang="en-CA" b="1">
                <a:latin typeface="Century Gothic"/>
                <a:ea typeface="+mn-lt"/>
                <a:cs typeface="+mn-lt"/>
              </a:rPr>
              <a:t>HVMP</a:t>
            </a:r>
            <a:r>
              <a:rPr lang="en-CA">
                <a:latin typeface="Century Gothic"/>
                <a:ea typeface="+mn-lt"/>
                <a:cs typeface="+mn-lt"/>
              </a:rPr>
              <a:t>) gives up to  $15,000 for home / vehicle modifications.  </a:t>
            </a:r>
            <a:endParaRPr lang="en-US">
              <a:cs typeface="Calibri" panose="020F0502020204030204"/>
            </a:endParaRPr>
          </a:p>
          <a:p>
            <a:pPr>
              <a:lnSpc>
                <a:spcPct val="200000"/>
              </a:lnSpc>
              <a:spcBef>
                <a:spcPts val="1000"/>
              </a:spcBef>
            </a:pPr>
            <a:endParaRPr lang="en-CA">
              <a:latin typeface="Century Gothic"/>
              <a:ea typeface="+mn-lt"/>
              <a:cs typeface="+mn-lt"/>
            </a:endParaRPr>
          </a:p>
          <a:p>
            <a:pPr>
              <a:lnSpc>
                <a:spcPct val="200000"/>
              </a:lnSpc>
              <a:spcBef>
                <a:spcPts val="1000"/>
              </a:spcBef>
            </a:pPr>
            <a:r>
              <a:rPr lang="en-CA">
                <a:latin typeface="Century Gothic"/>
                <a:ea typeface="+mn-lt"/>
                <a:cs typeface="+mn-lt"/>
              </a:rPr>
              <a:t>Applicants </a:t>
            </a:r>
            <a:r>
              <a:rPr lang="en-CA" b="1">
                <a:latin typeface="Century Gothic"/>
                <a:ea typeface="+mn-lt"/>
                <a:cs typeface="+mn-lt"/>
              </a:rPr>
              <a:t>must first access any other funding</a:t>
            </a:r>
            <a:r>
              <a:rPr lang="en-CA">
                <a:latin typeface="Century Gothic"/>
                <a:ea typeface="+mn-lt"/>
                <a:cs typeface="+mn-lt"/>
              </a:rPr>
              <a:t> </a:t>
            </a:r>
            <a:r>
              <a:rPr lang="en-CA" u="sng">
                <a:latin typeface="Century Gothic"/>
                <a:ea typeface="+mn-lt"/>
                <a:cs typeface="+mn-lt"/>
              </a:rPr>
              <a:t>before applying</a:t>
            </a:r>
            <a:r>
              <a:rPr lang="en-CA">
                <a:latin typeface="Century Gothic"/>
                <a:ea typeface="+mn-lt"/>
                <a:cs typeface="+mn-lt"/>
              </a:rPr>
              <a:t> for HVMP.</a:t>
            </a:r>
            <a:endParaRPr lang="en-CA">
              <a:cs typeface="Calibri"/>
            </a:endParaRPr>
          </a:p>
          <a:p>
            <a:pPr algn="ctr">
              <a:lnSpc>
                <a:spcPct val="200000"/>
              </a:lnSpc>
              <a:spcBef>
                <a:spcPts val="1000"/>
              </a:spcBef>
            </a:pPr>
            <a:r>
              <a:rPr lang="en-CA" u="sng">
                <a:latin typeface="Century Gothic"/>
                <a:ea typeface="+mn-lt"/>
                <a:cs typeface="+mn-lt"/>
              </a:rPr>
              <a:t>HVMP eligibility criteria:</a:t>
            </a:r>
          </a:p>
          <a:p>
            <a:pPr marL="285750" indent="-285750">
              <a:lnSpc>
                <a:spcPct val="200000"/>
              </a:lnSpc>
              <a:spcBef>
                <a:spcPts val="1000"/>
              </a:spcBef>
              <a:buFont typeface="Arial"/>
              <a:buChar char="•"/>
            </a:pPr>
            <a:r>
              <a:rPr lang="en-CA">
                <a:latin typeface="Century Gothic"/>
                <a:ea typeface="+mn-lt"/>
                <a:cs typeface="+mn-lt"/>
              </a:rPr>
              <a:t>You must be a </a:t>
            </a:r>
            <a:r>
              <a:rPr lang="en-CA" b="1">
                <a:latin typeface="Century Gothic"/>
                <a:ea typeface="+mn-lt"/>
                <a:cs typeface="+mn-lt"/>
              </a:rPr>
              <a:t>permanent resident of Ontario</a:t>
            </a:r>
            <a:endParaRPr lang="en-US">
              <a:latin typeface="Century Gothic"/>
              <a:ea typeface="+mn-lt"/>
              <a:cs typeface="+mn-lt"/>
            </a:endParaRPr>
          </a:p>
          <a:p>
            <a:pPr marL="285750" indent="-285750">
              <a:lnSpc>
                <a:spcPct val="200000"/>
              </a:lnSpc>
              <a:spcBef>
                <a:spcPts val="1000"/>
              </a:spcBef>
              <a:buFont typeface="Arial"/>
              <a:buChar char="•"/>
            </a:pPr>
            <a:r>
              <a:rPr lang="en-CA">
                <a:latin typeface="Century Gothic"/>
                <a:ea typeface="+mn-lt"/>
                <a:cs typeface="+mn-lt"/>
              </a:rPr>
              <a:t>You must have an </a:t>
            </a:r>
            <a:r>
              <a:rPr lang="en-CA" b="1">
                <a:latin typeface="Century Gothic"/>
                <a:ea typeface="+mn-lt"/>
                <a:cs typeface="+mn-lt"/>
              </a:rPr>
              <a:t>ongoing or recurring disability</a:t>
            </a:r>
            <a:r>
              <a:rPr lang="en-CA">
                <a:latin typeface="Century Gothic"/>
                <a:ea typeface="+mn-lt"/>
                <a:cs typeface="+mn-lt"/>
              </a:rPr>
              <a:t> or impairment that is anticipated to </a:t>
            </a:r>
            <a:r>
              <a:rPr lang="en-CA" b="1">
                <a:latin typeface="Century Gothic"/>
                <a:ea typeface="+mn-lt"/>
                <a:cs typeface="+mn-lt"/>
              </a:rPr>
              <a:t>last more than 1 year</a:t>
            </a:r>
            <a:endParaRPr lang="en-CA">
              <a:latin typeface="Century Gothic"/>
              <a:ea typeface="+mn-lt"/>
              <a:cs typeface="+mn-lt"/>
            </a:endParaRPr>
          </a:p>
          <a:p>
            <a:pPr marL="285750" indent="-285750">
              <a:lnSpc>
                <a:spcPct val="200000"/>
              </a:lnSpc>
              <a:spcBef>
                <a:spcPts val="1000"/>
              </a:spcBef>
              <a:buFont typeface="Arial"/>
              <a:buChar char="•"/>
            </a:pPr>
            <a:r>
              <a:rPr lang="en-CA">
                <a:latin typeface="Century Gothic"/>
                <a:ea typeface="+mn-lt"/>
                <a:cs typeface="+mn-lt"/>
              </a:rPr>
              <a:t>Your </a:t>
            </a:r>
            <a:r>
              <a:rPr lang="en-CA" b="1">
                <a:latin typeface="Century Gothic"/>
                <a:ea typeface="+mn-lt"/>
                <a:cs typeface="+mn-lt"/>
              </a:rPr>
              <a:t>disability must </a:t>
            </a:r>
            <a:r>
              <a:rPr lang="en-CA">
                <a:latin typeface="Century Gothic"/>
                <a:ea typeface="+mn-lt"/>
                <a:cs typeface="+mn-lt"/>
              </a:rPr>
              <a:t>impede mobility and </a:t>
            </a:r>
            <a:r>
              <a:rPr lang="en-CA" b="1">
                <a:latin typeface="Century Gothic"/>
                <a:ea typeface="+mn-lt"/>
                <a:cs typeface="+mn-lt"/>
              </a:rPr>
              <a:t>restrict activities of daily living</a:t>
            </a:r>
            <a:endParaRPr lang="en-US">
              <a:latin typeface="Century Gothic"/>
              <a:ea typeface="+mn-lt"/>
              <a:cs typeface="+mn-lt"/>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16" name="Picture 16">
            <a:extLst>
              <a:ext uri="{FF2B5EF4-FFF2-40B4-BE49-F238E27FC236}">
                <a16:creationId xmlns:a16="http://schemas.microsoft.com/office/drawing/2014/main" id="{FCDD19C3-1BDF-CC0B-C111-19968BEFED86}"/>
              </a:ext>
            </a:extLst>
          </p:cNvPr>
          <p:cNvPicPr>
            <a:picLocks noChangeAspect="1"/>
          </p:cNvPicPr>
          <p:nvPr/>
        </p:nvPicPr>
        <p:blipFill>
          <a:blip r:embed="rId4"/>
          <a:stretch>
            <a:fillRect/>
          </a:stretch>
        </p:blipFill>
        <p:spPr>
          <a:xfrm>
            <a:off x="5757597" y="2001383"/>
            <a:ext cx="821226" cy="831960"/>
          </a:xfrm>
          <a:prstGeom prst="rect">
            <a:avLst/>
          </a:prstGeom>
        </p:spPr>
      </p:pic>
      <p:pic>
        <p:nvPicPr>
          <p:cNvPr id="17" name="Picture 17">
            <a:extLst>
              <a:ext uri="{FF2B5EF4-FFF2-40B4-BE49-F238E27FC236}">
                <a16:creationId xmlns:a16="http://schemas.microsoft.com/office/drawing/2014/main" id="{6EA20413-035E-D0E0-981C-5829613F2767}"/>
              </a:ext>
            </a:extLst>
          </p:cNvPr>
          <p:cNvPicPr>
            <a:picLocks noChangeAspect="1"/>
          </p:cNvPicPr>
          <p:nvPr/>
        </p:nvPicPr>
        <p:blipFill>
          <a:blip r:embed="rId5"/>
          <a:stretch>
            <a:fillRect/>
          </a:stretch>
        </p:blipFill>
        <p:spPr>
          <a:xfrm>
            <a:off x="4931091" y="2109771"/>
            <a:ext cx="734504" cy="723572"/>
          </a:xfrm>
          <a:prstGeom prst="rect">
            <a:avLst/>
          </a:prstGeom>
        </p:spPr>
      </p:pic>
      <p:pic>
        <p:nvPicPr>
          <p:cNvPr id="4" name="Picture 3">
            <a:extLst>
              <a:ext uri="{FF2B5EF4-FFF2-40B4-BE49-F238E27FC236}">
                <a16:creationId xmlns:a16="http://schemas.microsoft.com/office/drawing/2014/main" id="{1292BE04-BD7D-A210-56B9-B35E14F8D53F}"/>
              </a:ext>
            </a:extLst>
          </p:cNvPr>
          <p:cNvPicPr>
            <a:picLocks noChangeAspect="1"/>
          </p:cNvPicPr>
          <p:nvPr/>
        </p:nvPicPr>
        <p:blipFill>
          <a:blip r:embed="rId6"/>
          <a:stretch>
            <a:fillRect/>
          </a:stretch>
        </p:blipFill>
        <p:spPr>
          <a:xfrm>
            <a:off x="5400873" y="4913212"/>
            <a:ext cx="1230385" cy="1231065"/>
          </a:xfrm>
          <a:prstGeom prst="rect">
            <a:avLst/>
          </a:prstGeom>
        </p:spPr>
      </p:pic>
      <p:pic>
        <p:nvPicPr>
          <p:cNvPr id="8" name="Picture 7">
            <a:extLst>
              <a:ext uri="{FF2B5EF4-FFF2-40B4-BE49-F238E27FC236}">
                <a16:creationId xmlns:a16="http://schemas.microsoft.com/office/drawing/2014/main" id="{68698434-C715-860B-B279-38D2D05A4744}"/>
              </a:ext>
            </a:extLst>
          </p:cNvPr>
          <p:cNvPicPr>
            <a:picLocks noChangeAspect="1"/>
          </p:cNvPicPr>
          <p:nvPr/>
        </p:nvPicPr>
        <p:blipFill>
          <a:blip r:embed="rId7"/>
          <a:stretch>
            <a:fillRect/>
          </a:stretch>
        </p:blipFill>
        <p:spPr>
          <a:xfrm>
            <a:off x="5661739" y="7987077"/>
            <a:ext cx="523586" cy="447675"/>
          </a:xfrm>
          <a:prstGeom prst="rect">
            <a:avLst/>
          </a:prstGeom>
        </p:spPr>
      </p:pic>
      <p:pic>
        <p:nvPicPr>
          <p:cNvPr id="10" name="Picture 9">
            <a:extLst>
              <a:ext uri="{FF2B5EF4-FFF2-40B4-BE49-F238E27FC236}">
                <a16:creationId xmlns:a16="http://schemas.microsoft.com/office/drawing/2014/main" id="{244CB618-3150-4F36-C2A9-55A37B223BBB}"/>
              </a:ext>
            </a:extLst>
          </p:cNvPr>
          <p:cNvPicPr>
            <a:picLocks noChangeAspect="1"/>
          </p:cNvPicPr>
          <p:nvPr/>
        </p:nvPicPr>
        <p:blipFill>
          <a:blip r:embed="rId8"/>
          <a:stretch>
            <a:fillRect/>
          </a:stretch>
        </p:blipFill>
        <p:spPr>
          <a:xfrm>
            <a:off x="5035392" y="7940935"/>
            <a:ext cx="485507" cy="476250"/>
          </a:xfrm>
          <a:prstGeom prst="rect">
            <a:avLst/>
          </a:prstGeom>
        </p:spPr>
      </p:pic>
      <p:pic>
        <p:nvPicPr>
          <p:cNvPr id="11" name="Picture 10">
            <a:extLst>
              <a:ext uri="{FF2B5EF4-FFF2-40B4-BE49-F238E27FC236}">
                <a16:creationId xmlns:a16="http://schemas.microsoft.com/office/drawing/2014/main" id="{A684BAA0-7C18-0A05-E171-F739BFDF555F}"/>
              </a:ext>
            </a:extLst>
          </p:cNvPr>
          <p:cNvPicPr>
            <a:picLocks noChangeAspect="1"/>
          </p:cNvPicPr>
          <p:nvPr/>
        </p:nvPicPr>
        <p:blipFill>
          <a:blip r:embed="rId9"/>
          <a:stretch>
            <a:fillRect/>
          </a:stretch>
        </p:blipFill>
        <p:spPr>
          <a:xfrm>
            <a:off x="4179650" y="7840789"/>
            <a:ext cx="856776" cy="857250"/>
          </a:xfrm>
          <a:prstGeom prst="rect">
            <a:avLst/>
          </a:prstGeom>
        </p:spPr>
      </p:pic>
      <p:pic>
        <p:nvPicPr>
          <p:cNvPr id="12" name="Picture 11">
            <a:extLst>
              <a:ext uri="{FF2B5EF4-FFF2-40B4-BE49-F238E27FC236}">
                <a16:creationId xmlns:a16="http://schemas.microsoft.com/office/drawing/2014/main" id="{721EF470-43D2-E5D4-956C-19915D566FA9}"/>
              </a:ext>
            </a:extLst>
          </p:cNvPr>
          <p:cNvPicPr>
            <a:picLocks noChangeAspect="1"/>
          </p:cNvPicPr>
          <p:nvPr/>
        </p:nvPicPr>
        <p:blipFill>
          <a:blip r:embed="rId10"/>
          <a:stretch>
            <a:fillRect/>
          </a:stretch>
        </p:blipFill>
        <p:spPr>
          <a:xfrm>
            <a:off x="3607277" y="7929659"/>
            <a:ext cx="561665" cy="485775"/>
          </a:xfrm>
          <a:prstGeom prst="rect">
            <a:avLst/>
          </a:prstGeom>
        </p:spPr>
      </p:pic>
      <p:pic>
        <p:nvPicPr>
          <p:cNvPr id="13" name="Picture 12">
            <a:extLst>
              <a:ext uri="{FF2B5EF4-FFF2-40B4-BE49-F238E27FC236}">
                <a16:creationId xmlns:a16="http://schemas.microsoft.com/office/drawing/2014/main" id="{E718CC7C-95BF-D258-A607-46287ED0F27C}"/>
              </a:ext>
            </a:extLst>
          </p:cNvPr>
          <p:cNvPicPr>
            <a:picLocks noChangeAspect="1"/>
          </p:cNvPicPr>
          <p:nvPr/>
        </p:nvPicPr>
        <p:blipFill>
          <a:blip r:embed="rId11"/>
          <a:stretch>
            <a:fillRect/>
          </a:stretch>
        </p:blipFill>
        <p:spPr>
          <a:xfrm>
            <a:off x="3007918" y="7883517"/>
            <a:ext cx="590224" cy="571500"/>
          </a:xfrm>
          <a:prstGeom prst="rect">
            <a:avLst/>
          </a:prstGeom>
        </p:spPr>
      </p:pic>
      <p:pic>
        <p:nvPicPr>
          <p:cNvPr id="14" name="Picture 13">
            <a:extLst>
              <a:ext uri="{FF2B5EF4-FFF2-40B4-BE49-F238E27FC236}">
                <a16:creationId xmlns:a16="http://schemas.microsoft.com/office/drawing/2014/main" id="{4202D46E-9619-28FD-C1E9-BA18A8B44565}"/>
              </a:ext>
            </a:extLst>
          </p:cNvPr>
          <p:cNvPicPr>
            <a:picLocks noChangeAspect="1"/>
          </p:cNvPicPr>
          <p:nvPr/>
        </p:nvPicPr>
        <p:blipFill>
          <a:blip r:embed="rId12"/>
          <a:stretch>
            <a:fillRect/>
          </a:stretch>
        </p:blipFill>
        <p:spPr>
          <a:xfrm>
            <a:off x="6254276" y="7985888"/>
            <a:ext cx="504546" cy="495300"/>
          </a:xfrm>
          <a:prstGeom prst="rect">
            <a:avLst/>
          </a:prstGeom>
        </p:spPr>
      </p:pic>
      <p:pic>
        <p:nvPicPr>
          <p:cNvPr id="15" name="Picture 14">
            <a:extLst>
              <a:ext uri="{FF2B5EF4-FFF2-40B4-BE49-F238E27FC236}">
                <a16:creationId xmlns:a16="http://schemas.microsoft.com/office/drawing/2014/main" id="{DFEA8F87-FE6F-F824-0E22-634D3FBB147E}"/>
              </a:ext>
            </a:extLst>
          </p:cNvPr>
          <p:cNvPicPr>
            <a:picLocks noChangeAspect="1"/>
          </p:cNvPicPr>
          <p:nvPr/>
        </p:nvPicPr>
        <p:blipFill>
          <a:blip r:embed="rId13"/>
          <a:stretch>
            <a:fillRect/>
          </a:stretch>
        </p:blipFill>
        <p:spPr>
          <a:xfrm>
            <a:off x="2537860" y="7899243"/>
            <a:ext cx="561665" cy="533400"/>
          </a:xfrm>
          <a:prstGeom prst="rect">
            <a:avLst/>
          </a:prstGeom>
        </p:spPr>
      </p:pic>
      <p:pic>
        <p:nvPicPr>
          <p:cNvPr id="18" name="Picture 17">
            <a:extLst>
              <a:ext uri="{FF2B5EF4-FFF2-40B4-BE49-F238E27FC236}">
                <a16:creationId xmlns:a16="http://schemas.microsoft.com/office/drawing/2014/main" id="{9C795265-67BE-C100-20A6-057588955814}"/>
              </a:ext>
            </a:extLst>
          </p:cNvPr>
          <p:cNvPicPr>
            <a:picLocks noChangeAspect="1"/>
          </p:cNvPicPr>
          <p:nvPr/>
        </p:nvPicPr>
        <p:blipFill>
          <a:blip r:embed="rId14"/>
          <a:stretch>
            <a:fillRect/>
          </a:stretch>
        </p:blipFill>
        <p:spPr>
          <a:xfrm>
            <a:off x="1938500" y="7961110"/>
            <a:ext cx="495026" cy="476250"/>
          </a:xfrm>
          <a:prstGeom prst="rect">
            <a:avLst/>
          </a:prstGeom>
        </p:spPr>
      </p:pic>
      <p:graphicFrame>
        <p:nvGraphicFramePr>
          <p:cNvPr id="28" name="Table 7">
            <a:extLst>
              <a:ext uri="{FF2B5EF4-FFF2-40B4-BE49-F238E27FC236}">
                <a16:creationId xmlns:a16="http://schemas.microsoft.com/office/drawing/2014/main" id="{1ECCCFA7-A40C-EBCE-CBD0-90563D65F110}"/>
              </a:ext>
            </a:extLst>
          </p:cNvPr>
          <p:cNvGraphicFramePr>
            <a:graphicFrameLocks noGrp="1"/>
          </p:cNvGraphicFramePr>
          <p:nvPr>
            <p:extLst>
              <p:ext uri="{D42A27DB-BD31-4B8C-83A1-F6EECF244321}">
                <p14:modId xmlns:p14="http://schemas.microsoft.com/office/powerpoint/2010/main" val="2214837290"/>
              </p:ext>
            </p:extLst>
          </p:nvPr>
        </p:nvGraphicFramePr>
        <p:xfrm>
          <a:off x="5623563" y="572754"/>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30" name="Picture 6">
            <a:extLst>
              <a:ext uri="{FF2B5EF4-FFF2-40B4-BE49-F238E27FC236}">
                <a16:creationId xmlns:a16="http://schemas.microsoft.com/office/drawing/2014/main" id="{42B5568D-D7F3-E334-E001-139BD00200A2}"/>
              </a:ext>
            </a:extLst>
          </p:cNvPr>
          <p:cNvPicPr>
            <a:picLocks noChangeAspect="1"/>
          </p:cNvPicPr>
          <p:nvPr/>
        </p:nvPicPr>
        <p:blipFill>
          <a:blip r:embed="rId15"/>
          <a:stretch>
            <a:fillRect/>
          </a:stretch>
        </p:blipFill>
        <p:spPr>
          <a:xfrm>
            <a:off x="4669421" y="406608"/>
            <a:ext cx="1210963" cy="1210963"/>
          </a:xfrm>
          <a:prstGeom prst="rect">
            <a:avLst/>
          </a:prstGeom>
        </p:spPr>
      </p:pic>
      <p:sp>
        <p:nvSpPr>
          <p:cNvPr id="19" name="TextBox 18">
            <a:extLst>
              <a:ext uri="{FF2B5EF4-FFF2-40B4-BE49-F238E27FC236}">
                <a16:creationId xmlns:a16="http://schemas.microsoft.com/office/drawing/2014/main" id="{8342F855-29B7-68DC-CB2B-FA217476395A}"/>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1213908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6A6FF13-74BD-5E2F-E911-0F59C1F1E59D}"/>
              </a:ext>
            </a:extLst>
          </p:cNvPr>
          <p:cNvSpPr txBox="1"/>
          <p:nvPr/>
        </p:nvSpPr>
        <p:spPr>
          <a:xfrm>
            <a:off x="-319" y="118241"/>
            <a:ext cx="69275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March of Dimes Home and Vehicle Modification Program</a:t>
            </a:r>
            <a:endParaRPr lang="en-US" sz="2800">
              <a:latin typeface="Century Gothic"/>
            </a:endParaRPr>
          </a:p>
        </p:txBody>
      </p:sp>
      <p:sp>
        <p:nvSpPr>
          <p:cNvPr id="2" name="TextBox 1">
            <a:extLst>
              <a:ext uri="{FF2B5EF4-FFF2-40B4-BE49-F238E27FC236}">
                <a16:creationId xmlns:a16="http://schemas.microsoft.com/office/drawing/2014/main" id="{56E93BB7-8269-7FE5-A1D0-261DEA7A1564}"/>
              </a:ext>
            </a:extLst>
          </p:cNvPr>
          <p:cNvSpPr txBox="1"/>
          <p:nvPr/>
        </p:nvSpPr>
        <p:spPr>
          <a:xfrm>
            <a:off x="127406" y="1722042"/>
            <a:ext cx="7641369" cy="57602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1000"/>
              </a:spcBef>
              <a:buFont typeface="Calibri"/>
              <a:buChar char="-"/>
            </a:pPr>
            <a:r>
              <a:rPr lang="en-CA">
                <a:latin typeface="Century Gothic"/>
                <a:ea typeface="+mn-lt"/>
                <a:cs typeface="+mn-lt"/>
              </a:rPr>
              <a:t>People with </a:t>
            </a:r>
            <a:r>
              <a:rPr lang="en-CA" b="1">
                <a:latin typeface="Century Gothic"/>
                <a:ea typeface="+mn-lt"/>
                <a:cs typeface="+mn-lt"/>
              </a:rPr>
              <a:t>gross annual income &gt;$35,000</a:t>
            </a:r>
            <a:r>
              <a:rPr lang="en-CA">
                <a:latin typeface="Century Gothic"/>
                <a:ea typeface="+mn-lt"/>
                <a:cs typeface="+mn-lt"/>
              </a:rPr>
              <a:t> may need to </a:t>
            </a:r>
            <a:r>
              <a:rPr lang="en-CA" b="1">
                <a:latin typeface="Century Gothic"/>
                <a:ea typeface="+mn-lt"/>
                <a:cs typeface="+mn-lt"/>
              </a:rPr>
              <a:t>help pay</a:t>
            </a:r>
            <a:r>
              <a:rPr lang="en-CA">
                <a:latin typeface="Century Gothic"/>
                <a:ea typeface="+mn-lt"/>
                <a:cs typeface="+mn-lt"/>
              </a:rPr>
              <a:t>.</a:t>
            </a:r>
            <a:endParaRPr lang="en-US">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b="1">
                <a:latin typeface="Century Gothic"/>
                <a:ea typeface="+mn-lt"/>
                <a:cs typeface="+mn-lt"/>
              </a:rPr>
              <a:t>Earnings</a:t>
            </a:r>
            <a:r>
              <a:rPr lang="en-CA">
                <a:latin typeface="Century Gothic"/>
                <a:ea typeface="+mn-lt"/>
                <a:cs typeface="+mn-lt"/>
              </a:rPr>
              <a:t> of </a:t>
            </a:r>
            <a:r>
              <a:rPr lang="en-CA" b="1">
                <a:latin typeface="Century Gothic"/>
                <a:ea typeface="+mn-lt"/>
                <a:cs typeface="+mn-lt"/>
              </a:rPr>
              <a:t>spouses</a:t>
            </a:r>
            <a:r>
              <a:rPr lang="en-CA">
                <a:latin typeface="Century Gothic"/>
                <a:ea typeface="+mn-lt"/>
                <a:cs typeface="+mn-lt"/>
              </a:rPr>
              <a:t>/life partners </a:t>
            </a:r>
            <a:r>
              <a:rPr lang="en-CA" b="1">
                <a:latin typeface="Century Gothic"/>
                <a:ea typeface="+mn-lt"/>
                <a:cs typeface="+mn-lt"/>
              </a:rPr>
              <a:t>is considered.</a:t>
            </a:r>
            <a:r>
              <a:rPr lang="en-CA">
                <a:latin typeface="Century Gothic"/>
                <a:ea typeface="+mn-lt"/>
                <a:cs typeface="+mn-lt"/>
              </a:rPr>
              <a:t> </a:t>
            </a:r>
            <a:endParaRPr lang="en-US">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a:latin typeface="Century Gothic"/>
                <a:ea typeface="+mn-lt"/>
                <a:cs typeface="+mn-lt"/>
              </a:rPr>
              <a:t>People who receive </a:t>
            </a:r>
            <a:r>
              <a:rPr lang="en-CA" b="1">
                <a:latin typeface="Century Gothic"/>
                <a:ea typeface="+mn-lt"/>
                <a:cs typeface="+mn-lt"/>
              </a:rPr>
              <a:t>ODSP, Ontario Works</a:t>
            </a:r>
            <a:r>
              <a:rPr lang="en-CA">
                <a:latin typeface="Century Gothic"/>
                <a:ea typeface="+mn-lt"/>
                <a:cs typeface="+mn-lt"/>
              </a:rPr>
              <a:t>, or the </a:t>
            </a:r>
            <a:r>
              <a:rPr lang="en-CA" b="1">
                <a:latin typeface="Century Gothic"/>
                <a:ea typeface="+mn-lt"/>
                <a:cs typeface="+mn-lt"/>
              </a:rPr>
              <a:t>Old-Age Security Guaranteed Income Supplement</a:t>
            </a:r>
            <a:r>
              <a:rPr lang="en-CA">
                <a:latin typeface="Century Gothic"/>
                <a:ea typeface="+mn-lt"/>
                <a:cs typeface="+mn-lt"/>
              </a:rPr>
              <a:t> as the </a:t>
            </a:r>
            <a:r>
              <a:rPr lang="en-CA" b="1">
                <a:latin typeface="Century Gothic"/>
                <a:ea typeface="+mn-lt"/>
                <a:cs typeface="+mn-lt"/>
              </a:rPr>
              <a:t>only income </a:t>
            </a:r>
            <a:r>
              <a:rPr lang="en-CA">
                <a:latin typeface="Century Gothic"/>
                <a:ea typeface="+mn-lt"/>
                <a:cs typeface="+mn-lt"/>
              </a:rPr>
              <a:t>source do </a:t>
            </a:r>
            <a:r>
              <a:rPr lang="en-CA" b="1">
                <a:latin typeface="Century Gothic"/>
                <a:ea typeface="+mn-lt"/>
                <a:cs typeface="+mn-lt"/>
              </a:rPr>
              <a:t>not</a:t>
            </a:r>
            <a:r>
              <a:rPr lang="en-CA">
                <a:latin typeface="Century Gothic"/>
                <a:ea typeface="+mn-lt"/>
                <a:cs typeface="+mn-lt"/>
              </a:rPr>
              <a:t> have to help pay.</a:t>
            </a:r>
            <a:endParaRPr lang="en-US">
              <a:latin typeface="Century Gothic"/>
              <a:ea typeface="+mn-lt"/>
              <a:cs typeface="+mn-lt"/>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229475" y="8433618"/>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361185"/>
            <a:ext cx="1117523" cy="1106543"/>
          </a:xfrm>
          <a:prstGeom prst="rect">
            <a:avLst/>
          </a:prstGeom>
        </p:spPr>
      </p:pic>
      <p:pic>
        <p:nvPicPr>
          <p:cNvPr id="3" name="Picture 2">
            <a:extLst>
              <a:ext uri="{FF2B5EF4-FFF2-40B4-BE49-F238E27FC236}">
                <a16:creationId xmlns:a16="http://schemas.microsoft.com/office/drawing/2014/main" id="{28F3AA36-00B0-24C1-4A59-AE867A8E2026}"/>
              </a:ext>
            </a:extLst>
          </p:cNvPr>
          <p:cNvPicPr>
            <a:picLocks noChangeAspect="1"/>
          </p:cNvPicPr>
          <p:nvPr/>
        </p:nvPicPr>
        <p:blipFill>
          <a:blip r:embed="rId4"/>
          <a:stretch>
            <a:fillRect/>
          </a:stretch>
        </p:blipFill>
        <p:spPr>
          <a:xfrm>
            <a:off x="5954679" y="3428641"/>
            <a:ext cx="1175286" cy="1175935"/>
          </a:xfrm>
          <a:prstGeom prst="rect">
            <a:avLst/>
          </a:prstGeom>
        </p:spPr>
      </p:pic>
      <p:pic>
        <p:nvPicPr>
          <p:cNvPr id="10" name="Picture 9">
            <a:extLst>
              <a:ext uri="{FF2B5EF4-FFF2-40B4-BE49-F238E27FC236}">
                <a16:creationId xmlns:a16="http://schemas.microsoft.com/office/drawing/2014/main" id="{A767F052-31C9-E61C-432C-6802B25E336F}"/>
              </a:ext>
            </a:extLst>
          </p:cNvPr>
          <p:cNvPicPr>
            <a:picLocks noChangeAspect="1"/>
          </p:cNvPicPr>
          <p:nvPr/>
        </p:nvPicPr>
        <p:blipFill>
          <a:blip r:embed="rId5"/>
          <a:stretch>
            <a:fillRect/>
          </a:stretch>
        </p:blipFill>
        <p:spPr>
          <a:xfrm>
            <a:off x="5279430" y="3050045"/>
            <a:ext cx="974004" cy="974542"/>
          </a:xfrm>
          <a:prstGeom prst="rect">
            <a:avLst/>
          </a:prstGeom>
        </p:spPr>
      </p:pic>
      <p:pic>
        <p:nvPicPr>
          <p:cNvPr id="11" name="Picture 10">
            <a:extLst>
              <a:ext uri="{FF2B5EF4-FFF2-40B4-BE49-F238E27FC236}">
                <a16:creationId xmlns:a16="http://schemas.microsoft.com/office/drawing/2014/main" id="{7EA63767-A214-99EC-2424-DB2563045365}"/>
              </a:ext>
            </a:extLst>
          </p:cNvPr>
          <p:cNvPicPr>
            <a:picLocks noChangeAspect="1"/>
          </p:cNvPicPr>
          <p:nvPr/>
        </p:nvPicPr>
        <p:blipFill>
          <a:blip r:embed="rId5"/>
          <a:stretch>
            <a:fillRect/>
          </a:stretch>
        </p:blipFill>
        <p:spPr>
          <a:xfrm>
            <a:off x="6861311" y="3050045"/>
            <a:ext cx="974004" cy="974542"/>
          </a:xfrm>
          <a:prstGeom prst="rect">
            <a:avLst/>
          </a:prstGeom>
        </p:spPr>
      </p:pic>
      <p:graphicFrame>
        <p:nvGraphicFramePr>
          <p:cNvPr id="13" name="Table 7">
            <a:extLst>
              <a:ext uri="{FF2B5EF4-FFF2-40B4-BE49-F238E27FC236}">
                <a16:creationId xmlns:a16="http://schemas.microsoft.com/office/drawing/2014/main" id="{9E0671D4-2CF9-4DB5-D916-103A8D6AD686}"/>
              </a:ext>
            </a:extLst>
          </p:cNvPr>
          <p:cNvGraphicFramePr>
            <a:graphicFrameLocks noGrp="1"/>
          </p:cNvGraphicFramePr>
          <p:nvPr>
            <p:extLst>
              <p:ext uri="{D42A27DB-BD31-4B8C-83A1-F6EECF244321}">
                <p14:modId xmlns:p14="http://schemas.microsoft.com/office/powerpoint/2010/main" val="718419769"/>
              </p:ext>
            </p:extLst>
          </p:nvPr>
        </p:nvGraphicFramePr>
        <p:xfrm>
          <a:off x="5637056" y="572753"/>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5" name="Picture 6">
            <a:extLst>
              <a:ext uri="{FF2B5EF4-FFF2-40B4-BE49-F238E27FC236}">
                <a16:creationId xmlns:a16="http://schemas.microsoft.com/office/drawing/2014/main" id="{C0B0F660-940A-1ED2-0DAB-721AC6D675E1}"/>
              </a:ext>
            </a:extLst>
          </p:cNvPr>
          <p:cNvPicPr>
            <a:picLocks noChangeAspect="1"/>
          </p:cNvPicPr>
          <p:nvPr/>
        </p:nvPicPr>
        <p:blipFill>
          <a:blip r:embed="rId6"/>
          <a:stretch>
            <a:fillRect/>
          </a:stretch>
        </p:blipFill>
        <p:spPr>
          <a:xfrm>
            <a:off x="4682914" y="406607"/>
            <a:ext cx="1210963" cy="1210963"/>
          </a:xfrm>
          <a:prstGeom prst="rect">
            <a:avLst/>
          </a:prstGeom>
        </p:spPr>
      </p:pic>
      <p:sp>
        <p:nvSpPr>
          <p:cNvPr id="8" name="TextBox 7">
            <a:extLst>
              <a:ext uri="{FF2B5EF4-FFF2-40B4-BE49-F238E27FC236}">
                <a16:creationId xmlns:a16="http://schemas.microsoft.com/office/drawing/2014/main" id="{347815B5-570E-8A65-8900-9B0C4C4DA18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2086508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11">
            <a:extLst>
              <a:ext uri="{FF2B5EF4-FFF2-40B4-BE49-F238E27FC236}">
                <a16:creationId xmlns:a16="http://schemas.microsoft.com/office/drawing/2014/main" id="{734CBAD6-0C2A-0CA4-C5AE-46FCBEC76C19}"/>
              </a:ext>
            </a:extLst>
          </p:cNvPr>
          <p:cNvGraphicFramePr>
            <a:graphicFrameLocks noGrp="1"/>
          </p:cNvGraphicFramePr>
          <p:nvPr>
            <p:extLst>
              <p:ext uri="{D42A27DB-BD31-4B8C-83A1-F6EECF244321}">
                <p14:modId xmlns:p14="http://schemas.microsoft.com/office/powerpoint/2010/main" val="2769844464"/>
              </p:ext>
            </p:extLst>
          </p:nvPr>
        </p:nvGraphicFramePr>
        <p:xfrm>
          <a:off x="3315458" y="5763918"/>
          <a:ext cx="3617279" cy="3321504"/>
        </p:xfrm>
        <a:graphic>
          <a:graphicData uri="http://schemas.openxmlformats.org/drawingml/2006/table">
            <a:tbl>
              <a:tblPr firstRow="1" bandRow="1">
                <a:tableStyleId>{5C22544A-7EE6-4342-B048-85BDC9FD1C3A}</a:tableStyleId>
              </a:tblPr>
              <a:tblGrid>
                <a:gridCol w="3617279">
                  <a:extLst>
                    <a:ext uri="{9D8B030D-6E8A-4147-A177-3AD203B41FA5}">
                      <a16:colId xmlns:a16="http://schemas.microsoft.com/office/drawing/2014/main" val="2813050934"/>
                    </a:ext>
                  </a:extLst>
                </a:gridCol>
              </a:tblGrid>
              <a:tr h="3321504">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graphicFrame>
        <p:nvGraphicFramePr>
          <p:cNvPr id="24" name="Table 11">
            <a:extLst>
              <a:ext uri="{FF2B5EF4-FFF2-40B4-BE49-F238E27FC236}">
                <a16:creationId xmlns:a16="http://schemas.microsoft.com/office/drawing/2014/main" id="{6163D85E-5866-5F7B-BEB9-69F783D387D5}"/>
              </a:ext>
            </a:extLst>
          </p:cNvPr>
          <p:cNvGraphicFramePr>
            <a:graphicFrameLocks noGrp="1"/>
          </p:cNvGraphicFramePr>
          <p:nvPr>
            <p:extLst>
              <p:ext uri="{D42A27DB-BD31-4B8C-83A1-F6EECF244321}">
                <p14:modId xmlns:p14="http://schemas.microsoft.com/office/powerpoint/2010/main" val="499674575"/>
              </p:ext>
            </p:extLst>
          </p:nvPr>
        </p:nvGraphicFramePr>
        <p:xfrm>
          <a:off x="195741" y="5763919"/>
          <a:ext cx="2407034" cy="2769825"/>
        </p:xfrm>
        <a:graphic>
          <a:graphicData uri="http://schemas.openxmlformats.org/drawingml/2006/table">
            <a:tbl>
              <a:tblPr firstRow="1" bandRow="1">
                <a:tableStyleId>{5C22544A-7EE6-4342-B048-85BDC9FD1C3A}</a:tableStyleId>
              </a:tblPr>
              <a:tblGrid>
                <a:gridCol w="2407034">
                  <a:extLst>
                    <a:ext uri="{9D8B030D-6E8A-4147-A177-3AD203B41FA5}">
                      <a16:colId xmlns:a16="http://schemas.microsoft.com/office/drawing/2014/main" val="2813050934"/>
                    </a:ext>
                  </a:extLst>
                </a:gridCol>
              </a:tblGrid>
              <a:tr h="2769825">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sp>
        <p:nvSpPr>
          <p:cNvPr id="21" name="TextBox 20">
            <a:extLst>
              <a:ext uri="{FF2B5EF4-FFF2-40B4-BE49-F238E27FC236}">
                <a16:creationId xmlns:a16="http://schemas.microsoft.com/office/drawing/2014/main" id="{28207380-EA62-B367-A75E-4E3B2613EAB0}"/>
              </a:ext>
            </a:extLst>
          </p:cNvPr>
          <p:cNvSpPr txBox="1"/>
          <p:nvPr/>
        </p:nvSpPr>
        <p:spPr>
          <a:xfrm>
            <a:off x="3540236" y="6019799"/>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u="sng">
                <a:latin typeface="Century Gothic"/>
                <a:cs typeface="Arial"/>
              </a:rPr>
              <a:t>Payment Options</a:t>
            </a:r>
            <a:r>
              <a:rPr lang="en-US" sz="2000" u="sng">
                <a:latin typeface="Century Gothic"/>
                <a:cs typeface="Arial"/>
              </a:rPr>
              <a:t>​​</a:t>
            </a:r>
            <a:endParaRPr lang="en-US" u="sng">
              <a:cs typeface="Calibri" panose="020F0502020204030204"/>
            </a:endParaRPr>
          </a:p>
          <a:p>
            <a:endParaRPr lang="en-US" sz="2000">
              <a:latin typeface="Century Gothic"/>
              <a:cs typeface="Arial"/>
            </a:endParaRPr>
          </a:p>
          <a:p>
            <a:pPr marL="342900" indent="-342900">
              <a:buFont typeface="Arial"/>
              <a:buChar char="•"/>
            </a:pPr>
            <a:r>
              <a:rPr lang="en-CA" sz="2000">
                <a:latin typeface="Century Gothic"/>
                <a:cs typeface="Arial"/>
              </a:rPr>
              <a:t>Cash</a:t>
            </a:r>
            <a:r>
              <a:rPr lang="en-US" sz="2000">
                <a:latin typeface="Century Gothic"/>
                <a:cs typeface="Arial"/>
              </a:rPr>
              <a:t>​​</a:t>
            </a:r>
            <a:endParaRPr lang="en-US">
              <a:latin typeface="Calibri"/>
              <a:cs typeface="Calibri"/>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Debit/Credit card</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err="1">
                <a:latin typeface="Century Gothic"/>
                <a:cs typeface="Arial"/>
              </a:rPr>
              <a:t>ParaPay</a:t>
            </a:r>
            <a:r>
              <a:rPr lang="en-CA" sz="2000">
                <a:latin typeface="Century Gothic"/>
                <a:cs typeface="Arial"/>
              </a:rPr>
              <a:t>​</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Presto</a:t>
            </a:r>
            <a:r>
              <a:rPr lang="en-US" sz="2000">
                <a:latin typeface="Century Gothic"/>
                <a:cs typeface="Arial"/>
              </a:rPr>
              <a:t>​​</a:t>
            </a:r>
            <a:endParaRPr lang="en-US">
              <a:cs typeface="Calibri" panose="020F0502020204030204"/>
            </a:endParaRPr>
          </a:p>
        </p:txBody>
      </p:sp>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pic>
        <p:nvPicPr>
          <p:cNvPr id="2" name="Picture 3">
            <a:extLst>
              <a:ext uri="{FF2B5EF4-FFF2-40B4-BE49-F238E27FC236}">
                <a16:creationId xmlns:a16="http://schemas.microsoft.com/office/drawing/2014/main" id="{08CEF48F-17C0-77E8-97F2-CE1E6AC1760A}"/>
              </a:ext>
            </a:extLst>
          </p:cNvPr>
          <p:cNvPicPr>
            <a:picLocks noChangeAspect="1"/>
          </p:cNvPicPr>
          <p:nvPr/>
        </p:nvPicPr>
        <p:blipFill>
          <a:blip r:embed="rId3"/>
          <a:stretch>
            <a:fillRect/>
          </a:stretch>
        </p:blipFill>
        <p:spPr>
          <a:xfrm>
            <a:off x="4403025" y="120315"/>
            <a:ext cx="2179478" cy="1138989"/>
          </a:xfrm>
          <a:prstGeom prst="rect">
            <a:avLst/>
          </a:prstGeom>
        </p:spPr>
      </p:pic>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170821" cy="4016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CA" sz="2000" b="1">
                <a:latin typeface="Century Gothic"/>
                <a:cs typeface="Calibri"/>
              </a:rPr>
              <a:t>Accessible bus service</a:t>
            </a:r>
            <a:r>
              <a:rPr lang="en-CA" sz="2000">
                <a:latin typeface="Century Gothic"/>
                <a:cs typeface="Calibri"/>
              </a:rPr>
              <a:t> by </a:t>
            </a:r>
            <a:r>
              <a:rPr lang="en-CA" sz="2000" err="1">
                <a:latin typeface="Century Gothic"/>
                <a:cs typeface="Calibri"/>
              </a:rPr>
              <a:t>OCTranspo</a:t>
            </a:r>
            <a:r>
              <a:rPr lang="en-CA" sz="2000">
                <a:latin typeface="Century Gothic"/>
                <a:cs typeface="Calibri"/>
              </a:rPr>
              <a:t> </a:t>
            </a:r>
          </a:p>
          <a:p>
            <a:pPr marL="285750" indent="-285750">
              <a:lnSpc>
                <a:spcPct val="90000"/>
              </a:lnSpc>
              <a:spcBef>
                <a:spcPts val="1000"/>
              </a:spcBef>
              <a:buFont typeface="Arial"/>
              <a:buChar char="•"/>
            </a:pPr>
            <a:r>
              <a:rPr lang="en-CA" sz="2000">
                <a:latin typeface="Century Gothic"/>
                <a:cs typeface="Calibri"/>
              </a:rPr>
              <a:t>Does </a:t>
            </a:r>
            <a:r>
              <a:rPr lang="en-CA" sz="2000" b="1" u="sng">
                <a:latin typeface="Century Gothic"/>
                <a:cs typeface="Calibri"/>
              </a:rPr>
              <a:t>not</a:t>
            </a:r>
            <a:r>
              <a:rPr lang="en-CA" sz="2000">
                <a:latin typeface="Century Gothic"/>
                <a:cs typeface="Calibri"/>
              </a:rPr>
              <a:t> run on a </a:t>
            </a:r>
            <a:r>
              <a:rPr lang="en-CA" sz="2000" b="1" u="sng">
                <a:latin typeface="Century Gothic"/>
                <a:cs typeface="Calibri"/>
              </a:rPr>
              <a:t>regular schedule</a:t>
            </a:r>
            <a:endParaRPr lang="en-CA" sz="2000">
              <a:latin typeface="Century Gothic"/>
              <a:cs typeface="Calibri"/>
            </a:endParaRPr>
          </a:p>
          <a:p>
            <a:pPr marL="285750" indent="-285750">
              <a:lnSpc>
                <a:spcPct val="90000"/>
              </a:lnSpc>
              <a:spcBef>
                <a:spcPts val="1000"/>
              </a:spcBef>
              <a:buFont typeface="Arial"/>
              <a:buChar char="•"/>
            </a:pPr>
            <a:r>
              <a:rPr lang="en-CA" sz="2000">
                <a:latin typeface="Century Gothic"/>
                <a:cs typeface="Calibri"/>
              </a:rPr>
              <a:t>Need to </a:t>
            </a:r>
            <a:r>
              <a:rPr lang="en-CA" sz="2000" b="1" u="sng">
                <a:latin typeface="Century Gothic"/>
                <a:cs typeface="Calibri"/>
              </a:rPr>
              <a:t>book appointments</a:t>
            </a:r>
            <a:endParaRPr lang="en-US" sz="2000">
              <a:latin typeface="Century Gothic"/>
              <a:cs typeface="Calibri"/>
            </a:endParaRPr>
          </a:p>
          <a:p>
            <a:pPr marL="742950" lvl="1" indent="-285750">
              <a:lnSpc>
                <a:spcPct val="90000"/>
              </a:lnSpc>
              <a:spcBef>
                <a:spcPts val="1000"/>
              </a:spcBef>
              <a:buFont typeface="Arial"/>
              <a:buChar char="•"/>
            </a:pPr>
            <a:r>
              <a:rPr lang="en-CA" sz="2000">
                <a:latin typeface="Century Gothic"/>
                <a:cs typeface="Calibri"/>
              </a:rPr>
              <a:t> </a:t>
            </a:r>
            <a:r>
              <a:rPr lang="en-CA" sz="2000" b="1">
                <a:latin typeface="Century Gothic"/>
                <a:cs typeface="Calibri"/>
              </a:rPr>
              <a:t>at least 24 hours (1 day) in advance</a:t>
            </a:r>
            <a:endParaRPr lang="en-CA" sz="2000">
              <a:latin typeface="Century Gothic"/>
              <a:cs typeface="Calibri"/>
            </a:endParaRPr>
          </a:p>
          <a:p>
            <a:pPr marL="285750" indent="-285750">
              <a:lnSpc>
                <a:spcPct val="90000"/>
              </a:lnSpc>
              <a:spcBef>
                <a:spcPts val="1000"/>
              </a:spcBef>
              <a:buFont typeface="Arial"/>
              <a:buChar char="•"/>
            </a:pPr>
            <a:endParaRPr lang="en-US" sz="2000">
              <a:latin typeface="Century Gothic"/>
              <a:cs typeface="Calibri"/>
            </a:endParaRPr>
          </a:p>
          <a:p>
            <a:pPr>
              <a:lnSpc>
                <a:spcPct val="90000"/>
              </a:lnSpc>
              <a:spcBef>
                <a:spcPts val="1000"/>
              </a:spcBef>
            </a:pPr>
            <a:r>
              <a:rPr lang="en-US" sz="2000" b="1" u="sng">
                <a:latin typeface="Century Gothic"/>
                <a:cs typeface="Calibri"/>
              </a:rPr>
              <a:t>How to apply</a:t>
            </a:r>
            <a:r>
              <a:rPr lang="en-US" sz="2000">
                <a:latin typeface="Century Gothic"/>
                <a:cs typeface="Calibri"/>
              </a:rPr>
              <a:t> for program: </a:t>
            </a:r>
          </a:p>
          <a:p>
            <a:pPr marL="742950" lvl="1" indent="-285750">
              <a:lnSpc>
                <a:spcPct val="90000"/>
              </a:lnSpc>
              <a:spcBef>
                <a:spcPts val="1000"/>
              </a:spcBef>
              <a:buFont typeface="Calibri"/>
              <a:buChar char="-"/>
            </a:pPr>
            <a:r>
              <a:rPr lang="en-US" sz="2000">
                <a:latin typeface="Century Gothic"/>
                <a:cs typeface="Calibri"/>
              </a:rPr>
              <a:t>Complete application form</a:t>
            </a:r>
          </a:p>
          <a:p>
            <a:pPr marL="285750" indent="-285750">
              <a:lnSpc>
                <a:spcPct val="90000"/>
              </a:lnSpc>
              <a:spcBef>
                <a:spcPts val="1000"/>
              </a:spcBef>
              <a:buFont typeface="Arial"/>
              <a:buChar char="•"/>
            </a:pPr>
            <a:endParaRPr lang="en-CA" sz="2000">
              <a:latin typeface="Century Gothic"/>
              <a:cs typeface="Calibri"/>
            </a:endParaRPr>
          </a:p>
          <a:p>
            <a:pPr>
              <a:lnSpc>
                <a:spcPct val="90000"/>
              </a:lnSpc>
              <a:spcBef>
                <a:spcPts val="1000"/>
              </a:spcBef>
            </a:pPr>
            <a:r>
              <a:rPr lang="en-CA" sz="2000" b="1" u="sng">
                <a:latin typeface="Century Gothic"/>
                <a:cs typeface="Calibri"/>
              </a:rPr>
              <a:t>How to book a ride: </a:t>
            </a:r>
            <a:endParaRPr lang="en-US" sz="2000" b="1" u="sng">
              <a:latin typeface="Century Gothic"/>
              <a:cs typeface="Calibri"/>
            </a:endParaRPr>
          </a:p>
          <a:p>
            <a:pPr lvl="1">
              <a:lnSpc>
                <a:spcPct val="90000"/>
              </a:lnSpc>
              <a:spcBef>
                <a:spcPts val="1000"/>
              </a:spcBef>
            </a:pPr>
            <a:r>
              <a:rPr lang="en-CA" sz="2000" b="1">
                <a:latin typeface="Century Gothic"/>
                <a:cs typeface="Calibri"/>
              </a:rPr>
              <a:t>My Para Transpo App</a:t>
            </a:r>
            <a:endParaRPr lang="en-US" sz="2000">
              <a:latin typeface="Century Gothic"/>
            </a:endParaRPr>
          </a:p>
        </p:txBody>
      </p:sp>
      <p:pic>
        <p:nvPicPr>
          <p:cNvPr id="8" name="Picture 8" descr="Qr code&#10;&#10;Description automatically generated">
            <a:extLst>
              <a:ext uri="{FF2B5EF4-FFF2-40B4-BE49-F238E27FC236}">
                <a16:creationId xmlns:a16="http://schemas.microsoft.com/office/drawing/2014/main" id="{E811C4DA-9A51-8018-408E-CF076EAF8B0B}"/>
              </a:ext>
            </a:extLst>
          </p:cNvPr>
          <p:cNvPicPr>
            <a:picLocks noChangeAspect="1"/>
          </p:cNvPicPr>
          <p:nvPr/>
        </p:nvPicPr>
        <p:blipFill>
          <a:blip r:embed="rId4"/>
          <a:stretch>
            <a:fillRect/>
          </a:stretch>
        </p:blipFill>
        <p:spPr>
          <a:xfrm>
            <a:off x="4564745" y="4878764"/>
            <a:ext cx="592948" cy="586719"/>
          </a:xfrm>
          <a:prstGeom prst="rect">
            <a:avLst/>
          </a:prstGeom>
        </p:spPr>
      </p:pic>
      <p:pic>
        <p:nvPicPr>
          <p:cNvPr id="11" name="Picture 10">
            <a:extLst>
              <a:ext uri="{FF2B5EF4-FFF2-40B4-BE49-F238E27FC236}">
                <a16:creationId xmlns:a16="http://schemas.microsoft.com/office/drawing/2014/main" id="{68F47E6E-AB67-D705-845E-77FD7BA28E8B}"/>
              </a:ext>
            </a:extLst>
          </p:cNvPr>
          <p:cNvPicPr>
            <a:picLocks noChangeAspect="1"/>
          </p:cNvPicPr>
          <p:nvPr/>
        </p:nvPicPr>
        <p:blipFill>
          <a:blip r:embed="rId5"/>
          <a:stretch>
            <a:fillRect/>
          </a:stretch>
        </p:blipFill>
        <p:spPr>
          <a:xfrm>
            <a:off x="4006612" y="4902083"/>
            <a:ext cx="538924" cy="533175"/>
          </a:xfrm>
          <a:prstGeom prst="rect">
            <a:avLst/>
          </a:prstGeom>
        </p:spPr>
      </p:pic>
      <p:sp>
        <p:nvSpPr>
          <p:cNvPr id="13" name="TextBox 12">
            <a:extLst>
              <a:ext uri="{FF2B5EF4-FFF2-40B4-BE49-F238E27FC236}">
                <a16:creationId xmlns:a16="http://schemas.microsoft.com/office/drawing/2014/main" id="{21A35FEB-0B58-39B6-0753-076995888974}"/>
              </a:ext>
            </a:extLst>
          </p:cNvPr>
          <p:cNvSpPr txBox="1"/>
          <p:nvPr/>
        </p:nvSpPr>
        <p:spPr>
          <a:xfrm>
            <a:off x="645822" y="8957536"/>
            <a:ext cx="725840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press </a:t>
            </a:r>
            <a:r>
              <a:rPr lang="en-CA" b="1">
                <a:latin typeface="Century Gothic"/>
                <a:cs typeface="Segoe UI"/>
              </a:rPr>
              <a:t>1 for English</a:t>
            </a:r>
            <a:r>
              <a:rPr lang="en-CA">
                <a:latin typeface="Century Gothic"/>
                <a:cs typeface="Segoe UI"/>
              </a:rPr>
              <a:t>, </a:t>
            </a:r>
            <a:r>
              <a:rPr lang="en-CA" b="1">
                <a:latin typeface="Century Gothic"/>
                <a:cs typeface="Segoe UI"/>
              </a:rPr>
              <a:t>2 for French</a:t>
            </a:r>
            <a:r>
              <a:rPr lang="en-CA">
                <a:latin typeface="Century Gothic"/>
                <a:cs typeface="Segoe UI"/>
              </a:rPr>
              <a:t> </a:t>
            </a:r>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6"/>
          <a:stretch>
            <a:fillRect/>
          </a:stretch>
        </p:blipFill>
        <p:spPr>
          <a:xfrm>
            <a:off x="-67409" y="8744062"/>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FE5D4140-38E7-2308-B928-D56221B887E6}"/>
              </a:ext>
            </a:extLst>
          </p:cNvPr>
          <p:cNvPicPr>
            <a:picLocks noChangeAspect="1"/>
          </p:cNvPicPr>
          <p:nvPr/>
        </p:nvPicPr>
        <p:blipFill>
          <a:blip r:embed="rId7"/>
          <a:stretch>
            <a:fillRect/>
          </a:stretch>
        </p:blipFill>
        <p:spPr>
          <a:xfrm>
            <a:off x="6181863" y="5957675"/>
            <a:ext cx="432691" cy="469155"/>
          </a:xfrm>
          <a:prstGeom prst="rect">
            <a:avLst/>
          </a:prstGeom>
        </p:spPr>
      </p:pic>
      <p:pic>
        <p:nvPicPr>
          <p:cNvPr id="19" name="Picture 19" descr="Qr code&#10;&#10;Description automatically generated">
            <a:extLst>
              <a:ext uri="{FF2B5EF4-FFF2-40B4-BE49-F238E27FC236}">
                <a16:creationId xmlns:a16="http://schemas.microsoft.com/office/drawing/2014/main" id="{DF63B1BF-F58C-2393-CCD8-C0C0B07C3ED2}"/>
              </a:ext>
            </a:extLst>
          </p:cNvPr>
          <p:cNvPicPr>
            <a:picLocks noChangeAspect="1"/>
          </p:cNvPicPr>
          <p:nvPr/>
        </p:nvPicPr>
        <p:blipFill>
          <a:blip r:embed="rId8"/>
          <a:stretch>
            <a:fillRect/>
          </a:stretch>
        </p:blipFill>
        <p:spPr>
          <a:xfrm>
            <a:off x="5412636" y="3554606"/>
            <a:ext cx="480768" cy="526828"/>
          </a:xfrm>
          <a:prstGeom prst="rect">
            <a:avLst/>
          </a:prstGeom>
        </p:spPr>
      </p:pic>
      <p:sp>
        <p:nvSpPr>
          <p:cNvPr id="20" name="TextBox 19">
            <a:extLst>
              <a:ext uri="{FF2B5EF4-FFF2-40B4-BE49-F238E27FC236}">
                <a16:creationId xmlns:a16="http://schemas.microsoft.com/office/drawing/2014/main" id="{D5BBDB62-39A8-1508-3E29-49D0D81C7FCA}"/>
              </a:ext>
            </a:extLst>
          </p:cNvPr>
          <p:cNvSpPr txBox="1"/>
          <p:nvPr/>
        </p:nvSpPr>
        <p:spPr>
          <a:xfrm>
            <a:off x="383200" y="6019800"/>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a:latin typeface="Century Gothic"/>
                <a:cs typeface="Arial"/>
              </a:rPr>
              <a:t>​      </a:t>
            </a:r>
            <a:r>
              <a:rPr lang="en-CA" sz="2000" u="sng">
                <a:latin typeface="Century Gothic"/>
                <a:cs typeface="Arial"/>
              </a:rPr>
              <a:t> </a:t>
            </a:r>
            <a:r>
              <a:rPr lang="en-CA" sz="2000">
                <a:latin typeface="Century Gothic"/>
                <a:cs typeface="Arial"/>
              </a:rPr>
              <a:t> </a:t>
            </a:r>
            <a:r>
              <a:rPr lang="en-CA" sz="2000" b="1">
                <a:latin typeface="Century Gothic"/>
                <a:cs typeface="Arial"/>
              </a:rPr>
              <a:t>Fees: </a:t>
            </a:r>
            <a:r>
              <a:rPr lang="en-CA" sz="2000">
                <a:latin typeface="Century Gothic"/>
                <a:cs typeface="Arial"/>
              </a:rPr>
              <a:t>​</a:t>
            </a:r>
            <a:endParaRPr lang="en-US"/>
          </a:p>
          <a:p>
            <a:endParaRPr lang="en-CA" sz="2000">
              <a:latin typeface="Century Gothic"/>
              <a:cs typeface="Arial"/>
            </a:endParaRPr>
          </a:p>
          <a:p>
            <a:pPr marL="342900" indent="-342900">
              <a:buFont typeface="Arial"/>
              <a:buChar char="•"/>
            </a:pPr>
            <a:r>
              <a:rPr lang="en-CA" sz="2000">
                <a:latin typeface="Century Gothic"/>
                <a:cs typeface="Arial"/>
              </a:rPr>
              <a:t>Pay per ride​</a:t>
            </a: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Per 1-7 days</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Per month</a:t>
            </a:r>
            <a:r>
              <a:rPr lang="en-US" sz="2000">
                <a:latin typeface="Century Gothic"/>
                <a:cs typeface="Arial"/>
              </a:rPr>
              <a:t>​</a:t>
            </a:r>
            <a:endParaRPr lang="en-US" sz="2000">
              <a:solidFill>
                <a:srgbClr val="950819"/>
              </a:solidFill>
              <a:latin typeface="Century Gothic"/>
              <a:cs typeface="Arial"/>
            </a:endParaRPr>
          </a:p>
        </p:txBody>
      </p:sp>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5"/>
          <a:stretch>
            <a:fillRect/>
          </a:stretch>
        </p:blipFill>
        <p:spPr>
          <a:xfrm>
            <a:off x="4862562" y="3531572"/>
            <a:ext cx="538924" cy="549218"/>
          </a:xfrm>
          <a:prstGeom prst="rect">
            <a:avLst/>
          </a:prstGeom>
        </p:spPr>
      </p:pic>
      <p:pic>
        <p:nvPicPr>
          <p:cNvPr id="23" name="Picture 22">
            <a:extLst>
              <a:ext uri="{FF2B5EF4-FFF2-40B4-BE49-F238E27FC236}">
                <a16:creationId xmlns:a16="http://schemas.microsoft.com/office/drawing/2014/main" id="{79967220-1292-CBB5-C65F-0E78C1524ACB}"/>
              </a:ext>
            </a:extLst>
          </p:cNvPr>
          <p:cNvPicPr>
            <a:picLocks noChangeAspect="1"/>
          </p:cNvPicPr>
          <p:nvPr/>
        </p:nvPicPr>
        <p:blipFill>
          <a:blip r:embed="rId5"/>
          <a:stretch>
            <a:fillRect/>
          </a:stretch>
        </p:blipFill>
        <p:spPr>
          <a:xfrm>
            <a:off x="5791185" y="6018099"/>
            <a:ext cx="378668" cy="356712"/>
          </a:xfrm>
          <a:prstGeom prst="rect">
            <a:avLst/>
          </a:prstGeom>
        </p:spPr>
      </p:pic>
      <p:pic>
        <p:nvPicPr>
          <p:cNvPr id="3" name="Picture 9">
            <a:extLst>
              <a:ext uri="{FF2B5EF4-FFF2-40B4-BE49-F238E27FC236}">
                <a16:creationId xmlns:a16="http://schemas.microsoft.com/office/drawing/2014/main" id="{3BCA203E-2097-8C4D-A46C-B716656518DE}"/>
              </a:ext>
            </a:extLst>
          </p:cNvPr>
          <p:cNvPicPr>
            <a:picLocks noChangeAspect="1"/>
          </p:cNvPicPr>
          <p:nvPr/>
        </p:nvPicPr>
        <p:blipFill>
          <a:blip r:embed="rId9"/>
          <a:stretch>
            <a:fillRect/>
          </a:stretch>
        </p:blipFill>
        <p:spPr>
          <a:xfrm>
            <a:off x="4708712" y="6524064"/>
            <a:ext cx="587189" cy="560295"/>
          </a:xfrm>
          <a:prstGeom prst="rect">
            <a:avLst/>
          </a:prstGeom>
        </p:spPr>
      </p:pic>
      <p:pic>
        <p:nvPicPr>
          <p:cNvPr id="10" name="Picture 11" descr="A black background with a black square&#10;&#10;Description automatically generated">
            <a:extLst>
              <a:ext uri="{FF2B5EF4-FFF2-40B4-BE49-F238E27FC236}">
                <a16:creationId xmlns:a16="http://schemas.microsoft.com/office/drawing/2014/main" id="{17909125-3408-9F88-083F-C8CEBD174DCC}"/>
              </a:ext>
            </a:extLst>
          </p:cNvPr>
          <p:cNvPicPr>
            <a:picLocks noChangeAspect="1"/>
          </p:cNvPicPr>
          <p:nvPr/>
        </p:nvPicPr>
        <p:blipFill>
          <a:blip r:embed="rId10"/>
          <a:stretch>
            <a:fillRect/>
          </a:stretch>
        </p:blipFill>
        <p:spPr>
          <a:xfrm>
            <a:off x="815301" y="659731"/>
            <a:ext cx="941502" cy="926432"/>
          </a:xfrm>
          <a:prstGeom prst="rect">
            <a:avLst/>
          </a:prstGeom>
        </p:spPr>
      </p:pic>
      <p:pic>
        <p:nvPicPr>
          <p:cNvPr id="25" name="Picture 24">
            <a:extLst>
              <a:ext uri="{FF2B5EF4-FFF2-40B4-BE49-F238E27FC236}">
                <a16:creationId xmlns:a16="http://schemas.microsoft.com/office/drawing/2014/main" id="{01D6B8C8-1529-E6F1-463F-DE03AAA7A249}"/>
              </a:ext>
            </a:extLst>
          </p:cNvPr>
          <p:cNvPicPr>
            <a:picLocks noChangeAspect="1"/>
          </p:cNvPicPr>
          <p:nvPr/>
        </p:nvPicPr>
        <p:blipFill>
          <a:blip r:embed="rId11"/>
          <a:stretch>
            <a:fillRect/>
          </a:stretch>
        </p:blipFill>
        <p:spPr>
          <a:xfrm>
            <a:off x="217394" y="5838264"/>
            <a:ext cx="842683" cy="815789"/>
          </a:xfrm>
          <a:prstGeom prst="rect">
            <a:avLst/>
          </a:prstGeom>
        </p:spPr>
      </p:pic>
      <p:sp>
        <p:nvSpPr>
          <p:cNvPr id="9" name="TextBox 8">
            <a:extLst>
              <a:ext uri="{FF2B5EF4-FFF2-40B4-BE49-F238E27FC236}">
                <a16:creationId xmlns:a16="http://schemas.microsoft.com/office/drawing/2014/main" id="{9BE0705C-C8F4-DC85-1B12-6AA726B5C3D6}"/>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2640556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507357" cy="5637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CA" sz="2000" b="1" u="sng">
                <a:latin typeface="Century Gothic"/>
                <a:cs typeface="Calibri"/>
              </a:rPr>
              <a:t>RURAL Address Trips:</a:t>
            </a:r>
            <a:r>
              <a:rPr lang="en-CA" sz="2000">
                <a:latin typeface="Century Gothic"/>
                <a:cs typeface="Calibri"/>
              </a:rPr>
              <a:t> </a:t>
            </a:r>
          </a:p>
          <a:p>
            <a:pPr>
              <a:lnSpc>
                <a:spcPct val="90000"/>
              </a:lnSpc>
              <a:spcBef>
                <a:spcPts val="1000"/>
              </a:spcBef>
            </a:pPr>
            <a:endParaRPr lang="en-CA" sz="2000">
              <a:latin typeface="Century Gothic"/>
              <a:cs typeface="Calibri"/>
            </a:endParaRPr>
          </a:p>
          <a:p>
            <a:pPr>
              <a:lnSpc>
                <a:spcPct val="90000"/>
              </a:lnSpc>
              <a:spcBef>
                <a:spcPts val="1000"/>
              </a:spcBef>
            </a:pPr>
            <a:endParaRPr lang="en-CA" sz="2000">
              <a:latin typeface="Century Gothic"/>
              <a:cs typeface="Calibri"/>
            </a:endParaRPr>
          </a:p>
          <a:p>
            <a:pPr marL="342900" indent="-342900">
              <a:lnSpc>
                <a:spcPct val="90000"/>
              </a:lnSpc>
              <a:spcBef>
                <a:spcPts val="1000"/>
              </a:spcBef>
              <a:buFont typeface="Arial"/>
              <a:buChar char="•"/>
            </a:pPr>
            <a:r>
              <a:rPr lang="en-CA" sz="2000">
                <a:latin typeface="Century Gothic"/>
                <a:cs typeface="Calibri"/>
              </a:rPr>
              <a:t>Rides available from</a:t>
            </a:r>
            <a:r>
              <a:rPr lang="en-CA" sz="2000" b="1">
                <a:latin typeface="Century Gothic"/>
                <a:cs typeface="Calibri"/>
              </a:rPr>
              <a:t> rural to urban</a:t>
            </a:r>
            <a:r>
              <a:rPr lang="en-CA" sz="2000">
                <a:latin typeface="Century Gothic"/>
                <a:cs typeface="Calibri"/>
              </a:rPr>
              <a:t>     or    </a:t>
            </a:r>
            <a:r>
              <a:rPr lang="en-CA" sz="2000" b="1">
                <a:latin typeface="Century Gothic"/>
                <a:cs typeface="Calibri"/>
              </a:rPr>
              <a:t>urban to rural</a:t>
            </a:r>
            <a:r>
              <a:rPr lang="en-CA" sz="2000">
                <a:latin typeface="Century Gothic"/>
                <a:cs typeface="Calibri"/>
              </a:rPr>
              <a:t> destinations</a:t>
            </a:r>
            <a:endParaRPr lang="en-CA">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CA" sz="2000" b="1">
                <a:latin typeface="Century Gothic"/>
                <a:cs typeface="Calibri"/>
              </a:rPr>
              <a:t>Extra $10 </a:t>
            </a:r>
            <a:r>
              <a:rPr lang="en-CA" sz="2000">
                <a:latin typeface="Century Gothic"/>
                <a:cs typeface="Calibri"/>
              </a:rPr>
              <a:t>charge in </a:t>
            </a:r>
            <a:r>
              <a:rPr lang="en-CA" sz="2000" b="1">
                <a:latin typeface="Century Gothic"/>
                <a:cs typeface="Calibri"/>
              </a:rPr>
              <a:t>cash </a:t>
            </a:r>
            <a:r>
              <a:rPr lang="en-CA" sz="2000">
                <a:latin typeface="Century Gothic"/>
                <a:cs typeface="Calibri"/>
              </a:rPr>
              <a:t>required</a:t>
            </a: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CA" sz="2000" b="1">
                <a:latin typeface="Century Gothic"/>
                <a:cs typeface="Calibri"/>
              </a:rPr>
              <a:t>Rural to rural</a:t>
            </a:r>
            <a:r>
              <a:rPr lang="en-CA" sz="2000">
                <a:latin typeface="Century Gothic"/>
                <a:cs typeface="Calibri"/>
              </a:rPr>
              <a:t> trips possible with</a:t>
            </a:r>
            <a:r>
              <a:rPr lang="en-CA" sz="2000" b="1">
                <a:latin typeface="Century Gothic"/>
                <a:cs typeface="Calibri"/>
              </a:rPr>
              <a:t> taxi coupon program</a:t>
            </a:r>
            <a:endParaRPr lang="en-US" sz="2000" b="1">
              <a:latin typeface="Century Gothic"/>
            </a:endParaRPr>
          </a:p>
        </p:txBody>
      </p:sp>
      <p:sp>
        <p:nvSpPr>
          <p:cNvPr id="13" name="TextBox 12">
            <a:extLst>
              <a:ext uri="{FF2B5EF4-FFF2-40B4-BE49-F238E27FC236}">
                <a16:creationId xmlns:a16="http://schemas.microsoft.com/office/drawing/2014/main" id="{21A35FEB-0B58-39B6-0753-076995888974}"/>
              </a:ext>
            </a:extLst>
          </p:cNvPr>
          <p:cNvSpPr txBox="1"/>
          <p:nvPr/>
        </p:nvSpPr>
        <p:spPr>
          <a:xfrm>
            <a:off x="645822" y="9095372"/>
            <a:ext cx="725840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press </a:t>
            </a:r>
            <a:r>
              <a:rPr lang="en-CA" b="1">
                <a:latin typeface="Century Gothic"/>
                <a:cs typeface="Segoe UI"/>
              </a:rPr>
              <a:t>1 for English</a:t>
            </a:r>
            <a:r>
              <a:rPr lang="en-CA">
                <a:latin typeface="Century Gothic"/>
                <a:cs typeface="Segoe UI"/>
              </a:rPr>
              <a:t>, </a:t>
            </a:r>
            <a:r>
              <a:rPr lang="en-CA" b="1">
                <a:latin typeface="Century Gothic"/>
                <a:cs typeface="Segoe UI"/>
              </a:rPr>
              <a:t>2 for French</a:t>
            </a:r>
            <a:r>
              <a:rPr lang="en-CA">
                <a:latin typeface="Century Gothic"/>
                <a:cs typeface="Segoe UI"/>
              </a:rPr>
              <a:t> </a:t>
            </a:r>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3"/>
          <a:stretch>
            <a:fillRect/>
          </a:stretch>
        </p:blipFill>
        <p:spPr>
          <a:xfrm>
            <a:off x="-67409" y="8881898"/>
            <a:ext cx="1117523" cy="1106543"/>
          </a:xfrm>
          <a:prstGeom prst="rect">
            <a:avLst/>
          </a:prstGeom>
        </p:spPr>
      </p:pic>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4"/>
          <a:stretch>
            <a:fillRect/>
          </a:stretch>
        </p:blipFill>
        <p:spPr>
          <a:xfrm>
            <a:off x="5215125" y="7638351"/>
            <a:ext cx="538924" cy="549218"/>
          </a:xfrm>
          <a:prstGeom prst="rect">
            <a:avLst/>
          </a:prstGeom>
        </p:spPr>
      </p:pic>
      <p:pic>
        <p:nvPicPr>
          <p:cNvPr id="14" name="Picture 23" descr="A black background with a black square&#10;&#10;Description automatically generated">
            <a:extLst>
              <a:ext uri="{FF2B5EF4-FFF2-40B4-BE49-F238E27FC236}">
                <a16:creationId xmlns:a16="http://schemas.microsoft.com/office/drawing/2014/main" id="{3FF2BED6-EE4B-12C9-FF0D-5174AD349B5D}"/>
              </a:ext>
            </a:extLst>
          </p:cNvPr>
          <p:cNvPicPr>
            <a:picLocks noChangeAspect="1"/>
          </p:cNvPicPr>
          <p:nvPr/>
        </p:nvPicPr>
        <p:blipFill>
          <a:blip r:embed="rId5"/>
          <a:stretch>
            <a:fillRect/>
          </a:stretch>
        </p:blipFill>
        <p:spPr>
          <a:xfrm>
            <a:off x="4276824" y="2007268"/>
            <a:ext cx="813298" cy="766011"/>
          </a:xfrm>
          <a:prstGeom prst="rect">
            <a:avLst/>
          </a:prstGeom>
        </p:spPr>
      </p:pic>
      <p:pic>
        <p:nvPicPr>
          <p:cNvPr id="25" name="Picture 25" descr="A black background with a black square&#10;&#10;Description automatically generated">
            <a:extLst>
              <a:ext uri="{FF2B5EF4-FFF2-40B4-BE49-F238E27FC236}">
                <a16:creationId xmlns:a16="http://schemas.microsoft.com/office/drawing/2014/main" id="{B155B42C-6D26-D992-7446-2CAAC133F35B}"/>
              </a:ext>
            </a:extLst>
          </p:cNvPr>
          <p:cNvPicPr>
            <a:picLocks noChangeAspect="1"/>
          </p:cNvPicPr>
          <p:nvPr/>
        </p:nvPicPr>
        <p:blipFill>
          <a:blip r:embed="rId6"/>
          <a:stretch>
            <a:fillRect/>
          </a:stretch>
        </p:blipFill>
        <p:spPr>
          <a:xfrm>
            <a:off x="2786446" y="1975183"/>
            <a:ext cx="845349" cy="846222"/>
          </a:xfrm>
          <a:prstGeom prst="rect">
            <a:avLst/>
          </a:prstGeom>
        </p:spPr>
      </p:pic>
      <p:pic>
        <p:nvPicPr>
          <p:cNvPr id="26" name="Picture 26" descr="A black background with a black square&#10;&#10;Description automatically generated">
            <a:extLst>
              <a:ext uri="{FF2B5EF4-FFF2-40B4-BE49-F238E27FC236}">
                <a16:creationId xmlns:a16="http://schemas.microsoft.com/office/drawing/2014/main" id="{C5F0DA92-7925-08ED-EF18-4DC585352152}"/>
              </a:ext>
            </a:extLst>
          </p:cNvPr>
          <p:cNvPicPr>
            <a:picLocks noChangeAspect="1"/>
          </p:cNvPicPr>
          <p:nvPr/>
        </p:nvPicPr>
        <p:blipFill>
          <a:blip r:embed="rId7"/>
          <a:stretch>
            <a:fillRect/>
          </a:stretch>
        </p:blipFill>
        <p:spPr>
          <a:xfrm>
            <a:off x="1680682" y="5873414"/>
            <a:ext cx="717145" cy="717886"/>
          </a:xfrm>
          <a:prstGeom prst="rect">
            <a:avLst/>
          </a:prstGeom>
        </p:spPr>
      </p:pic>
      <p:pic>
        <p:nvPicPr>
          <p:cNvPr id="27" name="Picture 25" descr="A black background with a black square&#10;&#10;Description automatically generated">
            <a:extLst>
              <a:ext uri="{FF2B5EF4-FFF2-40B4-BE49-F238E27FC236}">
                <a16:creationId xmlns:a16="http://schemas.microsoft.com/office/drawing/2014/main" id="{DE9A21D5-9AC6-5C78-B336-0CD0DA02F3F5}"/>
              </a:ext>
            </a:extLst>
          </p:cNvPr>
          <p:cNvPicPr>
            <a:picLocks noChangeAspect="1"/>
          </p:cNvPicPr>
          <p:nvPr/>
        </p:nvPicPr>
        <p:blipFill>
          <a:blip r:embed="rId6"/>
          <a:stretch>
            <a:fillRect/>
          </a:stretch>
        </p:blipFill>
        <p:spPr>
          <a:xfrm>
            <a:off x="6892330" y="1975182"/>
            <a:ext cx="845349" cy="846222"/>
          </a:xfrm>
          <a:prstGeom prst="rect">
            <a:avLst/>
          </a:prstGeom>
        </p:spPr>
      </p:pic>
      <p:pic>
        <p:nvPicPr>
          <p:cNvPr id="28" name="Picture 25" descr="A black background with a black square&#10;&#10;Description automatically generated">
            <a:extLst>
              <a:ext uri="{FF2B5EF4-FFF2-40B4-BE49-F238E27FC236}">
                <a16:creationId xmlns:a16="http://schemas.microsoft.com/office/drawing/2014/main" id="{5246E5DA-F37F-DBA3-F3A6-0BF1EB7D486F}"/>
              </a:ext>
            </a:extLst>
          </p:cNvPr>
          <p:cNvPicPr>
            <a:picLocks noChangeAspect="1"/>
          </p:cNvPicPr>
          <p:nvPr/>
        </p:nvPicPr>
        <p:blipFill>
          <a:blip r:embed="rId6"/>
          <a:stretch>
            <a:fillRect/>
          </a:stretch>
        </p:blipFill>
        <p:spPr>
          <a:xfrm>
            <a:off x="389555" y="5809245"/>
            <a:ext cx="845349" cy="846222"/>
          </a:xfrm>
          <a:prstGeom prst="rect">
            <a:avLst/>
          </a:prstGeom>
        </p:spPr>
      </p:pic>
      <p:pic>
        <p:nvPicPr>
          <p:cNvPr id="29" name="Picture 23" descr="A black background with a black square&#10;&#10;Description automatically generated">
            <a:extLst>
              <a:ext uri="{FF2B5EF4-FFF2-40B4-BE49-F238E27FC236}">
                <a16:creationId xmlns:a16="http://schemas.microsoft.com/office/drawing/2014/main" id="{6B9C138A-FC8C-D88F-0E66-C282E4CB776F}"/>
              </a:ext>
            </a:extLst>
          </p:cNvPr>
          <p:cNvPicPr>
            <a:picLocks noChangeAspect="1"/>
          </p:cNvPicPr>
          <p:nvPr/>
        </p:nvPicPr>
        <p:blipFill>
          <a:blip r:embed="rId5"/>
          <a:stretch>
            <a:fillRect/>
          </a:stretch>
        </p:blipFill>
        <p:spPr>
          <a:xfrm>
            <a:off x="5547225" y="1975182"/>
            <a:ext cx="813298" cy="766011"/>
          </a:xfrm>
          <a:prstGeom prst="rect">
            <a:avLst/>
          </a:prstGeom>
        </p:spPr>
      </p:pic>
      <p:pic>
        <p:nvPicPr>
          <p:cNvPr id="30" name="Picture 30" descr="A black background with a black square&#10;&#10;Description automatically generated">
            <a:extLst>
              <a:ext uri="{FF2B5EF4-FFF2-40B4-BE49-F238E27FC236}">
                <a16:creationId xmlns:a16="http://schemas.microsoft.com/office/drawing/2014/main" id="{1D02A72B-F559-82A4-1D89-436CE20D231C}"/>
              </a:ext>
            </a:extLst>
          </p:cNvPr>
          <p:cNvPicPr>
            <a:picLocks noChangeAspect="1"/>
          </p:cNvPicPr>
          <p:nvPr/>
        </p:nvPicPr>
        <p:blipFill>
          <a:blip r:embed="rId8"/>
          <a:stretch>
            <a:fillRect/>
          </a:stretch>
        </p:blipFill>
        <p:spPr>
          <a:xfrm>
            <a:off x="3764006" y="2247899"/>
            <a:ext cx="396633" cy="364959"/>
          </a:xfrm>
          <a:prstGeom prst="rect">
            <a:avLst/>
          </a:prstGeom>
        </p:spPr>
      </p:pic>
      <p:pic>
        <p:nvPicPr>
          <p:cNvPr id="31" name="Picture 30" descr="A black background with a black square&#10;&#10;Description automatically generated">
            <a:extLst>
              <a:ext uri="{FF2B5EF4-FFF2-40B4-BE49-F238E27FC236}">
                <a16:creationId xmlns:a16="http://schemas.microsoft.com/office/drawing/2014/main" id="{CD436F5E-7D22-8382-4987-B364FB29B2B1}"/>
              </a:ext>
            </a:extLst>
          </p:cNvPr>
          <p:cNvPicPr>
            <a:picLocks noChangeAspect="1"/>
          </p:cNvPicPr>
          <p:nvPr/>
        </p:nvPicPr>
        <p:blipFill>
          <a:blip r:embed="rId8"/>
          <a:stretch>
            <a:fillRect/>
          </a:stretch>
        </p:blipFill>
        <p:spPr>
          <a:xfrm>
            <a:off x="6492385" y="2247898"/>
            <a:ext cx="396633" cy="364959"/>
          </a:xfrm>
          <a:prstGeom prst="rect">
            <a:avLst/>
          </a:prstGeom>
        </p:spPr>
      </p:pic>
      <p:pic>
        <p:nvPicPr>
          <p:cNvPr id="32" name="Picture 30" descr="A black background with a black square&#10;&#10;Description automatically generated">
            <a:extLst>
              <a:ext uri="{FF2B5EF4-FFF2-40B4-BE49-F238E27FC236}">
                <a16:creationId xmlns:a16="http://schemas.microsoft.com/office/drawing/2014/main" id="{EBB4B6CF-CD42-BFBD-3CBE-FEA8AE9FC0DC}"/>
              </a:ext>
            </a:extLst>
          </p:cNvPr>
          <p:cNvPicPr>
            <a:picLocks noChangeAspect="1"/>
          </p:cNvPicPr>
          <p:nvPr/>
        </p:nvPicPr>
        <p:blipFill>
          <a:blip r:embed="rId8"/>
          <a:stretch>
            <a:fillRect/>
          </a:stretch>
        </p:blipFill>
        <p:spPr>
          <a:xfrm>
            <a:off x="1284225" y="6049877"/>
            <a:ext cx="396633" cy="364959"/>
          </a:xfrm>
          <a:prstGeom prst="rect">
            <a:avLst/>
          </a:prstGeom>
        </p:spPr>
      </p:pic>
      <p:pic>
        <p:nvPicPr>
          <p:cNvPr id="33" name="Picture 33" descr="A black background with a black square&#10;&#10;Description automatically generated">
            <a:extLst>
              <a:ext uri="{FF2B5EF4-FFF2-40B4-BE49-F238E27FC236}">
                <a16:creationId xmlns:a16="http://schemas.microsoft.com/office/drawing/2014/main" id="{C7003850-14A3-BA09-6D14-F6891052CF94}"/>
              </a:ext>
            </a:extLst>
          </p:cNvPr>
          <p:cNvPicPr>
            <a:picLocks noChangeAspect="1"/>
          </p:cNvPicPr>
          <p:nvPr/>
        </p:nvPicPr>
        <p:blipFill>
          <a:blip r:embed="rId9"/>
          <a:stretch>
            <a:fillRect/>
          </a:stretch>
        </p:blipFill>
        <p:spPr>
          <a:xfrm>
            <a:off x="735174" y="3723774"/>
            <a:ext cx="989579" cy="990600"/>
          </a:xfrm>
          <a:prstGeom prst="rect">
            <a:avLst/>
          </a:prstGeom>
        </p:spPr>
      </p:pic>
      <p:pic>
        <p:nvPicPr>
          <p:cNvPr id="34" name="Picture 34" descr="A qr code on a white background&#10;&#10;Description automatically generated">
            <a:extLst>
              <a:ext uri="{FF2B5EF4-FFF2-40B4-BE49-F238E27FC236}">
                <a16:creationId xmlns:a16="http://schemas.microsoft.com/office/drawing/2014/main" id="{6B398BE9-39FF-8778-5F0E-9821C05C51D6}"/>
              </a:ext>
            </a:extLst>
          </p:cNvPr>
          <p:cNvPicPr>
            <a:picLocks noChangeAspect="1"/>
          </p:cNvPicPr>
          <p:nvPr/>
        </p:nvPicPr>
        <p:blipFill>
          <a:blip r:embed="rId10"/>
          <a:stretch>
            <a:fillRect/>
          </a:stretch>
        </p:blipFill>
        <p:spPr>
          <a:xfrm>
            <a:off x="5861352" y="7482168"/>
            <a:ext cx="833330" cy="837138"/>
          </a:xfrm>
          <a:prstGeom prst="rect">
            <a:avLst/>
          </a:prstGeom>
        </p:spPr>
      </p:pic>
      <p:graphicFrame>
        <p:nvGraphicFramePr>
          <p:cNvPr id="36" name="Table 11">
            <a:extLst>
              <a:ext uri="{FF2B5EF4-FFF2-40B4-BE49-F238E27FC236}">
                <a16:creationId xmlns:a16="http://schemas.microsoft.com/office/drawing/2014/main" id="{10E400CA-DC32-1572-8299-0F02DEC1F423}"/>
              </a:ext>
            </a:extLst>
          </p:cNvPr>
          <p:cNvGraphicFramePr>
            <a:graphicFrameLocks noGrp="1"/>
          </p:cNvGraphicFramePr>
          <p:nvPr>
            <p:extLst>
              <p:ext uri="{D42A27DB-BD31-4B8C-83A1-F6EECF244321}">
                <p14:modId xmlns:p14="http://schemas.microsoft.com/office/powerpoint/2010/main" val="2213380537"/>
              </p:ext>
            </p:extLst>
          </p:nvPr>
        </p:nvGraphicFramePr>
        <p:xfrm>
          <a:off x="4162624" y="6893472"/>
          <a:ext cx="3229876" cy="2381933"/>
        </p:xfrm>
        <a:graphic>
          <a:graphicData uri="http://schemas.openxmlformats.org/drawingml/2006/table">
            <a:tbl>
              <a:tblPr firstRow="1" bandRow="1">
                <a:tableStyleId>{5C22544A-7EE6-4342-B048-85BDC9FD1C3A}</a:tableStyleId>
              </a:tblPr>
              <a:tblGrid>
                <a:gridCol w="3229876">
                  <a:extLst>
                    <a:ext uri="{9D8B030D-6E8A-4147-A177-3AD203B41FA5}">
                      <a16:colId xmlns:a16="http://schemas.microsoft.com/office/drawing/2014/main" val="2813050934"/>
                    </a:ext>
                  </a:extLst>
                </a:gridCol>
              </a:tblGrid>
              <a:tr h="2381933">
                <a:tc>
                  <a:txBody>
                    <a:bodyPr/>
                    <a:lstStyle/>
                    <a:p>
                      <a:pPr lvl="0" algn="ctr">
                        <a:lnSpc>
                          <a:spcPct val="100000"/>
                        </a:lnSpc>
                        <a:spcBef>
                          <a:spcPts val="0"/>
                        </a:spcBef>
                        <a:spcAft>
                          <a:spcPts val="0"/>
                        </a:spcAft>
                        <a:buNone/>
                      </a:pPr>
                      <a:r>
                        <a:rPr lang="en-CA" sz="1800" b="0" i="0" u="sng" strike="noStrike" noProof="0">
                          <a:solidFill>
                            <a:schemeClr val="tx1"/>
                          </a:solidFill>
                          <a:latin typeface="Century Gothic"/>
                        </a:rPr>
                        <a:t>Taxi Coupon Program:</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38" name="Picture 37" descr="A black background with a black square&#10;&#10;Description automatically generated">
            <a:extLst>
              <a:ext uri="{FF2B5EF4-FFF2-40B4-BE49-F238E27FC236}">
                <a16:creationId xmlns:a16="http://schemas.microsoft.com/office/drawing/2014/main" id="{7FCCB4D5-CF28-7F0D-02B9-FC7FD3E06E5B}"/>
              </a:ext>
            </a:extLst>
          </p:cNvPr>
          <p:cNvPicPr>
            <a:picLocks noChangeAspect="1"/>
          </p:cNvPicPr>
          <p:nvPr/>
        </p:nvPicPr>
        <p:blipFill>
          <a:blip r:embed="rId4"/>
          <a:stretch>
            <a:fillRect/>
          </a:stretch>
        </p:blipFill>
        <p:spPr>
          <a:xfrm>
            <a:off x="4230917" y="7542099"/>
            <a:ext cx="1228022" cy="1239027"/>
          </a:xfrm>
          <a:prstGeom prst="rect">
            <a:avLst/>
          </a:prstGeom>
        </p:spPr>
      </p:pic>
      <p:pic>
        <p:nvPicPr>
          <p:cNvPr id="41" name="Picture 41" descr="A qr code on a white background&#10;&#10;Description automatically generated">
            <a:extLst>
              <a:ext uri="{FF2B5EF4-FFF2-40B4-BE49-F238E27FC236}">
                <a16:creationId xmlns:a16="http://schemas.microsoft.com/office/drawing/2014/main" id="{B081029C-D01A-7656-FBCE-A3F846C66913}"/>
              </a:ext>
            </a:extLst>
          </p:cNvPr>
          <p:cNvPicPr>
            <a:picLocks noChangeAspect="1"/>
          </p:cNvPicPr>
          <p:nvPr/>
        </p:nvPicPr>
        <p:blipFill>
          <a:blip r:embed="rId10"/>
          <a:stretch>
            <a:fillRect/>
          </a:stretch>
        </p:blipFill>
        <p:spPr>
          <a:xfrm>
            <a:off x="5396610" y="7417999"/>
            <a:ext cx="1490378" cy="1526949"/>
          </a:xfrm>
          <a:prstGeom prst="rect">
            <a:avLst/>
          </a:prstGeom>
        </p:spPr>
      </p:pic>
      <p:pic>
        <p:nvPicPr>
          <p:cNvPr id="42" name="Picture 42" descr="A black background with a black square&#10;&#10;Description automatically generated">
            <a:extLst>
              <a:ext uri="{FF2B5EF4-FFF2-40B4-BE49-F238E27FC236}">
                <a16:creationId xmlns:a16="http://schemas.microsoft.com/office/drawing/2014/main" id="{D6BEA5C0-C1BA-0258-B083-FEBAC859EB04}"/>
              </a:ext>
            </a:extLst>
          </p:cNvPr>
          <p:cNvPicPr>
            <a:picLocks noChangeAspect="1"/>
          </p:cNvPicPr>
          <p:nvPr/>
        </p:nvPicPr>
        <p:blipFill>
          <a:blip r:embed="rId11"/>
          <a:stretch>
            <a:fillRect/>
          </a:stretch>
        </p:blipFill>
        <p:spPr>
          <a:xfrm>
            <a:off x="4597335" y="5552573"/>
            <a:ext cx="1229963" cy="1295400"/>
          </a:xfrm>
          <a:prstGeom prst="rect">
            <a:avLst/>
          </a:prstGeom>
        </p:spPr>
      </p:pic>
      <p:pic>
        <p:nvPicPr>
          <p:cNvPr id="43" name="Picture 43" descr="A black background with a black square&#10;&#10;Description automatically generated">
            <a:extLst>
              <a:ext uri="{FF2B5EF4-FFF2-40B4-BE49-F238E27FC236}">
                <a16:creationId xmlns:a16="http://schemas.microsoft.com/office/drawing/2014/main" id="{31EF10A9-A1B7-A76E-A4BB-411A7959357D}"/>
              </a:ext>
            </a:extLst>
          </p:cNvPr>
          <p:cNvPicPr>
            <a:picLocks noChangeAspect="1"/>
          </p:cNvPicPr>
          <p:nvPr/>
        </p:nvPicPr>
        <p:blipFill>
          <a:blip r:embed="rId12"/>
          <a:stretch>
            <a:fillRect/>
          </a:stretch>
        </p:blipFill>
        <p:spPr>
          <a:xfrm>
            <a:off x="5863355" y="5600699"/>
            <a:ext cx="829324" cy="894348"/>
          </a:xfrm>
          <a:prstGeom prst="rect">
            <a:avLst/>
          </a:prstGeom>
        </p:spPr>
      </p:pic>
      <p:sp>
        <p:nvSpPr>
          <p:cNvPr id="3" name="TextBox 2">
            <a:extLst>
              <a:ext uri="{FF2B5EF4-FFF2-40B4-BE49-F238E27FC236}">
                <a16:creationId xmlns:a16="http://schemas.microsoft.com/office/drawing/2014/main" id="{DFB2B89A-3B7E-D32E-5568-F07C30E8A8C3}"/>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t>Adapted from: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4241488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Trillium Drug Program (TDP)</a:t>
            </a:r>
            <a:endParaRPr lang="en-US" sz="2800">
              <a:latin typeface="Century Gothic"/>
            </a:endParaRPr>
          </a:p>
        </p:txBody>
      </p:sp>
      <p:sp>
        <p:nvSpPr>
          <p:cNvPr id="7" name="TextBox 6">
            <a:extLst>
              <a:ext uri="{FF2B5EF4-FFF2-40B4-BE49-F238E27FC236}">
                <a16:creationId xmlns:a16="http://schemas.microsoft.com/office/drawing/2014/main" id="{CD2D574D-49B6-66A3-0195-E5CAE45296ED}"/>
              </a:ext>
            </a:extLst>
          </p:cNvPr>
          <p:cNvSpPr txBox="1"/>
          <p:nvPr/>
        </p:nvSpPr>
        <p:spPr>
          <a:xfrm>
            <a:off x="325163" y="1018846"/>
            <a:ext cx="7218636" cy="63080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Program for </a:t>
            </a:r>
            <a:r>
              <a:rPr lang="en-CA" b="1">
                <a:latin typeface="Century Gothic"/>
                <a:ea typeface="+mn-lt"/>
                <a:cs typeface="+mn-lt"/>
              </a:rPr>
              <a:t>Ontario residents</a:t>
            </a:r>
            <a:r>
              <a:rPr lang="en-CA">
                <a:latin typeface="Century Gothic"/>
                <a:ea typeface="+mn-lt"/>
                <a:cs typeface="+mn-lt"/>
              </a:rPr>
              <a:t> with that </a:t>
            </a:r>
            <a:r>
              <a:rPr lang="en-CA" b="1">
                <a:latin typeface="Century Gothic"/>
                <a:ea typeface="+mn-lt"/>
                <a:cs typeface="+mn-lt"/>
              </a:rPr>
              <a:t>pays for</a:t>
            </a:r>
            <a:r>
              <a:rPr lang="en-CA">
                <a:latin typeface="Century Gothic"/>
                <a:ea typeface="+mn-lt"/>
                <a:cs typeface="+mn-lt"/>
              </a:rPr>
              <a:t> expensive </a:t>
            </a:r>
            <a:r>
              <a:rPr lang="en-CA" b="1">
                <a:latin typeface="Century Gothic"/>
                <a:ea typeface="+mn-lt"/>
                <a:cs typeface="+mn-lt"/>
              </a:rPr>
              <a:t>prescription drug </a:t>
            </a:r>
            <a:r>
              <a:rPr lang="en-CA">
                <a:latin typeface="Century Gothic"/>
                <a:ea typeface="+mn-lt"/>
                <a:cs typeface="+mn-lt"/>
              </a:rPr>
              <a:t>costs.</a:t>
            </a:r>
            <a:r>
              <a:rPr lang="en-CA" b="1">
                <a:latin typeface="Century Gothic"/>
                <a:ea typeface="+mn-lt"/>
                <a:cs typeface="+mn-lt"/>
              </a:rPr>
              <a:t> </a:t>
            </a:r>
            <a:endParaRPr lang="en-US">
              <a:latin typeface="Century Gothic"/>
              <a:ea typeface="+mn-lt"/>
              <a:cs typeface="+mn-lt"/>
            </a:endParaRPr>
          </a:p>
          <a:p>
            <a:pPr>
              <a:lnSpc>
                <a:spcPct val="150000"/>
              </a:lnSpc>
              <a:spcBef>
                <a:spcPts val="1000"/>
              </a:spcBef>
            </a:pPr>
            <a:r>
              <a:rPr lang="en-CA">
                <a:latin typeface="Century Gothic"/>
                <a:ea typeface="+mn-lt"/>
                <a:cs typeface="+mn-lt"/>
              </a:rPr>
              <a:t>The TDP covers for </a:t>
            </a:r>
            <a:r>
              <a:rPr lang="en-CA" b="1">
                <a:latin typeface="Century Gothic"/>
                <a:ea typeface="+mn-lt"/>
                <a:cs typeface="+mn-lt"/>
              </a:rPr>
              <a:t>over 5,000 drug products </a:t>
            </a:r>
            <a:r>
              <a:rPr lang="en-CA">
                <a:latin typeface="Century Gothic"/>
                <a:ea typeface="+mn-lt"/>
                <a:cs typeface="+mn-lt"/>
              </a:rPr>
              <a:t>including:</a:t>
            </a:r>
            <a:endParaRPr lang="en-US">
              <a:latin typeface="Century Gothic"/>
              <a:ea typeface="+mn-lt"/>
              <a:cs typeface="+mn-lt"/>
            </a:endParaRPr>
          </a:p>
          <a:p>
            <a:pPr marL="742950" lvl="1" indent="-285750">
              <a:lnSpc>
                <a:spcPct val="150000"/>
              </a:lnSpc>
              <a:spcBef>
                <a:spcPts val="1000"/>
              </a:spcBef>
              <a:buFont typeface="Calibri"/>
              <a:buChar char="-"/>
            </a:pPr>
            <a:r>
              <a:rPr lang="en-CA" b="1">
                <a:latin typeface="Century Gothic"/>
                <a:ea typeface="+mn-lt"/>
                <a:cs typeface="+mn-lt"/>
              </a:rPr>
              <a:t>Prescription</a:t>
            </a:r>
            <a:r>
              <a:rPr lang="en-CA">
                <a:latin typeface="Century Gothic"/>
                <a:ea typeface="+mn-lt"/>
                <a:cs typeface="+mn-lt"/>
              </a:rPr>
              <a:t> medicines</a:t>
            </a:r>
            <a:endParaRPr lang="en-US">
              <a:latin typeface="Century Gothic"/>
              <a:ea typeface="+mn-lt"/>
              <a:cs typeface="+mn-lt"/>
            </a:endParaRPr>
          </a:p>
          <a:p>
            <a:pPr marL="742950" lvl="1" indent="-285750">
              <a:lnSpc>
                <a:spcPct val="150000"/>
              </a:lnSpc>
              <a:spcBef>
                <a:spcPts val="1000"/>
              </a:spcBef>
              <a:buFont typeface="Calibri"/>
              <a:buChar char="-"/>
            </a:pPr>
            <a:endParaRPr lang="en-CA">
              <a:latin typeface="Century Gothic"/>
              <a:ea typeface="+mn-lt"/>
              <a:cs typeface="+mn-lt"/>
            </a:endParaRPr>
          </a:p>
          <a:p>
            <a:pPr marL="742950" lvl="1" indent="-285750">
              <a:lnSpc>
                <a:spcPct val="150000"/>
              </a:lnSpc>
              <a:spcBef>
                <a:spcPts val="1000"/>
              </a:spcBef>
              <a:buFont typeface="Calibri"/>
              <a:buChar char="-"/>
            </a:pPr>
            <a:r>
              <a:rPr lang="en-CA" b="1">
                <a:latin typeface="Century Gothic"/>
                <a:ea typeface="+mn-lt"/>
                <a:cs typeface="+mn-lt"/>
              </a:rPr>
              <a:t>Nutrition </a:t>
            </a:r>
            <a:r>
              <a:rPr lang="en-CA">
                <a:latin typeface="Century Gothic"/>
                <a:ea typeface="+mn-lt"/>
                <a:cs typeface="+mn-lt"/>
              </a:rPr>
              <a:t>products</a:t>
            </a:r>
            <a:endParaRPr lang="en-US">
              <a:latin typeface="Century Gothic"/>
              <a:ea typeface="+mn-lt"/>
              <a:cs typeface="+mn-lt"/>
            </a:endParaRPr>
          </a:p>
          <a:p>
            <a:pPr marL="742950" lvl="1" indent="-285750">
              <a:lnSpc>
                <a:spcPct val="150000"/>
              </a:lnSpc>
              <a:spcBef>
                <a:spcPts val="1000"/>
              </a:spcBef>
              <a:buFont typeface="Calibri"/>
              <a:buChar char="-"/>
            </a:pPr>
            <a:endParaRPr lang="en-CA">
              <a:latin typeface="Century Gothic"/>
              <a:ea typeface="+mn-lt"/>
              <a:cs typeface="+mn-lt"/>
            </a:endParaRPr>
          </a:p>
          <a:p>
            <a:pPr marL="742950" lvl="1" indent="-285750">
              <a:lnSpc>
                <a:spcPct val="150000"/>
              </a:lnSpc>
              <a:spcBef>
                <a:spcPts val="1000"/>
              </a:spcBef>
              <a:buFont typeface="Calibri"/>
              <a:buChar char="-"/>
            </a:pPr>
            <a:r>
              <a:rPr lang="en-CA" b="1">
                <a:latin typeface="Century Gothic"/>
                <a:ea typeface="+mn-lt"/>
                <a:cs typeface="+mn-lt"/>
              </a:rPr>
              <a:t>Diabetic test </a:t>
            </a:r>
            <a:r>
              <a:rPr lang="en-CA">
                <a:latin typeface="Century Gothic"/>
                <a:ea typeface="+mn-lt"/>
                <a:cs typeface="+mn-lt"/>
              </a:rPr>
              <a:t>agents</a:t>
            </a:r>
            <a:endParaRPr lang="en-US">
              <a:latin typeface="Century Gothic"/>
            </a:endParaRPr>
          </a:p>
          <a:p>
            <a:pPr lvl="1">
              <a:lnSpc>
                <a:spcPct val="150000"/>
              </a:lnSpc>
              <a:spcBef>
                <a:spcPts val="1000"/>
              </a:spcBef>
            </a:pPr>
            <a:endParaRPr lang="en-CA">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Deductibles</a:t>
            </a:r>
            <a:r>
              <a:rPr lang="en-CA">
                <a:latin typeface="Century Gothic"/>
                <a:ea typeface="+mn-lt"/>
                <a:cs typeface="+mn-lt"/>
              </a:rPr>
              <a:t> and </a:t>
            </a:r>
            <a:r>
              <a:rPr lang="en-CA" b="1">
                <a:latin typeface="Century Gothic"/>
                <a:ea typeface="+mn-lt"/>
                <a:cs typeface="+mn-lt"/>
              </a:rPr>
              <a:t>co-payments will apply </a:t>
            </a:r>
            <a:r>
              <a:rPr lang="en-CA">
                <a:latin typeface="Century Gothic"/>
                <a:ea typeface="+mn-lt"/>
                <a:cs typeface="+mn-lt"/>
              </a:rPr>
              <a:t>to the TDP</a:t>
            </a:r>
            <a:endParaRPr lang="en-US">
              <a:latin typeface="Century Gothic"/>
              <a:ea typeface="+mn-lt"/>
              <a:cs typeface="+mn-lt"/>
            </a:endParaRPr>
          </a:p>
          <a:p>
            <a:pPr marL="285750" indent="-285750">
              <a:lnSpc>
                <a:spcPct val="150000"/>
              </a:lnSpc>
              <a:spcBef>
                <a:spcPts val="1000"/>
              </a:spcBef>
              <a:buFont typeface="Arial"/>
              <a:buChar char="•"/>
            </a:pPr>
            <a:r>
              <a:rPr lang="en-CA" b="1">
                <a:latin typeface="Century Gothic"/>
                <a:ea typeface="+mn-lt"/>
                <a:cs typeface="+mn-lt"/>
              </a:rPr>
              <a:t>Non-listed items</a:t>
            </a:r>
            <a:r>
              <a:rPr lang="en-CA">
                <a:latin typeface="Century Gothic"/>
                <a:ea typeface="+mn-lt"/>
                <a:cs typeface="+mn-lt"/>
              </a:rPr>
              <a:t> are considered on </a:t>
            </a:r>
            <a:r>
              <a:rPr lang="en-CA" b="1">
                <a:latin typeface="Century Gothic"/>
                <a:ea typeface="+mn-lt"/>
                <a:cs typeface="+mn-lt"/>
              </a:rPr>
              <a:t>case-by-case</a:t>
            </a:r>
            <a:r>
              <a:rPr lang="en-CA">
                <a:latin typeface="Century Gothic"/>
                <a:ea typeface="+mn-lt"/>
                <a:cs typeface="+mn-lt"/>
              </a:rPr>
              <a:t> basis</a:t>
            </a:r>
          </a:p>
          <a:p>
            <a:pPr marL="742950" lvl="1" indent="-285750">
              <a:lnSpc>
                <a:spcPct val="150000"/>
              </a:lnSpc>
              <a:spcBef>
                <a:spcPts val="1000"/>
              </a:spcBef>
              <a:buFont typeface="Arial"/>
              <a:buChar char="•"/>
            </a:pPr>
            <a:r>
              <a:rPr lang="en-CA">
                <a:latin typeface="Century Gothic"/>
                <a:ea typeface="+mn-lt"/>
                <a:cs typeface="+mn-lt"/>
              </a:rPr>
              <a:t>Email requests: </a:t>
            </a:r>
            <a:r>
              <a:rPr lang="en-CA" u="sng">
                <a:latin typeface="Century Gothic"/>
                <a:ea typeface="+mn-lt"/>
                <a:cs typeface="+mn-lt"/>
                <a:hlinkClick r:id="rId3"/>
              </a:rPr>
              <a:t>eapfeedback.moh@ontario.ca</a:t>
            </a:r>
            <a:endParaRPr lang="en-CA">
              <a:latin typeface="Century Gothic"/>
              <a:ea typeface="+mn-lt"/>
              <a:cs typeface="+mn-lt"/>
            </a:endParaRPr>
          </a:p>
        </p:txBody>
      </p:sp>
      <p:sp>
        <p:nvSpPr>
          <p:cNvPr id="9" name="TextBox 8">
            <a:extLst>
              <a:ext uri="{FF2B5EF4-FFF2-40B4-BE49-F238E27FC236}">
                <a16:creationId xmlns:a16="http://schemas.microsoft.com/office/drawing/2014/main" id="{F48192A0-714F-1A97-5E75-69CEDCF522A2}"/>
              </a:ext>
            </a:extLst>
          </p:cNvPr>
          <p:cNvSpPr txBox="1"/>
          <p:nvPr/>
        </p:nvSpPr>
        <p:spPr>
          <a:xfrm>
            <a:off x="1116218" y="8800594"/>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Trillium Drug Program Toll-free:  </a:t>
            </a:r>
            <a:r>
              <a:rPr lang="en-CA" b="1">
                <a:latin typeface="Century Gothic"/>
                <a:cs typeface="Segoe UI"/>
              </a:rPr>
              <a:t>1-866-811-9893 </a:t>
            </a:r>
          </a:p>
          <a:p>
            <a:r>
              <a:rPr lang="en-CA" b="1">
                <a:latin typeface="Century Gothic"/>
                <a:cs typeface="Segoe UI"/>
              </a:rPr>
              <a:t>Publicdrugprgrms.moh@ontario.ca</a:t>
            </a:r>
          </a:p>
        </p:txBody>
      </p:sp>
      <p:pic>
        <p:nvPicPr>
          <p:cNvPr id="11" name="Picture 11">
            <a:extLst>
              <a:ext uri="{FF2B5EF4-FFF2-40B4-BE49-F238E27FC236}">
                <a16:creationId xmlns:a16="http://schemas.microsoft.com/office/drawing/2014/main" id="{01493F15-3775-514D-D5AA-F3FBA2B4F21A}"/>
              </a:ext>
            </a:extLst>
          </p:cNvPr>
          <p:cNvPicPr>
            <a:picLocks noChangeAspect="1"/>
          </p:cNvPicPr>
          <p:nvPr/>
        </p:nvPicPr>
        <p:blipFill>
          <a:blip r:embed="rId4"/>
          <a:stretch>
            <a:fillRect/>
          </a:stretch>
        </p:blipFill>
        <p:spPr>
          <a:xfrm>
            <a:off x="140923" y="8698117"/>
            <a:ext cx="1117523" cy="1106543"/>
          </a:xfrm>
          <a:prstGeom prst="rect">
            <a:avLst/>
          </a:prstGeom>
        </p:spPr>
      </p:pic>
      <p:graphicFrame>
        <p:nvGraphicFramePr>
          <p:cNvPr id="16" name="Table 11">
            <a:extLst>
              <a:ext uri="{FF2B5EF4-FFF2-40B4-BE49-F238E27FC236}">
                <a16:creationId xmlns:a16="http://schemas.microsoft.com/office/drawing/2014/main" id="{53BDAA43-FDAA-1CA4-3CDD-9E412D2DE5F6}"/>
              </a:ext>
            </a:extLst>
          </p:cNvPr>
          <p:cNvGraphicFramePr>
            <a:graphicFrameLocks noGrp="1"/>
          </p:cNvGraphicFramePr>
          <p:nvPr>
            <p:extLst>
              <p:ext uri="{D42A27DB-BD31-4B8C-83A1-F6EECF244321}">
                <p14:modId xmlns:p14="http://schemas.microsoft.com/office/powerpoint/2010/main" val="1351661005"/>
              </p:ext>
            </p:extLst>
          </p:nvPr>
        </p:nvGraphicFramePr>
        <p:xfrm>
          <a:off x="4439877" y="7379759"/>
          <a:ext cx="2796408" cy="1604141"/>
        </p:xfrm>
        <a:graphic>
          <a:graphicData uri="http://schemas.openxmlformats.org/drawingml/2006/table">
            <a:tbl>
              <a:tblPr firstRow="1" bandRow="1">
                <a:tableStyleId>{5C22544A-7EE6-4342-B048-85BDC9FD1C3A}</a:tableStyleId>
              </a:tblPr>
              <a:tblGrid>
                <a:gridCol w="2796408">
                  <a:extLst>
                    <a:ext uri="{9D8B030D-6E8A-4147-A177-3AD203B41FA5}">
                      <a16:colId xmlns:a16="http://schemas.microsoft.com/office/drawing/2014/main" val="2813050934"/>
                    </a:ext>
                  </a:extLst>
                </a:gridCol>
              </a:tblGrid>
              <a:tr h="1604141">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20" name="Picture 22">
            <a:extLst>
              <a:ext uri="{FF2B5EF4-FFF2-40B4-BE49-F238E27FC236}">
                <a16:creationId xmlns:a16="http://schemas.microsoft.com/office/drawing/2014/main" id="{C98D3D35-7AA0-95E3-CDB3-93E67854B5A0}"/>
              </a:ext>
            </a:extLst>
          </p:cNvPr>
          <p:cNvPicPr>
            <a:picLocks noChangeAspect="1"/>
          </p:cNvPicPr>
          <p:nvPr/>
        </p:nvPicPr>
        <p:blipFill>
          <a:blip r:embed="rId5"/>
          <a:stretch>
            <a:fillRect/>
          </a:stretch>
        </p:blipFill>
        <p:spPr>
          <a:xfrm>
            <a:off x="4849433" y="7891304"/>
            <a:ext cx="816096" cy="827153"/>
          </a:xfrm>
          <a:prstGeom prst="rect">
            <a:avLst/>
          </a:prstGeom>
        </p:spPr>
      </p:pic>
      <p:pic>
        <p:nvPicPr>
          <p:cNvPr id="14" name="Picture 14" descr="Qr code&#10;&#10;Description automatically generated">
            <a:extLst>
              <a:ext uri="{FF2B5EF4-FFF2-40B4-BE49-F238E27FC236}">
                <a16:creationId xmlns:a16="http://schemas.microsoft.com/office/drawing/2014/main" id="{08DA22EF-1D32-7B17-E7EC-1D42D09AC863}"/>
              </a:ext>
            </a:extLst>
          </p:cNvPr>
          <p:cNvPicPr>
            <a:picLocks noChangeAspect="1"/>
          </p:cNvPicPr>
          <p:nvPr/>
        </p:nvPicPr>
        <p:blipFill>
          <a:blip r:embed="rId6"/>
          <a:stretch>
            <a:fillRect/>
          </a:stretch>
        </p:blipFill>
        <p:spPr>
          <a:xfrm>
            <a:off x="5669407" y="7745511"/>
            <a:ext cx="1085003" cy="1107901"/>
          </a:xfrm>
          <a:prstGeom prst="rect">
            <a:avLst/>
          </a:prstGeom>
        </p:spPr>
      </p:pic>
      <p:pic>
        <p:nvPicPr>
          <p:cNvPr id="21" name="Picture 21">
            <a:extLst>
              <a:ext uri="{FF2B5EF4-FFF2-40B4-BE49-F238E27FC236}">
                <a16:creationId xmlns:a16="http://schemas.microsoft.com/office/drawing/2014/main" id="{6DD7571C-CE11-4B8F-C185-8E4348E2C306}"/>
              </a:ext>
            </a:extLst>
          </p:cNvPr>
          <p:cNvPicPr>
            <a:picLocks noChangeAspect="1"/>
          </p:cNvPicPr>
          <p:nvPr/>
        </p:nvPicPr>
        <p:blipFill>
          <a:blip r:embed="rId7"/>
          <a:stretch>
            <a:fillRect/>
          </a:stretch>
        </p:blipFill>
        <p:spPr>
          <a:xfrm>
            <a:off x="3483572" y="2371993"/>
            <a:ext cx="902817" cy="924702"/>
          </a:xfrm>
          <a:prstGeom prst="rect">
            <a:avLst/>
          </a:prstGeom>
        </p:spPr>
      </p:pic>
      <p:pic>
        <p:nvPicPr>
          <p:cNvPr id="22" name="Picture 22">
            <a:extLst>
              <a:ext uri="{FF2B5EF4-FFF2-40B4-BE49-F238E27FC236}">
                <a16:creationId xmlns:a16="http://schemas.microsoft.com/office/drawing/2014/main" id="{034F527F-6872-FD68-47F9-8D448F2670BB}"/>
              </a:ext>
            </a:extLst>
          </p:cNvPr>
          <p:cNvPicPr>
            <a:picLocks noChangeAspect="1"/>
          </p:cNvPicPr>
          <p:nvPr/>
        </p:nvPicPr>
        <p:blipFill>
          <a:blip r:embed="rId8"/>
          <a:stretch>
            <a:fillRect/>
          </a:stretch>
        </p:blipFill>
        <p:spPr>
          <a:xfrm>
            <a:off x="4852782" y="1313"/>
            <a:ext cx="1103070" cy="1102930"/>
          </a:xfrm>
          <a:prstGeom prst="rect">
            <a:avLst/>
          </a:prstGeom>
        </p:spPr>
      </p:pic>
      <p:pic>
        <p:nvPicPr>
          <p:cNvPr id="23" name="Picture 23">
            <a:extLst>
              <a:ext uri="{FF2B5EF4-FFF2-40B4-BE49-F238E27FC236}">
                <a16:creationId xmlns:a16="http://schemas.microsoft.com/office/drawing/2014/main" id="{C16166C2-ACB3-D750-F1D3-DC466FC22038}"/>
              </a:ext>
            </a:extLst>
          </p:cNvPr>
          <p:cNvPicPr>
            <a:picLocks noChangeAspect="1"/>
          </p:cNvPicPr>
          <p:nvPr/>
        </p:nvPicPr>
        <p:blipFill>
          <a:blip r:embed="rId9"/>
          <a:stretch>
            <a:fillRect/>
          </a:stretch>
        </p:blipFill>
        <p:spPr>
          <a:xfrm>
            <a:off x="3180048" y="3531742"/>
            <a:ext cx="588453" cy="621217"/>
          </a:xfrm>
          <a:prstGeom prst="rect">
            <a:avLst/>
          </a:prstGeom>
        </p:spPr>
      </p:pic>
      <p:pic>
        <p:nvPicPr>
          <p:cNvPr id="24" name="Picture 24">
            <a:extLst>
              <a:ext uri="{FF2B5EF4-FFF2-40B4-BE49-F238E27FC236}">
                <a16:creationId xmlns:a16="http://schemas.microsoft.com/office/drawing/2014/main" id="{E025EF22-2678-A8F8-47F2-0E8CB403AAC0}"/>
              </a:ext>
            </a:extLst>
          </p:cNvPr>
          <p:cNvPicPr>
            <a:picLocks noChangeAspect="1"/>
          </p:cNvPicPr>
          <p:nvPr/>
        </p:nvPicPr>
        <p:blipFill>
          <a:blip r:embed="rId10"/>
          <a:stretch>
            <a:fillRect/>
          </a:stretch>
        </p:blipFill>
        <p:spPr>
          <a:xfrm>
            <a:off x="3483572" y="4691495"/>
            <a:ext cx="566773" cy="599539"/>
          </a:xfrm>
          <a:prstGeom prst="rect">
            <a:avLst/>
          </a:prstGeom>
        </p:spPr>
      </p:pic>
      <p:sp>
        <p:nvSpPr>
          <p:cNvPr id="3" name="TextBox 2">
            <a:extLst>
              <a:ext uri="{FF2B5EF4-FFF2-40B4-BE49-F238E27FC236}">
                <a16:creationId xmlns:a16="http://schemas.microsoft.com/office/drawing/2014/main" id="{DB5A8E09-9AB6-4D3B-454A-CCE629E6C362}"/>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Calibri"/>
                <a:ea typeface="Calibri"/>
                <a:cs typeface="Calibri"/>
              </a:rPr>
              <a:t>Adapted from: Government of Ontario. (2024). Get help with high prescription drug costs. Retrieved from </a:t>
            </a:r>
            <a:r>
              <a:rPr lang="en-US" sz="700" dirty="0">
                <a:ea typeface="+mn-lt"/>
                <a:cs typeface="+mn-lt"/>
              </a:rPr>
              <a:t>https://www.ontario.ca/page/get-help-high-prescription-drug-costs</a:t>
            </a:r>
          </a:p>
        </p:txBody>
      </p:sp>
    </p:spTree>
    <p:extLst>
      <p:ext uri="{BB962C8B-B14F-4D97-AF65-F5344CB8AC3E}">
        <p14:creationId xmlns:p14="http://schemas.microsoft.com/office/powerpoint/2010/main" val="269255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C7963-A6E1-93CB-C087-D5C37B090245}"/>
              </a:ext>
            </a:extLst>
          </p:cNvPr>
          <p:cNvSpPr txBox="1"/>
          <p:nvPr/>
        </p:nvSpPr>
        <p:spPr>
          <a:xfrm>
            <a:off x="285126" y="924213"/>
            <a:ext cx="7404132"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Calibri"/>
              <a:buChar char="-"/>
            </a:pPr>
            <a:r>
              <a:rPr lang="en-CA" sz="1700" err="1">
                <a:latin typeface="Century Gothic"/>
                <a:ea typeface="+mn-lt"/>
                <a:cs typeface="+mn-lt"/>
              </a:rPr>
              <a:t>Stationnement</a:t>
            </a:r>
            <a:r>
              <a:rPr lang="en-CA" sz="1700" dirty="0">
                <a:latin typeface="Century Gothic"/>
                <a:ea typeface="+mn-lt"/>
                <a:cs typeface="+mn-lt"/>
              </a:rPr>
              <a:t> </a:t>
            </a:r>
            <a:r>
              <a:rPr lang="en-CA" sz="1700" err="1">
                <a:latin typeface="Century Gothic"/>
                <a:ea typeface="+mn-lt"/>
                <a:cs typeface="+mn-lt"/>
              </a:rPr>
              <a:t>légal</a:t>
            </a:r>
            <a:r>
              <a:rPr lang="en-CA" sz="1700" dirty="0">
                <a:latin typeface="Century Gothic"/>
                <a:ea typeface="+mn-lt"/>
                <a:cs typeface="+mn-lt"/>
              </a:rPr>
              <a:t> sur les </a:t>
            </a:r>
            <a:r>
              <a:rPr lang="en-CA" sz="1700" b="1" dirty="0">
                <a:latin typeface="Century Gothic"/>
                <a:ea typeface="+mn-lt"/>
                <a:cs typeface="+mn-lt"/>
              </a:rPr>
              <a:t>places de parking </a:t>
            </a:r>
            <a:r>
              <a:rPr lang="en-CA" sz="1700" b="1" err="1">
                <a:latin typeface="Century Gothic"/>
                <a:ea typeface="+mn-lt"/>
                <a:cs typeface="+mn-lt"/>
              </a:rPr>
              <a:t>accessibles</a:t>
            </a:r>
            <a:endParaRPr lang="en-CA" sz="1700">
              <a:latin typeface="Century Gothic"/>
              <a:ea typeface="+mn-lt"/>
              <a:cs typeface="+mn-lt"/>
            </a:endParaRPr>
          </a:p>
          <a:p>
            <a:pPr marL="285750" indent="-285750">
              <a:lnSpc>
                <a:spcPct val="150000"/>
              </a:lnSpc>
              <a:buFont typeface="Calibri"/>
              <a:buChar char="-"/>
            </a:pPr>
            <a:r>
              <a:rPr lang="en-CA" sz="1700" dirty="0">
                <a:latin typeface="Century Gothic"/>
                <a:ea typeface="+mn-lt"/>
                <a:cs typeface="+mn-lt"/>
              </a:rPr>
              <a:t>Un </a:t>
            </a:r>
            <a:r>
              <a:rPr lang="en-CA" sz="1700" b="1" err="1">
                <a:latin typeface="Century Gothic"/>
                <a:ea typeface="+mn-lt"/>
                <a:cs typeface="+mn-lt"/>
              </a:rPr>
              <a:t>travailleur</a:t>
            </a:r>
            <a:r>
              <a:rPr lang="en-CA" sz="1700" b="1" dirty="0">
                <a:latin typeface="Century Gothic"/>
                <a:ea typeface="+mn-lt"/>
                <a:cs typeface="+mn-lt"/>
              </a:rPr>
              <a:t> de la </a:t>
            </a:r>
            <a:r>
              <a:rPr lang="en-CA" sz="1700" b="1" err="1">
                <a:latin typeface="Century Gothic"/>
                <a:ea typeface="+mn-lt"/>
                <a:cs typeface="+mn-lt"/>
              </a:rPr>
              <a:t>santé</a:t>
            </a:r>
            <a:r>
              <a:rPr lang="en-CA" sz="1700" b="1" dirty="0">
                <a:latin typeface="Century Gothic"/>
                <a:ea typeface="+mn-lt"/>
                <a:cs typeface="+mn-lt"/>
              </a:rPr>
              <a:t> </a:t>
            </a:r>
            <a:r>
              <a:rPr lang="en-CA" sz="1700" b="1" err="1">
                <a:latin typeface="Century Gothic"/>
                <a:ea typeface="+mn-lt"/>
                <a:cs typeface="+mn-lt"/>
              </a:rPr>
              <a:t>réglementé</a:t>
            </a:r>
            <a:r>
              <a:rPr lang="en-CA" sz="1700" dirty="0">
                <a:latin typeface="Century Gothic"/>
                <a:ea typeface="+mn-lt"/>
                <a:cs typeface="+mn-lt"/>
              </a:rPr>
              <a:t> doit </a:t>
            </a:r>
            <a:r>
              <a:rPr lang="en-CA" sz="1700" b="1" dirty="0">
                <a:latin typeface="Century Gothic"/>
                <a:ea typeface="+mn-lt"/>
                <a:cs typeface="+mn-lt"/>
              </a:rPr>
              <a:t>certifier </a:t>
            </a:r>
            <a:r>
              <a:rPr lang="en-CA" sz="1700" dirty="0">
                <a:latin typeface="Century Gothic"/>
                <a:ea typeface="+mn-lt"/>
                <a:cs typeface="+mn-lt"/>
              </a:rPr>
              <a:t>que </a:t>
            </a:r>
            <a:r>
              <a:rPr lang="en-CA" sz="1700" err="1">
                <a:latin typeface="Century Gothic"/>
                <a:ea typeface="+mn-lt"/>
                <a:cs typeface="+mn-lt"/>
              </a:rPr>
              <a:t>vous</a:t>
            </a:r>
            <a:r>
              <a:rPr lang="en-CA" sz="1700" dirty="0">
                <a:latin typeface="Century Gothic"/>
                <a:ea typeface="+mn-lt"/>
                <a:cs typeface="+mn-lt"/>
              </a:rPr>
              <a:t> </a:t>
            </a:r>
            <a:r>
              <a:rPr lang="en-CA" sz="1700" err="1">
                <a:latin typeface="Century Gothic"/>
                <a:ea typeface="+mn-lt"/>
                <a:cs typeface="+mn-lt"/>
              </a:rPr>
              <a:t>remplissez</a:t>
            </a:r>
            <a:r>
              <a:rPr lang="en-CA" sz="1700" dirty="0">
                <a:latin typeface="Century Gothic"/>
                <a:ea typeface="+mn-lt"/>
                <a:cs typeface="+mn-lt"/>
              </a:rPr>
              <a:t> les conditions </a:t>
            </a:r>
            <a:r>
              <a:rPr lang="en-CA" sz="1700" err="1">
                <a:latin typeface="Century Gothic"/>
                <a:ea typeface="+mn-lt"/>
                <a:cs typeface="+mn-lt"/>
              </a:rPr>
              <a:t>requises</a:t>
            </a:r>
            <a:r>
              <a:rPr lang="en-CA" sz="1700" dirty="0">
                <a:latin typeface="Century Gothic"/>
                <a:ea typeface="+mn-lt"/>
                <a:cs typeface="+mn-lt"/>
              </a:rPr>
              <a:t>. </a:t>
            </a:r>
          </a:p>
          <a:p>
            <a:pPr marL="285750" indent="-285750">
              <a:lnSpc>
                <a:spcPct val="150000"/>
              </a:lnSpc>
              <a:buFont typeface="Calibri"/>
              <a:buChar char="-"/>
            </a:pPr>
            <a:r>
              <a:rPr lang="en-CA" sz="1700" b="1" dirty="0">
                <a:latin typeface="Century Gothic"/>
                <a:ea typeface="+mn-lt"/>
                <a:cs typeface="+mn-lt"/>
              </a:rPr>
              <a:t>SEUL </a:t>
            </a:r>
            <a:r>
              <a:rPr lang="en-CA" sz="1700" dirty="0">
                <a:latin typeface="Century Gothic"/>
                <a:ea typeface="+mn-lt"/>
                <a:cs typeface="+mn-lt"/>
              </a:rPr>
              <a:t>le</a:t>
            </a:r>
            <a:r>
              <a:rPr lang="en-CA" sz="1700" b="1" dirty="0">
                <a:latin typeface="Century Gothic"/>
                <a:ea typeface="+mn-lt"/>
                <a:cs typeface="+mn-lt"/>
              </a:rPr>
              <a:t> </a:t>
            </a:r>
            <a:r>
              <a:rPr lang="en-CA" sz="1700" b="1" err="1">
                <a:latin typeface="Century Gothic"/>
                <a:ea typeface="+mn-lt"/>
                <a:cs typeface="+mn-lt"/>
              </a:rPr>
              <a:t>titulaire</a:t>
            </a:r>
            <a:r>
              <a:rPr lang="en-CA" sz="1700" dirty="0">
                <a:latin typeface="Century Gothic"/>
                <a:ea typeface="+mn-lt"/>
                <a:cs typeface="+mn-lt"/>
              </a:rPr>
              <a:t> de </a:t>
            </a:r>
            <a:r>
              <a:rPr lang="en-CA" sz="1700" err="1">
                <a:latin typeface="Century Gothic"/>
                <a:ea typeface="+mn-lt"/>
                <a:cs typeface="+mn-lt"/>
              </a:rPr>
              <a:t>l'autorisation</a:t>
            </a:r>
            <a:r>
              <a:rPr lang="en-CA" sz="1700" dirty="0">
                <a:latin typeface="Century Gothic"/>
                <a:ea typeface="+mn-lt"/>
                <a:cs typeface="+mn-lt"/>
              </a:rPr>
              <a:t> </a:t>
            </a:r>
            <a:r>
              <a:rPr lang="en-CA" sz="1700" err="1">
                <a:latin typeface="Century Gothic"/>
                <a:ea typeface="+mn-lt"/>
                <a:cs typeface="+mn-lt"/>
              </a:rPr>
              <a:t>peut</a:t>
            </a:r>
            <a:r>
              <a:rPr lang="en-CA" sz="1700" dirty="0">
                <a:latin typeface="Century Gothic"/>
                <a:ea typeface="+mn-lt"/>
                <a:cs typeface="+mn-lt"/>
              </a:rPr>
              <a:t> </a:t>
            </a:r>
            <a:r>
              <a:rPr lang="en-CA" sz="1700" err="1">
                <a:latin typeface="Century Gothic"/>
                <a:ea typeface="+mn-lt"/>
                <a:cs typeface="+mn-lt"/>
              </a:rPr>
              <a:t>utiliser</a:t>
            </a:r>
            <a:r>
              <a:rPr lang="en-CA" sz="1700" dirty="0">
                <a:latin typeface="Century Gothic"/>
                <a:ea typeface="+mn-lt"/>
                <a:cs typeface="+mn-lt"/>
              </a:rPr>
              <a:t> </a:t>
            </a:r>
            <a:r>
              <a:rPr lang="en-CA" sz="1700" err="1">
                <a:latin typeface="Century Gothic"/>
                <a:ea typeface="+mn-lt"/>
                <a:cs typeface="+mn-lt"/>
              </a:rPr>
              <a:t>une</a:t>
            </a:r>
            <a:r>
              <a:rPr lang="en-CA" sz="1700" dirty="0">
                <a:latin typeface="Century Gothic"/>
                <a:ea typeface="+mn-lt"/>
                <a:cs typeface="+mn-lt"/>
              </a:rPr>
              <a:t> place de </a:t>
            </a:r>
            <a:r>
              <a:rPr lang="en-CA" sz="1700" err="1">
                <a:latin typeface="Century Gothic"/>
                <a:ea typeface="+mn-lt"/>
                <a:cs typeface="+mn-lt"/>
              </a:rPr>
              <a:t>stationnement</a:t>
            </a:r>
            <a:r>
              <a:rPr lang="en-CA" sz="1700" dirty="0">
                <a:latin typeface="Century Gothic"/>
                <a:ea typeface="+mn-lt"/>
                <a:cs typeface="+mn-lt"/>
              </a:rPr>
              <a:t> accessible.</a:t>
            </a:r>
            <a:endParaRPr lang="en-CA" sz="1700" dirty="0">
              <a:latin typeface="Century Gothic"/>
              <a:cs typeface="Calibri"/>
            </a:endParaRPr>
          </a:p>
          <a:p>
            <a:pPr algn="ctr"/>
            <a:endParaRPr lang="en-CA" sz="1700" dirty="0">
              <a:latin typeface="Century Gothic"/>
            </a:endParaRPr>
          </a:p>
          <a:p>
            <a:pPr algn="ctr">
              <a:lnSpc>
                <a:spcPct val="150000"/>
              </a:lnSpc>
            </a:pPr>
            <a:r>
              <a:rPr lang="en-CA" sz="1700" dirty="0">
                <a:latin typeface="Century Gothic"/>
                <a:ea typeface="+mn-lt"/>
                <a:cs typeface="+mn-lt"/>
              </a:rPr>
              <a:t>Permis </a:t>
            </a:r>
            <a:r>
              <a:rPr lang="en-CA" sz="1700" err="1">
                <a:latin typeface="Century Gothic"/>
                <a:ea typeface="+mn-lt"/>
                <a:cs typeface="+mn-lt"/>
              </a:rPr>
              <a:t>utilisé</a:t>
            </a:r>
            <a:r>
              <a:rPr lang="en-CA" sz="1700" dirty="0">
                <a:latin typeface="Century Gothic"/>
                <a:ea typeface="+mn-lt"/>
                <a:cs typeface="+mn-lt"/>
              </a:rPr>
              <a:t> </a:t>
            </a:r>
            <a:r>
              <a:rPr lang="en-CA" sz="1700" b="1" dirty="0">
                <a:latin typeface="Century Gothic"/>
                <a:ea typeface="+mn-lt"/>
                <a:cs typeface="+mn-lt"/>
              </a:rPr>
              <a:t>sans </a:t>
            </a:r>
            <a:r>
              <a:rPr lang="en-CA" sz="1700" b="1" err="1">
                <a:latin typeface="Century Gothic"/>
                <a:ea typeface="+mn-lt"/>
                <a:cs typeface="+mn-lt"/>
              </a:rPr>
              <a:t>titulaire</a:t>
            </a:r>
            <a:endParaRPr lang="en-CA" sz="1700" b="1">
              <a:latin typeface="Century Gothic"/>
            </a:endParaRPr>
          </a:p>
          <a:p>
            <a:pPr algn="ctr">
              <a:lnSpc>
                <a:spcPct val="150000"/>
              </a:lnSpc>
            </a:pPr>
            <a:r>
              <a:rPr lang="en-CA" sz="1700" dirty="0">
                <a:latin typeface="Century Gothic"/>
                <a:ea typeface="+mn-lt"/>
                <a:cs typeface="+mn-lt"/>
              </a:rPr>
              <a:t>↓</a:t>
            </a:r>
          </a:p>
          <a:p>
            <a:pPr algn="ctr">
              <a:lnSpc>
                <a:spcPct val="150000"/>
              </a:lnSpc>
            </a:pPr>
            <a:r>
              <a:rPr lang="en-CA" sz="1700" b="1" dirty="0">
                <a:latin typeface="Century Gothic"/>
                <a:ea typeface="+mn-lt"/>
                <a:cs typeface="+mn-lt"/>
              </a:rPr>
              <a:t>Amende de 5 000 $</a:t>
            </a:r>
            <a:r>
              <a:rPr lang="en-CA" sz="1700" dirty="0">
                <a:latin typeface="Century Gothic"/>
                <a:ea typeface="+mn-lt"/>
                <a:cs typeface="+mn-lt"/>
              </a:rPr>
              <a:t> et </a:t>
            </a:r>
            <a:r>
              <a:rPr lang="en-CA" sz="1700" dirty="0" err="1">
                <a:latin typeface="Century Gothic"/>
                <a:ea typeface="+mn-lt"/>
                <a:cs typeface="+mn-lt"/>
              </a:rPr>
              <a:t>possibilité</a:t>
            </a:r>
            <a:r>
              <a:rPr lang="en-CA" sz="1700" dirty="0">
                <a:latin typeface="Century Gothic"/>
                <a:ea typeface="+mn-lt"/>
                <a:cs typeface="+mn-lt"/>
              </a:rPr>
              <a:t> de </a:t>
            </a:r>
            <a:r>
              <a:rPr lang="en-CA" sz="1700" b="1" dirty="0" err="1">
                <a:latin typeface="Century Gothic"/>
                <a:ea typeface="+mn-lt"/>
                <a:cs typeface="+mn-lt"/>
              </a:rPr>
              <a:t>saisie</a:t>
            </a:r>
            <a:r>
              <a:rPr lang="en-CA" sz="1700" b="1" dirty="0">
                <a:latin typeface="Century Gothic"/>
                <a:ea typeface="+mn-lt"/>
                <a:cs typeface="+mn-lt"/>
              </a:rPr>
              <a:t> du </a:t>
            </a:r>
            <a:r>
              <a:rPr lang="en-CA" sz="1700" b="1" dirty="0" err="1">
                <a:latin typeface="Century Gothic"/>
                <a:ea typeface="+mn-lt"/>
                <a:cs typeface="+mn-lt"/>
              </a:rPr>
              <a:t>véhicule</a:t>
            </a:r>
            <a:endParaRPr lang="en-CA" sz="1700" b="1" dirty="0" err="1">
              <a:latin typeface="Century Gothic"/>
            </a:endParaRPr>
          </a:p>
          <a:p>
            <a:pPr algn="ctr"/>
            <a:endParaRPr lang="en-CA" sz="1700" b="1" dirty="0">
              <a:latin typeface="Century Gothic"/>
              <a:ea typeface="+mn-lt"/>
              <a:cs typeface="+mn-lt"/>
            </a:endParaRPr>
          </a:p>
          <a:p>
            <a:r>
              <a:rPr lang="en-CA" sz="1700" u="sng" dirty="0">
                <a:latin typeface="Century Gothic"/>
                <a:ea typeface="+mn-lt"/>
                <a:cs typeface="+mn-lt"/>
              </a:rPr>
              <a:t>Permis </a:t>
            </a:r>
            <a:r>
              <a:rPr lang="en-CA" sz="1700" u="sng" err="1">
                <a:latin typeface="Century Gothic"/>
                <a:ea typeface="+mn-lt"/>
                <a:cs typeface="+mn-lt"/>
              </a:rPr>
              <a:t>recommandé</a:t>
            </a:r>
            <a:r>
              <a:rPr lang="en-CA" sz="1700" u="sng" dirty="0">
                <a:latin typeface="Century Gothic"/>
                <a:ea typeface="+mn-lt"/>
                <a:cs typeface="+mn-lt"/>
              </a:rPr>
              <a:t> pour </a:t>
            </a:r>
            <a:r>
              <a:rPr lang="en-CA" sz="1700" u="sng" err="1">
                <a:latin typeface="Century Gothic"/>
                <a:ea typeface="+mn-lt"/>
                <a:cs typeface="+mn-lt"/>
              </a:rPr>
              <a:t>vous</a:t>
            </a:r>
            <a:r>
              <a:rPr lang="en-CA" sz="1700" u="sng" dirty="0">
                <a:latin typeface="Century Gothic"/>
                <a:ea typeface="+mn-lt"/>
                <a:cs typeface="+mn-lt"/>
              </a:rPr>
              <a:t>:</a:t>
            </a:r>
            <a:endParaRPr lang="en-CA" sz="1700" u="sng" dirty="0">
              <a:latin typeface="Century Gothic"/>
              <a:cs typeface="Calibri"/>
            </a:endParaRPr>
          </a:p>
          <a:p>
            <a:endParaRPr lang="en-CA" sz="1700" u="sng" dirty="0">
              <a:latin typeface="Century Gothic"/>
              <a:ea typeface="+mn-lt"/>
              <a:cs typeface="+mn-lt"/>
            </a:endParaRPr>
          </a:p>
          <a:p>
            <a:pPr algn="ctr"/>
            <a:r>
              <a:rPr lang="en-CA" sz="1700" b="1" dirty="0">
                <a:latin typeface="Century Gothic"/>
                <a:ea typeface="+mn-lt"/>
                <a:cs typeface="+mn-lt"/>
              </a:rPr>
              <a:t>PERMANENT PERMIT</a:t>
            </a:r>
            <a:r>
              <a:rPr lang="en-CA" sz="1700" dirty="0">
                <a:latin typeface="Century Gothic"/>
                <a:ea typeface="+mn-lt"/>
                <a:cs typeface="+mn-lt"/>
              </a:rPr>
              <a:t> → </a:t>
            </a:r>
            <a:r>
              <a:rPr lang="en-CA" sz="1700" err="1">
                <a:latin typeface="Century Gothic"/>
                <a:ea typeface="+mn-lt"/>
                <a:cs typeface="+mn-lt"/>
              </a:rPr>
              <a:t>valable</a:t>
            </a:r>
            <a:r>
              <a:rPr lang="en-CA" sz="1700" dirty="0">
                <a:latin typeface="Century Gothic"/>
                <a:ea typeface="+mn-lt"/>
                <a:cs typeface="+mn-lt"/>
              </a:rPr>
              <a:t> 5 </a:t>
            </a:r>
            <a:r>
              <a:rPr lang="en-CA" sz="1700" err="1">
                <a:latin typeface="Century Gothic"/>
                <a:ea typeface="+mn-lt"/>
                <a:cs typeface="+mn-lt"/>
              </a:rPr>
              <a:t>ans</a:t>
            </a:r>
            <a:r>
              <a:rPr lang="en-CA" sz="1700" dirty="0">
                <a:latin typeface="Century Gothic"/>
                <a:ea typeface="+mn-lt"/>
                <a:cs typeface="+mn-lt"/>
              </a:rPr>
              <a:t> + </a:t>
            </a:r>
            <a:r>
              <a:rPr lang="en-CA" sz="1700" err="1">
                <a:latin typeface="Century Gothic"/>
                <a:ea typeface="+mn-lt"/>
                <a:cs typeface="+mn-lt"/>
              </a:rPr>
              <a:t>renouvellement</a:t>
            </a:r>
            <a:r>
              <a:rPr lang="en-CA" sz="1700" dirty="0">
                <a:latin typeface="Century Gothic"/>
                <a:ea typeface="+mn-lt"/>
                <a:cs typeface="+mn-lt"/>
              </a:rPr>
              <a:t> </a:t>
            </a:r>
            <a:r>
              <a:rPr lang="en-CA" sz="1700" err="1">
                <a:latin typeface="Century Gothic"/>
                <a:ea typeface="+mn-lt"/>
                <a:cs typeface="+mn-lt"/>
              </a:rPr>
              <a:t>nécessaire</a:t>
            </a:r>
            <a:endParaRPr lang="en-CA" sz="1700">
              <a:latin typeface="Century Gothic"/>
              <a:cs typeface="Calibri"/>
            </a:endParaRPr>
          </a:p>
          <a:p>
            <a:pPr algn="ctr"/>
            <a:endParaRPr lang="en-CA" sz="1700" dirty="0">
              <a:latin typeface="Century Gothic"/>
              <a:ea typeface="+mn-lt"/>
              <a:cs typeface="+mn-lt"/>
            </a:endParaRPr>
          </a:p>
          <a:p>
            <a:pPr algn="ctr"/>
            <a:r>
              <a:rPr lang="en-CA" sz="1700" b="1" dirty="0">
                <a:latin typeface="Century Gothic"/>
                <a:ea typeface="+mn-lt"/>
                <a:cs typeface="+mn-lt"/>
              </a:rPr>
              <a:t>PERMIS SOUMIS DE MODIFIER</a:t>
            </a:r>
            <a:r>
              <a:rPr lang="en-CA" sz="1700" dirty="0">
                <a:latin typeface="Century Gothic"/>
                <a:ea typeface="+mn-lt"/>
                <a:cs typeface="+mn-lt"/>
              </a:rPr>
              <a:t> → </a:t>
            </a:r>
            <a:r>
              <a:rPr lang="en-CA" sz="1700" err="1">
                <a:latin typeface="Century Gothic"/>
                <a:ea typeface="+mn-lt"/>
                <a:cs typeface="+mn-lt"/>
              </a:rPr>
              <a:t>valable</a:t>
            </a:r>
            <a:r>
              <a:rPr lang="en-CA" sz="1700" dirty="0">
                <a:latin typeface="Century Gothic"/>
                <a:ea typeface="+mn-lt"/>
                <a:cs typeface="+mn-lt"/>
              </a:rPr>
              <a:t> 5 </a:t>
            </a:r>
            <a:r>
              <a:rPr lang="en-CA" sz="1700" err="1">
                <a:latin typeface="Century Gothic"/>
                <a:ea typeface="+mn-lt"/>
                <a:cs typeface="+mn-lt"/>
              </a:rPr>
              <a:t>ans</a:t>
            </a:r>
            <a:r>
              <a:rPr lang="en-CA" sz="1700" dirty="0">
                <a:latin typeface="Century Gothic"/>
                <a:ea typeface="+mn-lt"/>
                <a:cs typeface="+mn-lt"/>
              </a:rPr>
              <a:t> + </a:t>
            </a:r>
            <a:r>
              <a:rPr lang="en-CA" sz="1700" err="1">
                <a:latin typeface="Century Gothic"/>
                <a:ea typeface="+mn-lt"/>
                <a:cs typeface="+mn-lt"/>
              </a:rPr>
              <a:t>renouvellement</a:t>
            </a:r>
            <a:r>
              <a:rPr lang="en-CA" sz="1700" dirty="0">
                <a:latin typeface="Century Gothic"/>
                <a:ea typeface="+mn-lt"/>
                <a:cs typeface="+mn-lt"/>
              </a:rPr>
              <a:t> </a:t>
            </a:r>
            <a:r>
              <a:rPr lang="en-CA" sz="1700" err="1">
                <a:latin typeface="Century Gothic"/>
                <a:ea typeface="+mn-lt"/>
                <a:cs typeface="+mn-lt"/>
              </a:rPr>
              <a:t>nécessaire</a:t>
            </a:r>
            <a:endParaRPr lang="en-CA" sz="1700">
              <a:latin typeface="Century Gothic"/>
              <a:cs typeface="Calibri"/>
            </a:endParaRPr>
          </a:p>
          <a:p>
            <a:pPr algn="ctr"/>
            <a:endParaRPr lang="en-CA" sz="1700" dirty="0">
              <a:latin typeface="Century Gothic"/>
              <a:ea typeface="+mn-lt"/>
              <a:cs typeface="+mn-lt"/>
            </a:endParaRPr>
          </a:p>
          <a:p>
            <a:pPr algn="ctr"/>
            <a:r>
              <a:rPr lang="en-CA" sz="1700" b="1" dirty="0">
                <a:latin typeface="Century Gothic"/>
                <a:ea typeface="+mn-lt"/>
                <a:cs typeface="+mn-lt"/>
              </a:rPr>
              <a:t>PERMIS TEMPORAIRE</a:t>
            </a:r>
            <a:r>
              <a:rPr lang="en-CA" sz="1700" dirty="0">
                <a:latin typeface="Century Gothic"/>
                <a:ea typeface="+mn-lt"/>
                <a:cs typeface="+mn-lt"/>
              </a:rPr>
              <a:t> → </a:t>
            </a:r>
            <a:r>
              <a:rPr lang="en-CA" sz="1700" err="1">
                <a:latin typeface="Century Gothic"/>
                <a:ea typeface="+mn-lt"/>
                <a:cs typeface="+mn-lt"/>
              </a:rPr>
              <a:t>valable</a:t>
            </a:r>
            <a:r>
              <a:rPr lang="en-CA" sz="1700" dirty="0">
                <a:latin typeface="Century Gothic"/>
                <a:ea typeface="+mn-lt"/>
                <a:cs typeface="+mn-lt"/>
              </a:rPr>
              <a:t> 12 </a:t>
            </a:r>
            <a:r>
              <a:rPr lang="en-CA" sz="1700" err="1">
                <a:latin typeface="Century Gothic"/>
                <a:ea typeface="+mn-lt"/>
                <a:cs typeface="+mn-lt"/>
              </a:rPr>
              <a:t>mois</a:t>
            </a:r>
            <a:r>
              <a:rPr lang="en-CA" sz="1700" dirty="0">
                <a:latin typeface="Century Gothic"/>
                <a:ea typeface="+mn-lt"/>
                <a:cs typeface="+mn-lt"/>
              </a:rPr>
              <a:t> + </a:t>
            </a:r>
            <a:r>
              <a:rPr lang="en-CA" sz="1700" err="1">
                <a:latin typeface="Century Gothic"/>
                <a:ea typeface="+mn-lt"/>
                <a:cs typeface="+mn-lt"/>
              </a:rPr>
              <a:t>renouvellement</a:t>
            </a:r>
            <a:r>
              <a:rPr lang="en-CA" sz="1700" dirty="0">
                <a:latin typeface="Century Gothic"/>
                <a:ea typeface="+mn-lt"/>
                <a:cs typeface="+mn-lt"/>
              </a:rPr>
              <a:t> </a:t>
            </a:r>
            <a:r>
              <a:rPr lang="en-CA" sz="1700" err="1">
                <a:latin typeface="Century Gothic"/>
                <a:ea typeface="+mn-lt"/>
                <a:cs typeface="+mn-lt"/>
              </a:rPr>
              <a:t>nécessaire</a:t>
            </a:r>
            <a:endParaRPr lang="en-CA" sz="1700">
              <a:latin typeface="Century Gothic"/>
              <a:cs typeface="Calibri" panose="020F0502020204030204"/>
            </a:endParaRPr>
          </a:p>
          <a:p>
            <a:pPr algn="ctr"/>
            <a:endParaRPr lang="en-CA" sz="1700" dirty="0">
              <a:latin typeface="Century Gothic"/>
              <a:ea typeface="+mn-lt"/>
              <a:cs typeface="+mn-lt"/>
            </a:endParaRPr>
          </a:p>
          <a:p>
            <a:endParaRPr lang="en-CA" sz="1700" b="1" dirty="0">
              <a:latin typeface="Century Gothic"/>
              <a:ea typeface="+mn-lt"/>
              <a:cs typeface="+mn-lt"/>
            </a:endParaRPr>
          </a:p>
          <a:p>
            <a:r>
              <a:rPr lang="en-CA" sz="1700" b="1" u="sng" err="1">
                <a:latin typeface="Century Gothic"/>
                <a:ea typeface="+mn-lt"/>
                <a:cs typeface="+mn-lt"/>
              </a:rPr>
              <a:t>Envoyer</a:t>
            </a:r>
            <a:r>
              <a:rPr lang="en-CA" sz="1700" b="1" u="sng" dirty="0">
                <a:latin typeface="Century Gothic"/>
                <a:ea typeface="+mn-lt"/>
                <a:cs typeface="+mn-lt"/>
              </a:rPr>
              <a:t> </a:t>
            </a:r>
            <a:r>
              <a:rPr lang="en-CA" sz="1700" u="sng" dirty="0">
                <a:latin typeface="Century Gothic"/>
                <a:ea typeface="+mn-lt"/>
                <a:cs typeface="+mn-lt"/>
              </a:rPr>
              <a:t>le </a:t>
            </a:r>
            <a:r>
              <a:rPr lang="en-CA" sz="1700" b="1" u="sng" err="1">
                <a:latin typeface="Century Gothic"/>
                <a:ea typeface="+mn-lt"/>
                <a:cs typeface="+mn-lt"/>
              </a:rPr>
              <a:t>formulaire</a:t>
            </a:r>
            <a:r>
              <a:rPr lang="en-CA" sz="1700" b="1" u="sng" dirty="0">
                <a:latin typeface="Century Gothic"/>
                <a:ea typeface="+mn-lt"/>
                <a:cs typeface="+mn-lt"/>
              </a:rPr>
              <a:t> </a:t>
            </a:r>
            <a:r>
              <a:rPr lang="en-CA" sz="1700" b="1" u="sng" err="1">
                <a:latin typeface="Century Gothic"/>
                <a:ea typeface="+mn-lt"/>
                <a:cs typeface="+mn-lt"/>
              </a:rPr>
              <a:t>rempli</a:t>
            </a:r>
            <a:r>
              <a:rPr lang="en-CA" sz="1700" b="1" u="sng" dirty="0">
                <a:latin typeface="Century Gothic"/>
                <a:ea typeface="+mn-lt"/>
                <a:cs typeface="+mn-lt"/>
              </a:rPr>
              <a:t> </a:t>
            </a:r>
            <a:r>
              <a:rPr lang="en-CA" sz="1700" u="sng" dirty="0">
                <a:latin typeface="Century Gothic"/>
                <a:ea typeface="+mn-lt"/>
                <a:cs typeface="+mn-lt"/>
              </a:rPr>
              <a:t>à </a:t>
            </a:r>
            <a:r>
              <a:rPr lang="en-CA" sz="1700" u="sng" err="1">
                <a:latin typeface="Century Gothic"/>
                <a:ea typeface="+mn-lt"/>
                <a:cs typeface="+mn-lt"/>
              </a:rPr>
              <a:t>l'adresse</a:t>
            </a:r>
            <a:r>
              <a:rPr lang="en-CA" sz="1700" u="sng" dirty="0">
                <a:latin typeface="Century Gothic"/>
                <a:ea typeface="+mn-lt"/>
                <a:cs typeface="+mn-lt"/>
              </a:rPr>
              <a:t> </a:t>
            </a:r>
            <a:r>
              <a:rPr lang="en-CA" sz="1700" u="sng" err="1">
                <a:latin typeface="Century Gothic"/>
                <a:ea typeface="+mn-lt"/>
                <a:cs typeface="+mn-lt"/>
              </a:rPr>
              <a:t>suivante</a:t>
            </a:r>
            <a:r>
              <a:rPr lang="en-CA" sz="1700" u="sng" dirty="0">
                <a:latin typeface="Century Gothic"/>
                <a:ea typeface="+mn-lt"/>
                <a:cs typeface="+mn-lt"/>
              </a:rPr>
              <a:t>:</a:t>
            </a:r>
            <a:endParaRPr lang="en-CA" sz="1700" u="sng" dirty="0">
              <a:latin typeface="Century Gothic"/>
              <a:cs typeface="Calibri"/>
            </a:endParaRPr>
          </a:p>
          <a:p>
            <a:pPr algn="ctr"/>
            <a:endParaRPr lang="en-CA" sz="1700" dirty="0">
              <a:latin typeface="Century Gothic"/>
              <a:ea typeface="+mn-lt"/>
              <a:cs typeface="+mn-lt"/>
            </a:endParaRPr>
          </a:p>
          <a:p>
            <a:pPr algn="ctr"/>
            <a:r>
              <a:rPr lang="en-CA" sz="1700" b="1" dirty="0">
                <a:latin typeface="Century Gothic"/>
                <a:ea typeface="+mn-lt"/>
                <a:cs typeface="+mn-lt"/>
              </a:rPr>
              <a:t>Service Ontario</a:t>
            </a:r>
            <a:endParaRPr lang="en-CA" sz="1700" b="1" dirty="0">
              <a:latin typeface="Century Gothic"/>
              <a:cs typeface="Calibri"/>
            </a:endParaRPr>
          </a:p>
          <a:p>
            <a:pPr algn="ctr"/>
            <a:r>
              <a:rPr lang="en-CA" sz="1700" b="1" dirty="0">
                <a:latin typeface="Century Gothic"/>
                <a:ea typeface="+mn-lt"/>
                <a:cs typeface="+mn-lt"/>
              </a:rPr>
              <a:t>Bureau des services des </a:t>
            </a:r>
            <a:r>
              <a:rPr lang="en-CA" sz="1700" b="1" err="1">
                <a:latin typeface="Century Gothic"/>
                <a:ea typeface="+mn-lt"/>
                <a:cs typeface="+mn-lt"/>
              </a:rPr>
              <a:t>permis</a:t>
            </a:r>
            <a:r>
              <a:rPr lang="en-CA" sz="1700" b="1" dirty="0">
                <a:latin typeface="Century Gothic"/>
                <a:ea typeface="+mn-lt"/>
                <a:cs typeface="+mn-lt"/>
              </a:rPr>
              <a:t> de </a:t>
            </a:r>
            <a:r>
              <a:rPr lang="en-CA" sz="1700" b="1" err="1">
                <a:latin typeface="Century Gothic"/>
                <a:ea typeface="+mn-lt"/>
                <a:cs typeface="+mn-lt"/>
              </a:rPr>
              <a:t>stationnement</a:t>
            </a:r>
            <a:r>
              <a:rPr lang="en-CA" sz="1700" b="1" dirty="0">
                <a:latin typeface="Century Gothic"/>
                <a:ea typeface="+mn-lt"/>
                <a:cs typeface="+mn-lt"/>
              </a:rPr>
              <a:t> accessible</a:t>
            </a:r>
            <a:endParaRPr lang="en-CA" sz="1700" b="1" dirty="0">
              <a:latin typeface="Century Gothic"/>
              <a:cs typeface="Calibri"/>
            </a:endParaRPr>
          </a:p>
          <a:p>
            <a:pPr algn="ctr"/>
            <a:r>
              <a:rPr lang="en-CA" sz="1700" b="1" err="1">
                <a:latin typeface="Century Gothic"/>
                <a:ea typeface="+mn-lt"/>
                <a:cs typeface="+mn-lt"/>
              </a:rPr>
              <a:t>Boîte</a:t>
            </a:r>
            <a:r>
              <a:rPr lang="en-CA" sz="1700" b="1" dirty="0">
                <a:latin typeface="Century Gothic"/>
                <a:ea typeface="+mn-lt"/>
                <a:cs typeface="+mn-lt"/>
              </a:rPr>
              <a:t> </a:t>
            </a:r>
            <a:r>
              <a:rPr lang="en-CA" sz="1700" b="1" err="1">
                <a:latin typeface="Century Gothic"/>
                <a:ea typeface="+mn-lt"/>
                <a:cs typeface="+mn-lt"/>
              </a:rPr>
              <a:t>postale</a:t>
            </a:r>
            <a:r>
              <a:rPr lang="en-CA" sz="1700" b="1" dirty="0">
                <a:latin typeface="Century Gothic"/>
                <a:ea typeface="+mn-lt"/>
                <a:cs typeface="+mn-lt"/>
              </a:rPr>
              <a:t> 9800</a:t>
            </a:r>
            <a:endParaRPr lang="en-CA" sz="1700" b="1" dirty="0">
              <a:latin typeface="Century Gothic"/>
              <a:cs typeface="Calibri"/>
            </a:endParaRPr>
          </a:p>
          <a:p>
            <a:pPr algn="ctr"/>
            <a:r>
              <a:rPr lang="en-CA" sz="1700" b="1" dirty="0">
                <a:latin typeface="Century Gothic"/>
                <a:ea typeface="+mn-lt"/>
                <a:cs typeface="+mn-lt"/>
              </a:rPr>
              <a:t>Kingston ON</a:t>
            </a:r>
            <a:endParaRPr lang="en-CA" sz="1700" b="1" dirty="0">
              <a:latin typeface="Century Gothic"/>
              <a:cs typeface="Calibri"/>
            </a:endParaRPr>
          </a:p>
          <a:p>
            <a:pPr algn="ctr"/>
            <a:r>
              <a:rPr lang="en-CA" sz="1700" b="1" dirty="0">
                <a:latin typeface="Century Gothic"/>
                <a:ea typeface="+mn-lt"/>
                <a:cs typeface="+mn-lt"/>
              </a:rPr>
              <a:t>K7L 5N8</a:t>
            </a:r>
            <a:endParaRPr lang="en-CA" sz="1700" b="1" dirty="0">
              <a:latin typeface="Century Gothic"/>
              <a:cs typeface="Calibri"/>
            </a:endParaRPr>
          </a:p>
        </p:txBody>
      </p:sp>
      <p:pic>
        <p:nvPicPr>
          <p:cNvPr id="4" name="Picture 4" descr="A picture containing text, sign&#10;&#10;Description automatically generated">
            <a:extLst>
              <a:ext uri="{FF2B5EF4-FFF2-40B4-BE49-F238E27FC236}">
                <a16:creationId xmlns:a16="http://schemas.microsoft.com/office/drawing/2014/main" id="{470D1C9A-7FCF-79B8-8E9C-150F1907CC71}"/>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1EB65183-190D-4B10-24B7-E8A221D743D6}"/>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Permit de parking accessible </a:t>
            </a:r>
            <a:endParaRPr lang="en-US" sz="2800">
              <a:latin typeface="Century Gothic"/>
            </a:endParaRPr>
          </a:p>
        </p:txBody>
      </p:sp>
      <p:sp>
        <p:nvSpPr>
          <p:cNvPr id="7" name="TextBox 6">
            <a:extLst>
              <a:ext uri="{FF2B5EF4-FFF2-40B4-BE49-F238E27FC236}">
                <a16:creationId xmlns:a16="http://schemas.microsoft.com/office/drawing/2014/main" id="{BDB279AA-BADF-70BA-391C-7978A8F17E37}"/>
              </a:ext>
            </a:extLst>
          </p:cNvPr>
          <p:cNvSpPr txBox="1"/>
          <p:nvPr/>
        </p:nvSpPr>
        <p:spPr>
          <a:xfrm>
            <a:off x="986136" y="9012894"/>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Government </a:t>
            </a:r>
            <a:r>
              <a:rPr lang="en-CA" err="1">
                <a:latin typeface="Century Gothic"/>
                <a:cs typeface="Segoe UI"/>
              </a:rPr>
              <a:t>d'Ontario</a:t>
            </a:r>
            <a:r>
              <a:rPr lang="en-CA">
                <a:latin typeface="Century Gothic"/>
                <a:cs typeface="Segoe UI"/>
              </a:rPr>
              <a:t>,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1-800-387-3445</a:t>
            </a:r>
          </a:p>
        </p:txBody>
      </p:sp>
      <p:pic>
        <p:nvPicPr>
          <p:cNvPr id="9" name="Picture 11">
            <a:extLst>
              <a:ext uri="{FF2B5EF4-FFF2-40B4-BE49-F238E27FC236}">
                <a16:creationId xmlns:a16="http://schemas.microsoft.com/office/drawing/2014/main" id="{FF5F5778-EE29-3EC9-6007-24CC0D229858}"/>
              </a:ext>
            </a:extLst>
          </p:cNvPr>
          <p:cNvPicPr>
            <a:picLocks noChangeAspect="1"/>
          </p:cNvPicPr>
          <p:nvPr/>
        </p:nvPicPr>
        <p:blipFill>
          <a:blip r:embed="rId3"/>
          <a:stretch>
            <a:fillRect/>
          </a:stretch>
        </p:blipFill>
        <p:spPr>
          <a:xfrm>
            <a:off x="156244" y="8682802"/>
            <a:ext cx="1117523" cy="1106543"/>
          </a:xfrm>
          <a:prstGeom prst="rect">
            <a:avLst/>
          </a:prstGeom>
        </p:spPr>
      </p:pic>
      <p:pic>
        <p:nvPicPr>
          <p:cNvPr id="10" name="Picture 10" descr="Icon&#10;&#10;Description automatically generated">
            <a:extLst>
              <a:ext uri="{FF2B5EF4-FFF2-40B4-BE49-F238E27FC236}">
                <a16:creationId xmlns:a16="http://schemas.microsoft.com/office/drawing/2014/main" id="{DB3417A5-EFC1-E397-5792-A6BEC0EE006E}"/>
              </a:ext>
            </a:extLst>
          </p:cNvPr>
          <p:cNvPicPr>
            <a:picLocks noChangeAspect="1"/>
          </p:cNvPicPr>
          <p:nvPr/>
        </p:nvPicPr>
        <p:blipFill>
          <a:blip r:embed="rId4"/>
          <a:stretch>
            <a:fillRect/>
          </a:stretch>
        </p:blipFill>
        <p:spPr>
          <a:xfrm>
            <a:off x="5257507" y="113477"/>
            <a:ext cx="822011" cy="812239"/>
          </a:xfrm>
          <a:prstGeom prst="rect">
            <a:avLst/>
          </a:prstGeom>
        </p:spPr>
      </p:pic>
      <p:pic>
        <p:nvPicPr>
          <p:cNvPr id="11" name="Picture 11">
            <a:extLst>
              <a:ext uri="{FF2B5EF4-FFF2-40B4-BE49-F238E27FC236}">
                <a16:creationId xmlns:a16="http://schemas.microsoft.com/office/drawing/2014/main" id="{A656A3BF-77C2-0360-1616-016A16B26145}"/>
              </a:ext>
            </a:extLst>
          </p:cNvPr>
          <p:cNvPicPr>
            <a:picLocks noChangeAspect="1"/>
          </p:cNvPicPr>
          <p:nvPr/>
        </p:nvPicPr>
        <p:blipFill>
          <a:blip r:embed="rId5"/>
          <a:stretch>
            <a:fillRect/>
          </a:stretch>
        </p:blipFill>
        <p:spPr>
          <a:xfrm>
            <a:off x="5497281" y="7150561"/>
            <a:ext cx="1027189" cy="1016219"/>
          </a:xfrm>
          <a:prstGeom prst="rect">
            <a:avLst/>
          </a:prstGeom>
        </p:spPr>
      </p:pic>
      <p:sp>
        <p:nvSpPr>
          <p:cNvPr id="6" name="TextBox 5">
            <a:extLst>
              <a:ext uri="{FF2B5EF4-FFF2-40B4-BE49-F238E27FC236}">
                <a16:creationId xmlns:a16="http://schemas.microsoft.com/office/drawing/2014/main" id="{F3C70127-B605-3A84-EACC-E5F74175F1DD}"/>
              </a:ext>
            </a:extLst>
          </p:cNvPr>
          <p:cNvSpPr txBox="1"/>
          <p:nvPr/>
        </p:nvSpPr>
        <p:spPr>
          <a:xfrm>
            <a:off x="4192" y="9873627"/>
            <a:ext cx="640466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latin typeface="Calibri"/>
                <a:ea typeface="Calibri"/>
                <a:cs typeface="Calibri"/>
              </a:rPr>
              <a:t>Adapté</a:t>
            </a:r>
            <a:r>
              <a:rPr lang="en-US" sz="800" dirty="0">
                <a:latin typeface="Calibri"/>
                <a:ea typeface="Calibri"/>
                <a:cs typeface="Calibri"/>
              </a:rPr>
              <a:t> de: Service Ontario. (2024). Get an accessible parking permit. Retrieved from </a:t>
            </a:r>
            <a:r>
              <a:rPr lang="en-US" sz="800" dirty="0">
                <a:latin typeface="Calibri"/>
                <a:ea typeface="+mn-lt"/>
                <a:cs typeface="+mn-lt"/>
              </a:rPr>
              <a:t>https://www.ontario.ca/page/get-accessible-parking-permit</a:t>
            </a:r>
            <a:endParaRPr lang="en-US" sz="800">
              <a:latin typeface="Calibri"/>
              <a:ea typeface="Calibri"/>
              <a:cs typeface="Calibri"/>
            </a:endParaRPr>
          </a:p>
        </p:txBody>
      </p:sp>
    </p:spTree>
    <p:extLst>
      <p:ext uri="{BB962C8B-B14F-4D97-AF65-F5344CB8AC3E}">
        <p14:creationId xmlns:p14="http://schemas.microsoft.com/office/powerpoint/2010/main" val="3436777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ign&#10;&#10;Description automatically generated">
            <a:extLst>
              <a:ext uri="{FF2B5EF4-FFF2-40B4-BE49-F238E27FC236}">
                <a16:creationId xmlns:a16="http://schemas.microsoft.com/office/drawing/2014/main" id="{80252BAB-4509-1302-2968-372B003F0FEF}"/>
              </a:ext>
            </a:extLst>
          </p:cNvPr>
          <p:cNvPicPr>
            <a:picLocks noChangeAspect="1"/>
          </p:cNvPicPr>
          <p:nvPr/>
        </p:nvPicPr>
        <p:blipFill>
          <a:blip r:embed="rId2"/>
          <a:stretch>
            <a:fillRect/>
          </a:stretch>
        </p:blipFill>
        <p:spPr>
          <a:xfrm>
            <a:off x="6936441" y="2522"/>
            <a:ext cx="838200" cy="828675"/>
          </a:xfrm>
          <a:prstGeom prst="rect">
            <a:avLst/>
          </a:prstGeom>
        </p:spPr>
      </p:pic>
      <p:sp>
        <p:nvSpPr>
          <p:cNvPr id="5" name="TextBox 4">
            <a:extLst>
              <a:ext uri="{FF2B5EF4-FFF2-40B4-BE49-F238E27FC236}">
                <a16:creationId xmlns:a16="http://schemas.microsoft.com/office/drawing/2014/main" id="{58D001A4-12EE-3D4C-FEAA-C1DE601EE89F}"/>
              </a:ext>
            </a:extLst>
          </p:cNvPr>
          <p:cNvSpPr txBox="1"/>
          <p:nvPr/>
        </p:nvSpPr>
        <p:spPr>
          <a:xfrm>
            <a:off x="-319" y="118241"/>
            <a:ext cx="56700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Centre de </a:t>
            </a:r>
            <a:r>
              <a:rPr lang="en-CA" sz="2800" b="1" err="1">
                <a:latin typeface="Century Gothic"/>
              </a:rPr>
              <a:t>l'aphasie</a:t>
            </a:r>
            <a:r>
              <a:rPr lang="en-CA" sz="2800" b="1">
                <a:latin typeface="Century Gothic"/>
              </a:rPr>
              <a:t> </a:t>
            </a:r>
            <a:r>
              <a:rPr lang="en-CA" sz="2800" b="1" err="1">
                <a:latin typeface="Century Gothic"/>
              </a:rPr>
              <a:t>d'Ottawa</a:t>
            </a:r>
            <a:endParaRPr lang="en-CA" sz="2800" b="1">
              <a:latin typeface="Century Gothic"/>
            </a:endParaRPr>
          </a:p>
          <a:p>
            <a:endParaRPr lang="en-CA" sz="2800">
              <a:cs typeface="Calibri"/>
            </a:endParaRPr>
          </a:p>
        </p:txBody>
      </p:sp>
      <p:sp>
        <p:nvSpPr>
          <p:cNvPr id="9" name="TextBox 8">
            <a:extLst>
              <a:ext uri="{FF2B5EF4-FFF2-40B4-BE49-F238E27FC236}">
                <a16:creationId xmlns:a16="http://schemas.microsoft.com/office/drawing/2014/main" id="{D0BD82DF-2D5B-A96B-8DBE-E281E2A35480}"/>
              </a:ext>
            </a:extLst>
          </p:cNvPr>
          <p:cNvSpPr txBox="1"/>
          <p:nvPr/>
        </p:nvSpPr>
        <p:spPr>
          <a:xfrm>
            <a:off x="1116218" y="8984375"/>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Centre de </a:t>
            </a:r>
            <a:r>
              <a:rPr lang="en-CA" err="1">
                <a:latin typeface="Century Gothic"/>
                <a:cs typeface="Segoe UI"/>
              </a:rPr>
              <a:t>l'aphasie</a:t>
            </a:r>
            <a:r>
              <a:rPr lang="en-CA">
                <a:latin typeface="Century Gothic"/>
                <a:cs typeface="Segoe UI"/>
              </a:rPr>
              <a:t> </a:t>
            </a:r>
            <a:r>
              <a:rPr lang="en-CA" err="1">
                <a:latin typeface="Century Gothic"/>
                <a:cs typeface="Segoe UI"/>
              </a:rPr>
              <a:t>d'Ottawa</a:t>
            </a:r>
            <a:r>
              <a:rPr lang="en-CA">
                <a:latin typeface="Century Gothic"/>
                <a:cs typeface="Segoe UI"/>
              </a:rPr>
              <a:t>: </a:t>
            </a:r>
            <a:r>
              <a:rPr lang="en-CA" b="1">
                <a:latin typeface="Century Gothic"/>
                <a:cs typeface="Segoe UI"/>
              </a:rPr>
              <a:t>613-567-1119</a:t>
            </a:r>
          </a:p>
          <a:p>
            <a:r>
              <a:rPr lang="en-CA" b="1">
                <a:latin typeface="Century Gothic"/>
                <a:cs typeface="Segoe UI"/>
              </a:rPr>
              <a:t>                                                Info@aphasiaottawa.org</a:t>
            </a:r>
          </a:p>
        </p:txBody>
      </p:sp>
      <p:pic>
        <p:nvPicPr>
          <p:cNvPr id="11" name="Picture 11">
            <a:extLst>
              <a:ext uri="{FF2B5EF4-FFF2-40B4-BE49-F238E27FC236}">
                <a16:creationId xmlns:a16="http://schemas.microsoft.com/office/drawing/2014/main" id="{43E0ABE6-C395-EDCA-5315-C511666932B4}"/>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7" name="Table 11">
            <a:extLst>
              <a:ext uri="{FF2B5EF4-FFF2-40B4-BE49-F238E27FC236}">
                <a16:creationId xmlns:a16="http://schemas.microsoft.com/office/drawing/2014/main" id="{1058C12A-A5CF-B6A7-60B0-E3B0ADFBB396}"/>
              </a:ext>
            </a:extLst>
          </p:cNvPr>
          <p:cNvGraphicFramePr>
            <a:graphicFrameLocks noGrp="1"/>
          </p:cNvGraphicFramePr>
          <p:nvPr/>
        </p:nvGraphicFramePr>
        <p:xfrm>
          <a:off x="216803" y="6557469"/>
          <a:ext cx="7412554" cy="2276103"/>
        </p:xfrm>
        <a:graphic>
          <a:graphicData uri="http://schemas.openxmlformats.org/drawingml/2006/table">
            <a:tbl>
              <a:tblPr firstRow="1" bandRow="1">
                <a:tableStyleId>{5C22544A-7EE6-4342-B048-85BDC9FD1C3A}</a:tableStyleId>
              </a:tblPr>
              <a:tblGrid>
                <a:gridCol w="7412554">
                  <a:extLst>
                    <a:ext uri="{9D8B030D-6E8A-4147-A177-3AD203B41FA5}">
                      <a16:colId xmlns:a16="http://schemas.microsoft.com/office/drawing/2014/main" val="2813050934"/>
                    </a:ext>
                  </a:extLst>
                </a:gridCol>
              </a:tblGrid>
              <a:tr h="2276103">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1" i="0" u="none" strike="noStrike" noProof="0">
                          <a:solidFill>
                            <a:schemeClr val="tx1"/>
                          </a:solidFill>
                          <a:latin typeface="Century Gothic"/>
                        </a:rPr>
                        <a:t>Programmes</a:t>
                      </a:r>
                      <a:r>
                        <a:rPr lang="en-CA" sz="1800" b="0" i="0" u="none" strike="noStrike" noProof="0">
                          <a:solidFill>
                            <a:schemeClr val="tx1"/>
                          </a:solidFill>
                          <a:latin typeface="Century Gothic"/>
                        </a:rPr>
                        <a:t>:                                       </a:t>
                      </a:r>
                      <a:r>
                        <a:rPr lang="en-CA" sz="1800" b="1" i="0" u="none" strike="noStrike" noProof="0">
                          <a:solidFill>
                            <a:schemeClr val="tx1"/>
                          </a:solidFill>
                          <a:latin typeface="Century Gothic"/>
                        </a:rPr>
                        <a:t>Ateliers</a:t>
                      </a:r>
                      <a:r>
                        <a:rPr lang="en-CA" sz="1800" b="0" i="0" u="none" strike="noStrike" noProof="0">
                          <a:solidFill>
                            <a:schemeClr val="tx1"/>
                          </a:solidFill>
                          <a:latin typeface="Century Gothic"/>
                        </a:rPr>
                        <a:t>:</a:t>
                      </a:r>
                      <a:endParaRPr lang="en-CA" sz="1800" b="0" i="0" u="none" strike="noStrike" noProof="0">
                        <a:solidFill>
                          <a:srgbClr val="000000"/>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2" name="Picture 2">
            <a:extLst>
              <a:ext uri="{FF2B5EF4-FFF2-40B4-BE49-F238E27FC236}">
                <a16:creationId xmlns:a16="http://schemas.microsoft.com/office/drawing/2014/main" id="{581DE937-1718-9F4F-593C-04D49243A9EB}"/>
              </a:ext>
            </a:extLst>
          </p:cNvPr>
          <p:cNvPicPr>
            <a:picLocks noChangeAspect="1"/>
          </p:cNvPicPr>
          <p:nvPr/>
        </p:nvPicPr>
        <p:blipFill>
          <a:blip r:embed="rId4"/>
          <a:stretch>
            <a:fillRect/>
          </a:stretch>
        </p:blipFill>
        <p:spPr>
          <a:xfrm>
            <a:off x="188161" y="3629293"/>
            <a:ext cx="1022059" cy="1033090"/>
          </a:xfrm>
          <a:prstGeom prst="rect">
            <a:avLst/>
          </a:prstGeom>
        </p:spPr>
      </p:pic>
      <p:pic>
        <p:nvPicPr>
          <p:cNvPr id="6" name="Picture 7">
            <a:extLst>
              <a:ext uri="{FF2B5EF4-FFF2-40B4-BE49-F238E27FC236}">
                <a16:creationId xmlns:a16="http://schemas.microsoft.com/office/drawing/2014/main" id="{47505B58-0E3B-3A75-64BC-40443503CD81}"/>
              </a:ext>
            </a:extLst>
          </p:cNvPr>
          <p:cNvPicPr>
            <a:picLocks noChangeAspect="1"/>
          </p:cNvPicPr>
          <p:nvPr/>
        </p:nvPicPr>
        <p:blipFill>
          <a:blip r:embed="rId5"/>
          <a:stretch>
            <a:fillRect/>
          </a:stretch>
        </p:blipFill>
        <p:spPr>
          <a:xfrm>
            <a:off x="3259277" y="3599792"/>
            <a:ext cx="1059709" cy="1059575"/>
          </a:xfrm>
          <a:prstGeom prst="rect">
            <a:avLst/>
          </a:prstGeom>
        </p:spPr>
      </p:pic>
      <p:pic>
        <p:nvPicPr>
          <p:cNvPr id="8" name="Picture 11">
            <a:extLst>
              <a:ext uri="{FF2B5EF4-FFF2-40B4-BE49-F238E27FC236}">
                <a16:creationId xmlns:a16="http://schemas.microsoft.com/office/drawing/2014/main" id="{F5FF9D44-C1F0-AD66-3002-D680A2C49C9C}"/>
              </a:ext>
            </a:extLst>
          </p:cNvPr>
          <p:cNvPicPr>
            <a:picLocks noChangeAspect="1"/>
          </p:cNvPicPr>
          <p:nvPr/>
        </p:nvPicPr>
        <p:blipFill>
          <a:blip r:embed="rId6"/>
          <a:stretch>
            <a:fillRect/>
          </a:stretch>
        </p:blipFill>
        <p:spPr>
          <a:xfrm>
            <a:off x="4701019" y="3448049"/>
            <a:ext cx="1211472" cy="1211318"/>
          </a:xfrm>
          <a:prstGeom prst="rect">
            <a:avLst/>
          </a:prstGeom>
        </p:spPr>
      </p:pic>
      <p:pic>
        <p:nvPicPr>
          <p:cNvPr id="12" name="Picture 12">
            <a:extLst>
              <a:ext uri="{FF2B5EF4-FFF2-40B4-BE49-F238E27FC236}">
                <a16:creationId xmlns:a16="http://schemas.microsoft.com/office/drawing/2014/main" id="{AD88EAE5-D336-64BD-5193-ECFD3CE1E71E}"/>
              </a:ext>
            </a:extLst>
          </p:cNvPr>
          <p:cNvPicPr>
            <a:picLocks noChangeAspect="1"/>
          </p:cNvPicPr>
          <p:nvPr/>
        </p:nvPicPr>
        <p:blipFill>
          <a:blip r:embed="rId7"/>
          <a:stretch>
            <a:fillRect/>
          </a:stretch>
        </p:blipFill>
        <p:spPr>
          <a:xfrm>
            <a:off x="6399577" y="3596776"/>
            <a:ext cx="1162981" cy="1173995"/>
          </a:xfrm>
          <a:prstGeom prst="rect">
            <a:avLst/>
          </a:prstGeom>
        </p:spPr>
      </p:pic>
      <p:pic>
        <p:nvPicPr>
          <p:cNvPr id="14" name="Picture 14" descr="Qr code&#10;&#10;Description automatically generated">
            <a:extLst>
              <a:ext uri="{FF2B5EF4-FFF2-40B4-BE49-F238E27FC236}">
                <a16:creationId xmlns:a16="http://schemas.microsoft.com/office/drawing/2014/main" id="{4766F07A-5D83-D58C-3424-3C716A1C4139}"/>
              </a:ext>
            </a:extLst>
          </p:cNvPr>
          <p:cNvPicPr>
            <a:picLocks noChangeAspect="1"/>
          </p:cNvPicPr>
          <p:nvPr/>
        </p:nvPicPr>
        <p:blipFill>
          <a:blip r:embed="rId8"/>
          <a:stretch>
            <a:fillRect/>
          </a:stretch>
        </p:blipFill>
        <p:spPr>
          <a:xfrm>
            <a:off x="1116538" y="7369070"/>
            <a:ext cx="1074163" cy="1021466"/>
          </a:xfrm>
          <a:prstGeom prst="rect">
            <a:avLst/>
          </a:prstGeom>
        </p:spPr>
      </p:pic>
      <p:pic>
        <p:nvPicPr>
          <p:cNvPr id="15" name="Picture 15" descr="Qr code&#10;&#10;Description automatically generated">
            <a:extLst>
              <a:ext uri="{FF2B5EF4-FFF2-40B4-BE49-F238E27FC236}">
                <a16:creationId xmlns:a16="http://schemas.microsoft.com/office/drawing/2014/main" id="{F916C6AC-3518-17E2-2250-742F5E975C6D}"/>
              </a:ext>
            </a:extLst>
          </p:cNvPr>
          <p:cNvPicPr>
            <a:picLocks noChangeAspect="1"/>
          </p:cNvPicPr>
          <p:nvPr/>
        </p:nvPicPr>
        <p:blipFill>
          <a:blip r:embed="rId9"/>
          <a:stretch>
            <a:fillRect/>
          </a:stretch>
        </p:blipFill>
        <p:spPr>
          <a:xfrm>
            <a:off x="2341476" y="7370262"/>
            <a:ext cx="1009122" cy="1019079"/>
          </a:xfrm>
          <a:prstGeom prst="rect">
            <a:avLst/>
          </a:prstGeom>
        </p:spPr>
      </p:pic>
      <p:pic>
        <p:nvPicPr>
          <p:cNvPr id="16" name="Picture 16" descr="Qr code&#10;&#10;Description automatically generated">
            <a:extLst>
              <a:ext uri="{FF2B5EF4-FFF2-40B4-BE49-F238E27FC236}">
                <a16:creationId xmlns:a16="http://schemas.microsoft.com/office/drawing/2014/main" id="{AEA91C97-7DFB-39F0-6551-8E5C9EC416F5}"/>
              </a:ext>
            </a:extLst>
          </p:cNvPr>
          <p:cNvPicPr>
            <a:picLocks noChangeAspect="1"/>
          </p:cNvPicPr>
          <p:nvPr/>
        </p:nvPicPr>
        <p:blipFill>
          <a:blip r:embed="rId10"/>
          <a:stretch>
            <a:fillRect/>
          </a:stretch>
        </p:blipFill>
        <p:spPr>
          <a:xfrm>
            <a:off x="5669408" y="7370282"/>
            <a:ext cx="1019962" cy="1019042"/>
          </a:xfrm>
          <a:prstGeom prst="rect">
            <a:avLst/>
          </a:prstGeom>
        </p:spPr>
      </p:pic>
      <p:pic>
        <p:nvPicPr>
          <p:cNvPr id="18" name="Picture 22">
            <a:extLst>
              <a:ext uri="{FF2B5EF4-FFF2-40B4-BE49-F238E27FC236}">
                <a16:creationId xmlns:a16="http://schemas.microsoft.com/office/drawing/2014/main" id="{02092C85-EAD5-AC58-F9CF-96B4C4253476}"/>
              </a:ext>
            </a:extLst>
          </p:cNvPr>
          <p:cNvPicPr>
            <a:picLocks noChangeAspect="1"/>
          </p:cNvPicPr>
          <p:nvPr/>
        </p:nvPicPr>
        <p:blipFill>
          <a:blip r:embed="rId11"/>
          <a:stretch>
            <a:fillRect/>
          </a:stretch>
        </p:blipFill>
        <p:spPr>
          <a:xfrm>
            <a:off x="220682" y="7466227"/>
            <a:ext cx="816096" cy="827153"/>
          </a:xfrm>
          <a:prstGeom prst="rect">
            <a:avLst/>
          </a:prstGeom>
        </p:spPr>
      </p:pic>
      <p:pic>
        <p:nvPicPr>
          <p:cNvPr id="20" name="Picture 22">
            <a:extLst>
              <a:ext uri="{FF2B5EF4-FFF2-40B4-BE49-F238E27FC236}">
                <a16:creationId xmlns:a16="http://schemas.microsoft.com/office/drawing/2014/main" id="{3816D385-6FD0-A59D-C657-985A39BE771B}"/>
              </a:ext>
            </a:extLst>
          </p:cNvPr>
          <p:cNvPicPr>
            <a:picLocks noChangeAspect="1"/>
          </p:cNvPicPr>
          <p:nvPr/>
        </p:nvPicPr>
        <p:blipFill>
          <a:blip r:embed="rId11"/>
          <a:stretch>
            <a:fillRect/>
          </a:stretch>
        </p:blipFill>
        <p:spPr>
          <a:xfrm>
            <a:off x="4892794" y="7466227"/>
            <a:ext cx="816096" cy="827153"/>
          </a:xfrm>
          <a:prstGeom prst="rect">
            <a:avLst/>
          </a:prstGeom>
        </p:spPr>
      </p:pic>
      <p:pic>
        <p:nvPicPr>
          <p:cNvPr id="17" name="Picture 18">
            <a:extLst>
              <a:ext uri="{FF2B5EF4-FFF2-40B4-BE49-F238E27FC236}">
                <a16:creationId xmlns:a16="http://schemas.microsoft.com/office/drawing/2014/main" id="{F662605C-472F-EDC2-26D6-8901CA5EE5E3}"/>
              </a:ext>
            </a:extLst>
          </p:cNvPr>
          <p:cNvPicPr>
            <a:picLocks noChangeAspect="1"/>
          </p:cNvPicPr>
          <p:nvPr/>
        </p:nvPicPr>
        <p:blipFill>
          <a:blip r:embed="rId12"/>
          <a:stretch>
            <a:fillRect/>
          </a:stretch>
        </p:blipFill>
        <p:spPr>
          <a:xfrm>
            <a:off x="1472349" y="3483141"/>
            <a:ext cx="1502397" cy="1503948"/>
          </a:xfrm>
          <a:prstGeom prst="rect">
            <a:avLst/>
          </a:prstGeom>
        </p:spPr>
      </p:pic>
      <p:sp>
        <p:nvSpPr>
          <p:cNvPr id="3" name="TextBox 2">
            <a:extLst>
              <a:ext uri="{FF2B5EF4-FFF2-40B4-BE49-F238E27FC236}">
                <a16:creationId xmlns:a16="http://schemas.microsoft.com/office/drawing/2014/main" id="{B4EC0442-C314-91B9-FA5C-6F1288CE43CF}"/>
              </a:ext>
            </a:extLst>
          </p:cNvPr>
          <p:cNvSpPr txBox="1"/>
          <p:nvPr/>
        </p:nvSpPr>
        <p:spPr>
          <a:xfrm>
            <a:off x="317721" y="842770"/>
            <a:ext cx="7408682" cy="2540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rPr>
              <a:t>Le Centre de </a:t>
            </a:r>
            <a:r>
              <a:rPr lang="en-US" err="1">
                <a:latin typeface="Century Gothic"/>
              </a:rPr>
              <a:t>l'aphasie</a:t>
            </a:r>
            <a:r>
              <a:rPr lang="en-US">
                <a:latin typeface="Century Gothic"/>
              </a:rPr>
              <a:t> </a:t>
            </a:r>
            <a:r>
              <a:rPr lang="en-US" err="1">
                <a:latin typeface="Century Gothic"/>
              </a:rPr>
              <a:t>d'Ottawa</a:t>
            </a:r>
            <a:r>
              <a:rPr lang="en-US">
                <a:latin typeface="Century Gothic"/>
              </a:rPr>
              <a:t> (CAO) </a:t>
            </a:r>
            <a:r>
              <a:rPr lang="en-US" err="1">
                <a:latin typeface="Century Gothic"/>
              </a:rPr>
              <a:t>est</a:t>
            </a:r>
            <a:r>
              <a:rPr lang="en-US">
                <a:latin typeface="Century Gothic"/>
              </a:rPr>
              <a:t> </a:t>
            </a:r>
            <a:r>
              <a:rPr lang="en-US" err="1">
                <a:latin typeface="Century Gothic"/>
              </a:rPr>
              <a:t>une</a:t>
            </a:r>
            <a:r>
              <a:rPr lang="en-US">
                <a:latin typeface="Century Gothic"/>
              </a:rPr>
              <a:t> </a:t>
            </a:r>
            <a:r>
              <a:rPr lang="en-US" err="1">
                <a:latin typeface="Century Gothic"/>
              </a:rPr>
              <a:t>organisation</a:t>
            </a:r>
            <a:r>
              <a:rPr lang="en-US">
                <a:latin typeface="Century Gothic"/>
              </a:rPr>
              <a:t> à but </a:t>
            </a:r>
            <a:r>
              <a:rPr lang="en-US" b="1">
                <a:latin typeface="Century Gothic"/>
              </a:rPr>
              <a:t>non </a:t>
            </a:r>
            <a:r>
              <a:rPr lang="en-US" b="1" err="1">
                <a:latin typeface="Century Gothic"/>
              </a:rPr>
              <a:t>lucratif</a:t>
            </a:r>
            <a:r>
              <a:rPr lang="en-US">
                <a:latin typeface="Century Gothic"/>
              </a:rPr>
              <a:t> qui </a:t>
            </a:r>
            <a:r>
              <a:rPr lang="en-US" err="1">
                <a:latin typeface="Century Gothic"/>
              </a:rPr>
              <a:t>s'efforce</a:t>
            </a:r>
            <a:r>
              <a:rPr lang="en-US">
                <a:latin typeface="Century Gothic"/>
              </a:rPr>
              <a:t> de </a:t>
            </a:r>
            <a:r>
              <a:rPr lang="en-US" b="1" err="1">
                <a:latin typeface="Century Gothic"/>
              </a:rPr>
              <a:t>rendre</a:t>
            </a:r>
            <a:r>
              <a:rPr lang="en-US" b="1">
                <a:latin typeface="Century Gothic"/>
              </a:rPr>
              <a:t> </a:t>
            </a:r>
            <a:r>
              <a:rPr lang="en-US" b="1" err="1">
                <a:latin typeface="Century Gothic"/>
              </a:rPr>
              <a:t>l'aphasie</a:t>
            </a:r>
            <a:r>
              <a:rPr lang="en-US" b="1">
                <a:latin typeface="Century Gothic"/>
              </a:rPr>
              <a:t> plus facile </a:t>
            </a:r>
            <a:r>
              <a:rPr lang="en-US">
                <a:latin typeface="Century Gothic"/>
              </a:rPr>
              <a:t>à vivre </a:t>
            </a:r>
            <a:r>
              <a:rPr lang="en-US" err="1">
                <a:latin typeface="Century Gothic"/>
              </a:rPr>
              <a:t>en</a:t>
            </a:r>
            <a:r>
              <a:rPr lang="en-US">
                <a:latin typeface="Century Gothic"/>
              </a:rPr>
              <a:t> </a:t>
            </a:r>
            <a:r>
              <a:rPr lang="en-US" b="1" err="1">
                <a:latin typeface="Century Gothic"/>
              </a:rPr>
              <a:t>réduisant</a:t>
            </a:r>
            <a:r>
              <a:rPr lang="en-US" b="1">
                <a:latin typeface="Century Gothic"/>
              </a:rPr>
              <a:t> </a:t>
            </a:r>
            <a:r>
              <a:rPr lang="en-US" b="1" err="1">
                <a:latin typeface="Century Gothic"/>
              </a:rPr>
              <a:t>l'isolement</a:t>
            </a:r>
            <a:r>
              <a:rPr lang="en-US">
                <a:latin typeface="Century Gothic"/>
              </a:rPr>
              <a:t>, </a:t>
            </a:r>
            <a:r>
              <a:rPr lang="en-US" err="1">
                <a:latin typeface="Century Gothic"/>
              </a:rPr>
              <a:t>en</a:t>
            </a:r>
            <a:r>
              <a:rPr lang="en-US">
                <a:latin typeface="Century Gothic"/>
              </a:rPr>
              <a:t> </a:t>
            </a:r>
            <a:r>
              <a:rPr lang="en-US" err="1">
                <a:latin typeface="Century Gothic"/>
              </a:rPr>
              <a:t>améliorant</a:t>
            </a:r>
            <a:r>
              <a:rPr lang="en-US">
                <a:latin typeface="Century Gothic"/>
              </a:rPr>
              <a:t> la c</a:t>
            </a:r>
            <a:r>
              <a:rPr lang="en-US" b="1">
                <a:latin typeface="Century Gothic"/>
              </a:rPr>
              <a:t>ommunication avec la </a:t>
            </a:r>
            <a:r>
              <a:rPr lang="en-US" b="1" err="1">
                <a:latin typeface="Century Gothic"/>
              </a:rPr>
              <a:t>famille</a:t>
            </a:r>
            <a:r>
              <a:rPr lang="en-US">
                <a:latin typeface="Century Gothic"/>
              </a:rPr>
              <a:t>, </a:t>
            </a:r>
            <a:r>
              <a:rPr lang="en-US" err="1">
                <a:latin typeface="Century Gothic"/>
              </a:rPr>
              <a:t>en</a:t>
            </a:r>
            <a:r>
              <a:rPr lang="en-US">
                <a:latin typeface="Century Gothic"/>
              </a:rPr>
              <a:t> proposant des </a:t>
            </a:r>
            <a:r>
              <a:rPr lang="en-US" b="1">
                <a:latin typeface="Century Gothic"/>
              </a:rPr>
              <a:t>ateliers </a:t>
            </a:r>
            <a:r>
              <a:rPr lang="en-US" b="1" err="1">
                <a:latin typeface="Century Gothic"/>
              </a:rPr>
              <a:t>d'éducation</a:t>
            </a:r>
            <a:r>
              <a:rPr lang="en-US" b="1">
                <a:latin typeface="Century Gothic"/>
              </a:rPr>
              <a:t> </a:t>
            </a:r>
            <a:r>
              <a:rPr lang="en-US">
                <a:latin typeface="Century Gothic"/>
              </a:rPr>
              <a:t>à la communication, des </a:t>
            </a:r>
            <a:r>
              <a:rPr lang="en-US" b="1" err="1">
                <a:latin typeface="Century Gothic"/>
              </a:rPr>
              <a:t>groupes</a:t>
            </a:r>
            <a:r>
              <a:rPr lang="en-US" b="1">
                <a:latin typeface="Century Gothic"/>
              </a:rPr>
              <a:t> de communication</a:t>
            </a:r>
            <a:r>
              <a:rPr lang="en-US">
                <a:latin typeface="Century Gothic"/>
              </a:rPr>
              <a:t>, des </a:t>
            </a:r>
            <a:r>
              <a:rPr lang="en-US" b="1">
                <a:latin typeface="Century Gothic"/>
              </a:rPr>
              <a:t>séances </a:t>
            </a:r>
            <a:r>
              <a:rPr lang="en-US" b="1" err="1">
                <a:latin typeface="Century Gothic"/>
              </a:rPr>
              <a:t>d'orthophonie</a:t>
            </a:r>
            <a:r>
              <a:rPr lang="en-US">
                <a:latin typeface="Century Gothic"/>
              </a:rPr>
              <a:t> et des </a:t>
            </a:r>
            <a:r>
              <a:rPr lang="en-US" b="1">
                <a:latin typeface="Century Gothic"/>
              </a:rPr>
              <a:t>conseils</a:t>
            </a:r>
            <a:r>
              <a:rPr lang="en-US">
                <a:latin typeface="Century Gothic"/>
              </a:rPr>
              <a:t>.</a:t>
            </a:r>
            <a:endParaRPr lang="en-US"/>
          </a:p>
        </p:txBody>
      </p:sp>
      <p:sp>
        <p:nvSpPr>
          <p:cNvPr id="19" name="TextBox 18">
            <a:extLst>
              <a:ext uri="{FF2B5EF4-FFF2-40B4-BE49-F238E27FC236}">
                <a16:creationId xmlns:a16="http://schemas.microsoft.com/office/drawing/2014/main" id="{42939BB9-3898-3372-AFC5-785F0F352A65}"/>
              </a:ext>
            </a:extLst>
          </p:cNvPr>
          <p:cNvSpPr txBox="1"/>
          <p:nvPr/>
        </p:nvSpPr>
        <p:spPr>
          <a:xfrm>
            <a:off x="222052" y="4714624"/>
            <a:ext cx="7414703" cy="17016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rPr>
              <a:t>Le Centre de </a:t>
            </a:r>
            <a:r>
              <a:rPr lang="en-US" err="1">
                <a:latin typeface="Century Gothic"/>
              </a:rPr>
              <a:t>l'aphasie</a:t>
            </a:r>
            <a:r>
              <a:rPr lang="en-US">
                <a:latin typeface="Century Gothic"/>
              </a:rPr>
              <a:t> </a:t>
            </a:r>
            <a:r>
              <a:rPr lang="en-US" err="1">
                <a:latin typeface="Century Gothic"/>
              </a:rPr>
              <a:t>d'Ottawa</a:t>
            </a:r>
            <a:r>
              <a:rPr lang="en-US">
                <a:latin typeface="Century Gothic"/>
              </a:rPr>
              <a:t> </a:t>
            </a:r>
            <a:r>
              <a:rPr lang="en-US" err="1">
                <a:latin typeface="Century Gothic"/>
              </a:rPr>
              <a:t>emploie</a:t>
            </a:r>
            <a:r>
              <a:rPr lang="en-US">
                <a:latin typeface="Century Gothic"/>
              </a:rPr>
              <a:t> des </a:t>
            </a:r>
            <a:r>
              <a:rPr lang="en-US" b="1" err="1">
                <a:latin typeface="Century Gothic"/>
              </a:rPr>
              <a:t>travailleurs</a:t>
            </a:r>
            <a:r>
              <a:rPr lang="en-US" b="1">
                <a:latin typeface="Century Gothic"/>
              </a:rPr>
              <a:t> </a:t>
            </a:r>
            <a:r>
              <a:rPr lang="en-US" b="1" err="1">
                <a:latin typeface="Century Gothic"/>
              </a:rPr>
              <a:t>sociaux</a:t>
            </a:r>
            <a:r>
              <a:rPr lang="en-US">
                <a:latin typeface="Century Gothic"/>
              </a:rPr>
              <a:t>, des </a:t>
            </a:r>
            <a:r>
              <a:rPr lang="en-US" b="1">
                <a:latin typeface="Century Gothic"/>
              </a:rPr>
              <a:t>assistants </a:t>
            </a:r>
            <a:r>
              <a:rPr lang="en-US" b="1" err="1">
                <a:latin typeface="Century Gothic"/>
              </a:rPr>
              <a:t>en</a:t>
            </a:r>
            <a:r>
              <a:rPr lang="en-US" b="1">
                <a:latin typeface="Century Gothic"/>
              </a:rPr>
              <a:t> troubles de la communication</a:t>
            </a:r>
            <a:r>
              <a:rPr lang="en-US">
                <a:latin typeface="Century Gothic"/>
              </a:rPr>
              <a:t>, des </a:t>
            </a:r>
            <a:r>
              <a:rPr lang="en-US" b="1" err="1">
                <a:latin typeface="Century Gothic"/>
              </a:rPr>
              <a:t>orthophonistes</a:t>
            </a:r>
            <a:r>
              <a:rPr lang="en-US">
                <a:latin typeface="Century Gothic"/>
              </a:rPr>
              <a:t> et des </a:t>
            </a:r>
            <a:r>
              <a:rPr lang="en-US" b="1" err="1">
                <a:latin typeface="Century Gothic"/>
              </a:rPr>
              <a:t>bénévoles</a:t>
            </a:r>
            <a:r>
              <a:rPr lang="en-US">
                <a:latin typeface="Century Gothic"/>
              </a:rPr>
              <a:t> qui </a:t>
            </a:r>
            <a:r>
              <a:rPr lang="en-US" err="1">
                <a:latin typeface="Century Gothic"/>
              </a:rPr>
              <a:t>contribuent</a:t>
            </a:r>
            <a:r>
              <a:rPr lang="en-US">
                <a:latin typeface="Century Gothic"/>
              </a:rPr>
              <a:t> </a:t>
            </a:r>
            <a:r>
              <a:rPr lang="en-US" err="1">
                <a:latin typeface="Century Gothic"/>
              </a:rPr>
              <a:t>tous</a:t>
            </a:r>
            <a:r>
              <a:rPr lang="en-US">
                <a:latin typeface="Century Gothic"/>
              </a:rPr>
              <a:t> à la prestation de </a:t>
            </a:r>
            <a:r>
              <a:rPr lang="en-US" err="1">
                <a:latin typeface="Century Gothic"/>
              </a:rPr>
              <a:t>leurs</a:t>
            </a:r>
            <a:r>
              <a:rPr lang="en-US">
                <a:latin typeface="Century Gothic"/>
              </a:rPr>
              <a:t> services.</a:t>
            </a:r>
          </a:p>
        </p:txBody>
      </p:sp>
      <p:sp>
        <p:nvSpPr>
          <p:cNvPr id="13" name="TextBox 12">
            <a:extLst>
              <a:ext uri="{FF2B5EF4-FFF2-40B4-BE49-F238E27FC236}">
                <a16:creationId xmlns:a16="http://schemas.microsoft.com/office/drawing/2014/main" id="{301175EB-9331-F23C-08EE-8A1EBFF4AB01}"/>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cs typeface="Segoe UI"/>
              </a:rPr>
              <a:t>Adapté</a:t>
            </a:r>
            <a:r>
              <a:rPr lang="en-US" sz="800" dirty="0">
                <a:cs typeface="Segoe UI"/>
              </a:rPr>
              <a:t> de: Aphasia Centre of Ottawa (2024). Ongoing Programs and Services. Retrieved from </a:t>
            </a:r>
            <a:r>
              <a:rPr lang="en-US" sz="800" dirty="0">
                <a:ea typeface="+mn-lt"/>
                <a:cs typeface="+mn-lt"/>
              </a:rPr>
              <a:t>https://aphasiaottawa.org/programs-services/ongoing-programs/</a:t>
            </a:r>
          </a:p>
        </p:txBody>
      </p:sp>
    </p:spTree>
    <p:extLst>
      <p:ext uri="{BB962C8B-B14F-4D97-AF65-F5344CB8AC3E}">
        <p14:creationId xmlns:p14="http://schemas.microsoft.com/office/powerpoint/2010/main" val="180212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8B314B-B18D-3CF6-FD7A-3FE025B61CFE}"/>
              </a:ext>
            </a:extLst>
          </p:cNvPr>
          <p:cNvSpPr txBox="1"/>
          <p:nvPr/>
        </p:nvSpPr>
        <p:spPr>
          <a:xfrm>
            <a:off x="137067" y="695381"/>
            <a:ext cx="7621110" cy="41944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b="1">
                <a:latin typeface="Century Gothic"/>
              </a:rPr>
              <a:t>Collaboration</a:t>
            </a:r>
            <a:r>
              <a:rPr lang="en-US">
                <a:latin typeface="Century Gothic"/>
              </a:rPr>
              <a:t> entre </a:t>
            </a:r>
            <a:r>
              <a:rPr lang="en-US" b="1">
                <a:latin typeface="Century Gothic"/>
              </a:rPr>
              <a:t>Bruyère </a:t>
            </a:r>
            <a:r>
              <a:rPr lang="en-US">
                <a:latin typeface="Century Gothic"/>
              </a:rPr>
              <a:t>+</a:t>
            </a:r>
            <a:r>
              <a:rPr lang="en-US" b="1">
                <a:latin typeface="Century Gothic"/>
              </a:rPr>
              <a:t> Bayshore</a:t>
            </a:r>
            <a:r>
              <a:rPr lang="en-US">
                <a:latin typeface="Century Gothic"/>
              </a:rPr>
              <a:t> pour </a:t>
            </a:r>
            <a:r>
              <a:rPr lang="en-US" err="1">
                <a:latin typeface="Century Gothic"/>
              </a:rPr>
              <a:t>fournir</a:t>
            </a:r>
            <a:r>
              <a:rPr lang="en-US">
                <a:latin typeface="Century Gothic"/>
              </a:rPr>
              <a:t> des </a:t>
            </a:r>
            <a:r>
              <a:rPr lang="en-US" b="1">
                <a:latin typeface="Century Gothic"/>
              </a:rPr>
              <a:t>services à domicile</a:t>
            </a:r>
            <a:r>
              <a:rPr lang="en-US">
                <a:latin typeface="Century Gothic"/>
              </a:rPr>
              <a:t>.  Avant </a:t>
            </a:r>
            <a:r>
              <a:rPr lang="en-US" err="1">
                <a:latin typeface="Century Gothic"/>
              </a:rPr>
              <a:t>votre</a:t>
            </a:r>
            <a:r>
              <a:rPr lang="en-US">
                <a:latin typeface="Century Gothic"/>
              </a:rPr>
              <a:t> sortie, </a:t>
            </a:r>
            <a:r>
              <a:rPr lang="en-US" err="1">
                <a:latin typeface="Century Gothic"/>
              </a:rPr>
              <a:t>ils</a:t>
            </a:r>
            <a:r>
              <a:rPr lang="en-US">
                <a:latin typeface="Century Gothic"/>
              </a:rPr>
              <a:t> </a:t>
            </a:r>
            <a:r>
              <a:rPr lang="en-US" err="1">
                <a:latin typeface="Century Gothic"/>
              </a:rPr>
              <a:t>établiront</a:t>
            </a:r>
            <a:r>
              <a:rPr lang="en-US">
                <a:latin typeface="Century Gothic"/>
              </a:rPr>
              <a:t> un</a:t>
            </a:r>
            <a:r>
              <a:rPr lang="en-US" b="1">
                <a:latin typeface="Century Gothic"/>
              </a:rPr>
              <a:t> plan de </a:t>
            </a:r>
            <a:r>
              <a:rPr lang="en-US" b="1" err="1">
                <a:latin typeface="Century Gothic"/>
              </a:rPr>
              <a:t>soins</a:t>
            </a:r>
            <a:r>
              <a:rPr lang="en-US" b="1">
                <a:latin typeface="Century Gothic"/>
              </a:rPr>
              <a:t> à domicile</a:t>
            </a:r>
            <a:r>
              <a:rPr lang="en-US">
                <a:latin typeface="Century Gothic"/>
              </a:rPr>
              <a:t> et </a:t>
            </a:r>
            <a:r>
              <a:rPr lang="en-US" b="1" err="1">
                <a:latin typeface="Century Gothic"/>
              </a:rPr>
              <a:t>planifieront</a:t>
            </a:r>
            <a:r>
              <a:rPr lang="en-US" b="1">
                <a:latin typeface="Century Gothic"/>
              </a:rPr>
              <a:t> </a:t>
            </a:r>
            <a:r>
              <a:rPr lang="en-US" b="1" err="1">
                <a:latin typeface="Century Gothic"/>
              </a:rPr>
              <a:t>votre</a:t>
            </a:r>
            <a:r>
              <a:rPr lang="en-US" b="1">
                <a:latin typeface="Century Gothic"/>
              </a:rPr>
              <a:t> première </a:t>
            </a:r>
            <a:r>
              <a:rPr lang="en-US" b="1" err="1">
                <a:latin typeface="Century Gothic"/>
              </a:rPr>
              <a:t>visite</a:t>
            </a:r>
            <a:r>
              <a:rPr lang="en-US" b="1">
                <a:latin typeface="Century Gothic"/>
              </a:rPr>
              <a:t> à domicile</a:t>
            </a:r>
            <a:r>
              <a:rPr lang="en-US">
                <a:latin typeface="Century Gothic"/>
              </a:rPr>
              <a:t>. </a:t>
            </a:r>
            <a:endParaRPr lang="en-US">
              <a:cs typeface="Calibri" panose="020F0502020204030204"/>
            </a:endParaRPr>
          </a:p>
          <a:p>
            <a:pPr>
              <a:lnSpc>
                <a:spcPct val="150000"/>
              </a:lnSpc>
            </a:pPr>
            <a:endParaRPr lang="en-US">
              <a:latin typeface="Century Gothic"/>
            </a:endParaRPr>
          </a:p>
          <a:p>
            <a:pPr>
              <a:lnSpc>
                <a:spcPct val="150000"/>
              </a:lnSpc>
            </a:pPr>
            <a:r>
              <a:rPr lang="en-US" b="1">
                <a:latin typeface="Century Gothic"/>
              </a:rPr>
              <a:t>Durée</a:t>
            </a:r>
            <a:r>
              <a:rPr lang="en-US">
                <a:latin typeface="Century Gothic"/>
              </a:rPr>
              <a:t> : </a:t>
            </a:r>
            <a:r>
              <a:rPr lang="en-US" err="1">
                <a:latin typeface="Century Gothic"/>
              </a:rPr>
              <a:t>jusqu'à</a:t>
            </a:r>
            <a:r>
              <a:rPr lang="en-US">
                <a:latin typeface="Century Gothic"/>
              </a:rPr>
              <a:t> </a:t>
            </a:r>
            <a:r>
              <a:rPr lang="en-US" b="1">
                <a:latin typeface="Century Gothic"/>
              </a:rPr>
              <a:t>16 </a:t>
            </a:r>
            <a:r>
              <a:rPr lang="en-US" b="1" err="1">
                <a:latin typeface="Century Gothic"/>
              </a:rPr>
              <a:t>semaines</a:t>
            </a:r>
            <a:endParaRPr lang="en-US" b="1">
              <a:latin typeface="Century Gothic"/>
              <a:cs typeface="Calibri"/>
            </a:endParaRPr>
          </a:p>
          <a:p>
            <a:pPr>
              <a:lnSpc>
                <a:spcPct val="150000"/>
              </a:lnSpc>
            </a:pPr>
            <a:endParaRPr lang="en-US">
              <a:latin typeface="Century Gothic"/>
            </a:endParaRPr>
          </a:p>
          <a:p>
            <a:pPr>
              <a:lnSpc>
                <a:spcPct val="150000"/>
              </a:lnSpc>
            </a:pPr>
            <a:r>
              <a:rPr lang="en-US" b="1">
                <a:latin typeface="Century Gothic"/>
              </a:rPr>
              <a:t>Types de </a:t>
            </a:r>
            <a:r>
              <a:rPr lang="en-US" b="1" err="1">
                <a:latin typeface="Century Gothic"/>
              </a:rPr>
              <a:t>visites</a:t>
            </a:r>
            <a:r>
              <a:rPr lang="en-US">
                <a:latin typeface="Century Gothic"/>
              </a:rPr>
              <a:t>:</a:t>
            </a:r>
            <a:endParaRPr lang="en-US" b="1">
              <a:latin typeface="Century Gothic"/>
              <a:cs typeface="Calibri"/>
            </a:endParaRPr>
          </a:p>
          <a:p>
            <a:pPr>
              <a:lnSpc>
                <a:spcPct val="150000"/>
              </a:lnSpc>
            </a:pPr>
            <a:endParaRPr lang="en-US" u="sng">
              <a:latin typeface="Century Gothic"/>
            </a:endParaRPr>
          </a:p>
          <a:p>
            <a:pPr>
              <a:lnSpc>
                <a:spcPct val="150000"/>
              </a:lnSpc>
            </a:pPr>
            <a:r>
              <a:rPr lang="en-US" u="sng" err="1">
                <a:latin typeface="Century Gothic"/>
              </a:rPr>
              <a:t>Visites</a:t>
            </a:r>
            <a:r>
              <a:rPr lang="en-US" u="sng">
                <a:latin typeface="Century Gothic"/>
              </a:rPr>
              <a:t> à domicile</a:t>
            </a:r>
            <a:r>
              <a:rPr lang="en-US">
                <a:latin typeface="Century Gothic"/>
              </a:rPr>
              <a:t>, </a:t>
            </a:r>
            <a:r>
              <a:rPr lang="en-US" u="sng" err="1">
                <a:latin typeface="Century Gothic"/>
              </a:rPr>
              <a:t>appels</a:t>
            </a:r>
            <a:r>
              <a:rPr lang="en-US" u="sng">
                <a:latin typeface="Century Gothic"/>
              </a:rPr>
              <a:t> </a:t>
            </a:r>
            <a:r>
              <a:rPr lang="en-US" u="sng" err="1">
                <a:latin typeface="Century Gothic"/>
              </a:rPr>
              <a:t>téléphoniques</a:t>
            </a:r>
            <a:r>
              <a:rPr lang="en-US" u="sng">
                <a:latin typeface="Century Gothic"/>
              </a:rPr>
              <a:t> </a:t>
            </a:r>
            <a:r>
              <a:rPr lang="en-US" err="1">
                <a:latin typeface="Century Gothic"/>
              </a:rPr>
              <a:t>ou</a:t>
            </a:r>
            <a:r>
              <a:rPr lang="en-US">
                <a:latin typeface="Century Gothic"/>
              </a:rPr>
              <a:t> </a:t>
            </a:r>
            <a:r>
              <a:rPr lang="en-US" u="sng" err="1">
                <a:latin typeface="Century Gothic"/>
              </a:rPr>
              <a:t>télésurveillance</a:t>
            </a:r>
            <a:endParaRPr lang="en-US" b="1">
              <a:latin typeface="Century Gothic"/>
              <a:cs typeface="Calibri"/>
            </a:endParaRPr>
          </a:p>
        </p:txBody>
      </p:sp>
      <p:pic>
        <p:nvPicPr>
          <p:cNvPr id="4" name="Picture 4" descr="A picture containing text, sign&#10;&#10;Description automatically generated">
            <a:extLst>
              <a:ext uri="{FF2B5EF4-FFF2-40B4-BE49-F238E27FC236}">
                <a16:creationId xmlns:a16="http://schemas.microsoft.com/office/drawing/2014/main" id="{A99FDB2F-8712-AA25-EBF7-73CC319CF851}"/>
              </a:ext>
            </a:extLst>
          </p:cNvPr>
          <p:cNvPicPr>
            <a:picLocks noChangeAspect="1"/>
          </p:cNvPicPr>
          <p:nvPr/>
        </p:nvPicPr>
        <p:blipFill>
          <a:blip r:embed="rId2"/>
          <a:stretch>
            <a:fillRect/>
          </a:stretch>
        </p:blipFill>
        <p:spPr>
          <a:xfrm>
            <a:off x="6936441" y="15969"/>
            <a:ext cx="838200" cy="828675"/>
          </a:xfrm>
          <a:prstGeom prst="rect">
            <a:avLst/>
          </a:prstGeom>
        </p:spPr>
      </p:pic>
      <p:sp>
        <p:nvSpPr>
          <p:cNvPr id="5" name="TextBox 4">
            <a:extLst>
              <a:ext uri="{FF2B5EF4-FFF2-40B4-BE49-F238E27FC236}">
                <a16:creationId xmlns:a16="http://schemas.microsoft.com/office/drawing/2014/main" id="{C55CD917-294F-241D-774A-A913C3B08488}"/>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 Home Program</a:t>
            </a:r>
            <a:endParaRPr lang="en-US" sz="2800">
              <a:latin typeface="Century Gothic"/>
            </a:endParaRPr>
          </a:p>
        </p:txBody>
      </p:sp>
      <p:sp>
        <p:nvSpPr>
          <p:cNvPr id="9" name="TextBox 8">
            <a:extLst>
              <a:ext uri="{FF2B5EF4-FFF2-40B4-BE49-F238E27FC236}">
                <a16:creationId xmlns:a16="http://schemas.microsoft.com/office/drawing/2014/main" id="{739EA594-99D8-31C2-B01A-5E35C8EE651B}"/>
              </a:ext>
            </a:extLst>
          </p:cNvPr>
          <p:cNvSpPr txBox="1"/>
          <p:nvPr/>
        </p:nvSpPr>
        <p:spPr>
          <a:xfrm>
            <a:off x="975055" y="9090756"/>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Bruyère @ Home,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24/7: </a:t>
            </a:r>
            <a:r>
              <a:rPr lang="en-CA" b="1">
                <a:latin typeface="Century Gothic"/>
                <a:cs typeface="Segoe UI"/>
              </a:rPr>
              <a:t>1 866-697-4523 </a:t>
            </a:r>
          </a:p>
        </p:txBody>
      </p:sp>
      <p:pic>
        <p:nvPicPr>
          <p:cNvPr id="11" name="Picture 11">
            <a:extLst>
              <a:ext uri="{FF2B5EF4-FFF2-40B4-BE49-F238E27FC236}">
                <a16:creationId xmlns:a16="http://schemas.microsoft.com/office/drawing/2014/main" id="{986E012F-AC44-3C73-D94E-43C6DAED755B}"/>
              </a:ext>
            </a:extLst>
          </p:cNvPr>
          <p:cNvPicPr>
            <a:picLocks noChangeAspect="1"/>
          </p:cNvPicPr>
          <p:nvPr/>
        </p:nvPicPr>
        <p:blipFill>
          <a:blip r:embed="rId3"/>
          <a:stretch>
            <a:fillRect/>
          </a:stretch>
        </p:blipFill>
        <p:spPr>
          <a:xfrm>
            <a:off x="140923" y="8652377"/>
            <a:ext cx="1117523" cy="1106543"/>
          </a:xfrm>
          <a:prstGeom prst="rect">
            <a:avLst/>
          </a:prstGeom>
        </p:spPr>
      </p:pic>
      <p:pic>
        <p:nvPicPr>
          <p:cNvPr id="10" name="Picture 9">
            <a:extLst>
              <a:ext uri="{FF2B5EF4-FFF2-40B4-BE49-F238E27FC236}">
                <a16:creationId xmlns:a16="http://schemas.microsoft.com/office/drawing/2014/main" id="{E715B7CB-C3CA-2F9F-B95A-C01B8F99F81C}"/>
              </a:ext>
            </a:extLst>
          </p:cNvPr>
          <p:cNvPicPr>
            <a:picLocks noChangeAspect="1"/>
          </p:cNvPicPr>
          <p:nvPr/>
        </p:nvPicPr>
        <p:blipFill>
          <a:blip r:embed="rId4"/>
          <a:stretch>
            <a:fillRect/>
          </a:stretch>
        </p:blipFill>
        <p:spPr>
          <a:xfrm>
            <a:off x="2652633" y="8068739"/>
            <a:ext cx="364804" cy="340407"/>
          </a:xfrm>
          <a:prstGeom prst="rect">
            <a:avLst/>
          </a:prstGeom>
        </p:spPr>
      </p:pic>
      <p:pic>
        <p:nvPicPr>
          <p:cNvPr id="12" name="Picture 11">
            <a:extLst>
              <a:ext uri="{FF2B5EF4-FFF2-40B4-BE49-F238E27FC236}">
                <a16:creationId xmlns:a16="http://schemas.microsoft.com/office/drawing/2014/main" id="{82A24F44-C319-EE5D-03A8-0450069A82F1}"/>
              </a:ext>
            </a:extLst>
          </p:cNvPr>
          <p:cNvPicPr>
            <a:picLocks noChangeAspect="1"/>
          </p:cNvPicPr>
          <p:nvPr/>
        </p:nvPicPr>
        <p:blipFill>
          <a:blip r:embed="rId5"/>
          <a:stretch>
            <a:fillRect/>
          </a:stretch>
        </p:blipFill>
        <p:spPr>
          <a:xfrm>
            <a:off x="2714466" y="7050511"/>
            <a:ext cx="285503" cy="281685"/>
          </a:xfrm>
          <a:prstGeom prst="rect">
            <a:avLst/>
          </a:prstGeom>
        </p:spPr>
      </p:pic>
      <p:pic>
        <p:nvPicPr>
          <p:cNvPr id="13" name="Picture 12">
            <a:extLst>
              <a:ext uri="{FF2B5EF4-FFF2-40B4-BE49-F238E27FC236}">
                <a16:creationId xmlns:a16="http://schemas.microsoft.com/office/drawing/2014/main" id="{8909CD0E-F1C9-3F0E-7A86-6ACE08C74675}"/>
              </a:ext>
            </a:extLst>
          </p:cNvPr>
          <p:cNvPicPr>
            <a:picLocks noChangeAspect="1"/>
          </p:cNvPicPr>
          <p:nvPr/>
        </p:nvPicPr>
        <p:blipFill>
          <a:blip r:embed="rId6"/>
          <a:stretch>
            <a:fillRect/>
          </a:stretch>
        </p:blipFill>
        <p:spPr>
          <a:xfrm>
            <a:off x="2546906" y="8651516"/>
            <a:ext cx="444105" cy="444351"/>
          </a:xfrm>
          <a:prstGeom prst="rect">
            <a:avLst/>
          </a:prstGeom>
        </p:spPr>
      </p:pic>
      <p:pic>
        <p:nvPicPr>
          <p:cNvPr id="14" name="Picture 13">
            <a:extLst>
              <a:ext uri="{FF2B5EF4-FFF2-40B4-BE49-F238E27FC236}">
                <a16:creationId xmlns:a16="http://schemas.microsoft.com/office/drawing/2014/main" id="{CFCA4890-B41B-87EF-8FEB-BF76DB52D5DE}"/>
              </a:ext>
            </a:extLst>
          </p:cNvPr>
          <p:cNvPicPr>
            <a:picLocks noChangeAspect="1"/>
          </p:cNvPicPr>
          <p:nvPr/>
        </p:nvPicPr>
        <p:blipFill>
          <a:blip r:embed="rId7"/>
          <a:stretch>
            <a:fillRect/>
          </a:stretch>
        </p:blipFill>
        <p:spPr>
          <a:xfrm>
            <a:off x="2635728" y="7444271"/>
            <a:ext cx="423495" cy="488000"/>
          </a:xfrm>
          <a:prstGeom prst="rect">
            <a:avLst/>
          </a:prstGeom>
        </p:spPr>
      </p:pic>
      <p:pic>
        <p:nvPicPr>
          <p:cNvPr id="18" name="Picture 17">
            <a:extLst>
              <a:ext uri="{FF2B5EF4-FFF2-40B4-BE49-F238E27FC236}">
                <a16:creationId xmlns:a16="http://schemas.microsoft.com/office/drawing/2014/main" id="{A2BA5DCA-330E-3FC1-CEFC-EA74B47C1E4B}"/>
              </a:ext>
            </a:extLst>
          </p:cNvPr>
          <p:cNvPicPr>
            <a:picLocks noChangeAspect="1"/>
          </p:cNvPicPr>
          <p:nvPr/>
        </p:nvPicPr>
        <p:blipFill>
          <a:blip r:embed="rId8"/>
          <a:stretch>
            <a:fillRect/>
          </a:stretch>
        </p:blipFill>
        <p:spPr>
          <a:xfrm>
            <a:off x="2608230" y="5859513"/>
            <a:ext cx="433130" cy="433370"/>
          </a:xfrm>
          <a:prstGeom prst="rect">
            <a:avLst/>
          </a:prstGeom>
        </p:spPr>
      </p:pic>
      <p:pic>
        <p:nvPicPr>
          <p:cNvPr id="22" name="Picture 21">
            <a:extLst>
              <a:ext uri="{FF2B5EF4-FFF2-40B4-BE49-F238E27FC236}">
                <a16:creationId xmlns:a16="http://schemas.microsoft.com/office/drawing/2014/main" id="{2482B346-F3A4-29ED-9765-A9F80DD006EB}"/>
              </a:ext>
            </a:extLst>
          </p:cNvPr>
          <p:cNvPicPr>
            <a:picLocks noChangeAspect="1"/>
          </p:cNvPicPr>
          <p:nvPr/>
        </p:nvPicPr>
        <p:blipFill>
          <a:blip r:embed="rId9"/>
          <a:stretch>
            <a:fillRect/>
          </a:stretch>
        </p:blipFill>
        <p:spPr>
          <a:xfrm>
            <a:off x="2432249" y="6209983"/>
            <a:ext cx="798585" cy="785526"/>
          </a:xfrm>
          <a:prstGeom prst="rect">
            <a:avLst/>
          </a:prstGeom>
        </p:spPr>
      </p:pic>
      <p:pic>
        <p:nvPicPr>
          <p:cNvPr id="23" name="Picture 22">
            <a:extLst>
              <a:ext uri="{FF2B5EF4-FFF2-40B4-BE49-F238E27FC236}">
                <a16:creationId xmlns:a16="http://schemas.microsoft.com/office/drawing/2014/main" id="{9D0F8471-DCA8-2124-B8EC-C34CAA037448}"/>
              </a:ext>
            </a:extLst>
          </p:cNvPr>
          <p:cNvPicPr>
            <a:picLocks noChangeAspect="1"/>
          </p:cNvPicPr>
          <p:nvPr/>
        </p:nvPicPr>
        <p:blipFill>
          <a:blip r:embed="rId10"/>
          <a:stretch>
            <a:fillRect/>
          </a:stretch>
        </p:blipFill>
        <p:spPr>
          <a:xfrm>
            <a:off x="2621722" y="5305961"/>
            <a:ext cx="392650" cy="392867"/>
          </a:xfrm>
          <a:prstGeom prst="rect">
            <a:avLst/>
          </a:prstGeom>
        </p:spPr>
      </p:pic>
      <p:pic>
        <p:nvPicPr>
          <p:cNvPr id="24" name="Picture 23">
            <a:extLst>
              <a:ext uri="{FF2B5EF4-FFF2-40B4-BE49-F238E27FC236}">
                <a16:creationId xmlns:a16="http://schemas.microsoft.com/office/drawing/2014/main" id="{B9624AD1-65C1-C09E-F41A-E2420F740F28}"/>
              </a:ext>
            </a:extLst>
          </p:cNvPr>
          <p:cNvPicPr>
            <a:picLocks noChangeAspect="1"/>
          </p:cNvPicPr>
          <p:nvPr/>
        </p:nvPicPr>
        <p:blipFill>
          <a:blip r:embed="rId11"/>
          <a:stretch>
            <a:fillRect/>
          </a:stretch>
        </p:blipFill>
        <p:spPr>
          <a:xfrm>
            <a:off x="1135220" y="3876036"/>
            <a:ext cx="728580" cy="729359"/>
          </a:xfrm>
          <a:prstGeom prst="rect">
            <a:avLst/>
          </a:prstGeom>
        </p:spPr>
      </p:pic>
      <p:pic>
        <p:nvPicPr>
          <p:cNvPr id="25" name="Picture 24">
            <a:extLst>
              <a:ext uri="{FF2B5EF4-FFF2-40B4-BE49-F238E27FC236}">
                <a16:creationId xmlns:a16="http://schemas.microsoft.com/office/drawing/2014/main" id="{7276CD2C-D8CF-6F0B-3F80-2D380744794B}"/>
              </a:ext>
            </a:extLst>
          </p:cNvPr>
          <p:cNvPicPr>
            <a:picLocks noChangeAspect="1"/>
          </p:cNvPicPr>
          <p:nvPr/>
        </p:nvPicPr>
        <p:blipFill>
          <a:blip r:embed="rId12"/>
          <a:stretch>
            <a:fillRect/>
          </a:stretch>
        </p:blipFill>
        <p:spPr>
          <a:xfrm>
            <a:off x="3323116" y="3889210"/>
            <a:ext cx="621337" cy="594785"/>
          </a:xfrm>
          <a:prstGeom prst="rect">
            <a:avLst/>
          </a:prstGeom>
        </p:spPr>
      </p:pic>
      <p:pic>
        <p:nvPicPr>
          <p:cNvPr id="26" name="Picture 25">
            <a:extLst>
              <a:ext uri="{FF2B5EF4-FFF2-40B4-BE49-F238E27FC236}">
                <a16:creationId xmlns:a16="http://schemas.microsoft.com/office/drawing/2014/main" id="{8619A96D-A11E-D860-1952-504BFD412573}"/>
              </a:ext>
            </a:extLst>
          </p:cNvPr>
          <p:cNvPicPr>
            <a:picLocks noChangeAspect="1"/>
          </p:cNvPicPr>
          <p:nvPr/>
        </p:nvPicPr>
        <p:blipFill>
          <a:blip r:embed="rId13"/>
          <a:stretch>
            <a:fillRect/>
          </a:stretch>
        </p:blipFill>
        <p:spPr>
          <a:xfrm>
            <a:off x="5455905" y="3875546"/>
            <a:ext cx="621407" cy="621895"/>
          </a:xfrm>
          <a:prstGeom prst="rect">
            <a:avLst/>
          </a:prstGeom>
        </p:spPr>
      </p:pic>
      <p:sp>
        <p:nvSpPr>
          <p:cNvPr id="2" name="TextBox 1">
            <a:extLst>
              <a:ext uri="{FF2B5EF4-FFF2-40B4-BE49-F238E27FC236}">
                <a16:creationId xmlns:a16="http://schemas.microsoft.com/office/drawing/2014/main" id="{9DC9E9C8-443A-4EE7-B8D4-CC3F90932DC6}"/>
              </a:ext>
            </a:extLst>
          </p:cNvPr>
          <p:cNvSpPr txBox="1"/>
          <p:nvPr/>
        </p:nvSpPr>
        <p:spPr>
          <a:xfrm>
            <a:off x="3004523" y="4850985"/>
            <a:ext cx="462865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b="1">
                <a:latin typeface="Century Gothic"/>
              </a:rPr>
              <a:t>Services:</a:t>
            </a:r>
            <a:endParaRPr lang="en-US">
              <a:latin typeface="Century Gothic"/>
              <a:cs typeface="Calibri"/>
            </a:endParaRPr>
          </a:p>
          <a:p>
            <a:pPr marL="285750" indent="-285750">
              <a:buFont typeface="Wingdings"/>
              <a:buChar char="q"/>
            </a:pPr>
            <a:endParaRPr lang="en-US">
              <a:latin typeface="Century Gothic"/>
              <a:cs typeface="Calibri"/>
            </a:endParaRPr>
          </a:p>
          <a:p>
            <a:pPr marL="285750" indent="-285750">
              <a:buFont typeface="Wingdings"/>
              <a:buChar char="q"/>
            </a:pPr>
            <a:r>
              <a:rPr lang="en-US" err="1">
                <a:latin typeface="Century Gothic"/>
              </a:rPr>
              <a:t>Coordinateur</a:t>
            </a:r>
            <a:r>
              <a:rPr lang="en-US">
                <a:latin typeface="Century Gothic"/>
              </a:rPr>
              <a:t> de service</a:t>
            </a:r>
            <a:endParaRPr lang="en-US">
              <a:latin typeface="Century Gothic"/>
              <a:cs typeface="Calibri"/>
            </a:endParaRPr>
          </a:p>
          <a:p>
            <a:pPr marL="285750" indent="-285750">
              <a:buFont typeface="Wingdings"/>
              <a:buChar char="q"/>
            </a:pPr>
            <a:endParaRPr lang="en-US">
              <a:latin typeface="Century Gothic"/>
              <a:cs typeface="Calibri"/>
            </a:endParaRPr>
          </a:p>
          <a:p>
            <a:pPr marL="285750" indent="-285750">
              <a:buFont typeface="Wingdings"/>
              <a:buChar char="q"/>
            </a:pPr>
            <a:r>
              <a:rPr lang="en-US" err="1">
                <a:latin typeface="Century Gothic"/>
              </a:rPr>
              <a:t>Infirmier</a:t>
            </a:r>
            <a:r>
              <a:rPr lang="en-US">
                <a:latin typeface="Century Gothic"/>
              </a:rPr>
              <a:t>(e)s </a:t>
            </a:r>
            <a:r>
              <a:rPr lang="en-US" err="1">
                <a:latin typeface="Century Gothic"/>
              </a:rPr>
              <a:t>diplômé</a:t>
            </a:r>
            <a:r>
              <a:rPr lang="en-US">
                <a:latin typeface="Century Gothic"/>
              </a:rPr>
              <a: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a:latin typeface="Century Gothic"/>
              </a:rPr>
              <a:t>Agents </a:t>
            </a:r>
            <a:r>
              <a:rPr lang="en-US" err="1">
                <a:latin typeface="Century Gothic"/>
              </a:rPr>
              <a:t>d'assistance</a:t>
            </a:r>
            <a:r>
              <a:rPr lang="en-US">
                <a:latin typeface="Century Gothic"/>
              </a:rPr>
              <a:t> </a:t>
            </a:r>
            <a:r>
              <a:rPr lang="en-US" err="1">
                <a:latin typeface="Century Gothic"/>
              </a:rPr>
              <a:t>personnelle</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Ergothérapeutes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Physiothérapeutes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Orthophonistes</a:t>
            </a:r>
            <a:endParaRPr lang="en-US">
              <a:latin typeface="Century Gothic"/>
              <a:cs typeface="Calibri" panose="020F0502020204030204"/>
            </a:endParaRPr>
          </a:p>
          <a:p>
            <a:pPr marL="285750" indent="-285750">
              <a:buFont typeface="Wingdings"/>
              <a:buChar char="q"/>
            </a:pPr>
            <a:endParaRPr lang="en-US">
              <a:latin typeface="Century Gothic"/>
              <a:cs typeface="Calibri" panose="020F0502020204030204"/>
            </a:endParaRPr>
          </a:p>
          <a:p>
            <a:pPr marL="285750" indent="-285750">
              <a:buFont typeface="Wingdings"/>
              <a:buChar char="q"/>
            </a:pPr>
            <a:r>
              <a:rPr lang="en-US" err="1">
                <a:latin typeface="Century Gothic"/>
              </a:rPr>
              <a:t>Travailleurs</a:t>
            </a:r>
            <a:r>
              <a:rPr lang="en-US">
                <a:latin typeface="Century Gothic"/>
              </a:rPr>
              <a:t> </a:t>
            </a:r>
            <a:r>
              <a:rPr lang="en-US" err="1">
                <a:latin typeface="Century Gothic"/>
              </a:rPr>
              <a:t>sociaux</a:t>
            </a:r>
            <a:endParaRPr lang="en-US" err="1">
              <a:latin typeface="Century Gothic"/>
              <a:cs typeface="Calibri" panose="020F0502020204030204"/>
            </a:endParaRPr>
          </a:p>
        </p:txBody>
      </p:sp>
      <p:sp>
        <p:nvSpPr>
          <p:cNvPr id="7" name="TextBox 6">
            <a:extLst>
              <a:ext uri="{FF2B5EF4-FFF2-40B4-BE49-F238E27FC236}">
                <a16:creationId xmlns:a16="http://schemas.microsoft.com/office/drawing/2014/main" id="{825168E5-2F04-18E1-4EF6-E71A941FD157}"/>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cs typeface="Calibri"/>
              </a:rPr>
              <a:t>Adapté</a:t>
            </a:r>
            <a:r>
              <a:rPr lang="en-US" sz="800" dirty="0">
                <a:cs typeface="Calibri"/>
              </a:rPr>
              <a:t> de:</a:t>
            </a:r>
            <a:r>
              <a:rPr lang="en-US" sz="800" dirty="0">
                <a:cs typeface="Segoe UI"/>
              </a:rPr>
              <a:t> Bruyère Continuing Care. (2024).Bruyère @ Home Patient &amp; Family Information [Brochure]</a:t>
            </a:r>
            <a:endParaRPr lang="en-US" sz="800" dirty="0">
              <a:ea typeface="Calibri"/>
              <a:cs typeface="Segoe UI"/>
            </a:endParaRPr>
          </a:p>
        </p:txBody>
      </p:sp>
    </p:spTree>
    <p:extLst>
      <p:ext uri="{BB962C8B-B14F-4D97-AF65-F5344CB8AC3E}">
        <p14:creationId xmlns:p14="http://schemas.microsoft.com/office/powerpoint/2010/main" val="293501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ign&#10;&#10;Description automatically generated">
            <a:extLst>
              <a:ext uri="{FF2B5EF4-FFF2-40B4-BE49-F238E27FC236}">
                <a16:creationId xmlns:a16="http://schemas.microsoft.com/office/drawing/2014/main" id="{80252BAB-4509-1302-2968-372B003F0FEF}"/>
              </a:ext>
            </a:extLst>
          </p:cNvPr>
          <p:cNvPicPr>
            <a:picLocks noChangeAspect="1"/>
          </p:cNvPicPr>
          <p:nvPr/>
        </p:nvPicPr>
        <p:blipFill>
          <a:blip r:embed="rId2"/>
          <a:stretch>
            <a:fillRect/>
          </a:stretch>
        </p:blipFill>
        <p:spPr>
          <a:xfrm>
            <a:off x="6936441" y="2522"/>
            <a:ext cx="838200" cy="828675"/>
          </a:xfrm>
          <a:prstGeom prst="rect">
            <a:avLst/>
          </a:prstGeom>
        </p:spPr>
      </p:pic>
      <p:sp>
        <p:nvSpPr>
          <p:cNvPr id="5" name="TextBox 4">
            <a:extLst>
              <a:ext uri="{FF2B5EF4-FFF2-40B4-BE49-F238E27FC236}">
                <a16:creationId xmlns:a16="http://schemas.microsoft.com/office/drawing/2014/main" id="{58D001A4-12EE-3D4C-FEAA-C1DE601EE89F}"/>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Aphasia Centre of Ottawa</a:t>
            </a:r>
            <a:endParaRPr lang="en-US" sz="2800">
              <a:latin typeface="Century Gothic"/>
            </a:endParaRPr>
          </a:p>
        </p:txBody>
      </p:sp>
      <p:sp>
        <p:nvSpPr>
          <p:cNvPr id="9" name="TextBox 8">
            <a:extLst>
              <a:ext uri="{FF2B5EF4-FFF2-40B4-BE49-F238E27FC236}">
                <a16:creationId xmlns:a16="http://schemas.microsoft.com/office/drawing/2014/main" id="{D0BD82DF-2D5B-A96B-8DBE-E281E2A35480}"/>
              </a:ext>
            </a:extLst>
          </p:cNvPr>
          <p:cNvSpPr txBox="1"/>
          <p:nvPr/>
        </p:nvSpPr>
        <p:spPr>
          <a:xfrm>
            <a:off x="1116218" y="8909435"/>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Aphasia Centre of Ottawa: </a:t>
            </a:r>
            <a:r>
              <a:rPr lang="en-CA" b="1">
                <a:latin typeface="Century Gothic"/>
                <a:cs typeface="Segoe UI"/>
              </a:rPr>
              <a:t>613-567-1119</a:t>
            </a:r>
          </a:p>
          <a:p>
            <a:r>
              <a:rPr lang="en-CA" b="1">
                <a:latin typeface="Century Gothic"/>
                <a:cs typeface="Segoe UI"/>
              </a:rPr>
              <a:t>                                                Info@aphasiaottawa.org</a:t>
            </a:r>
          </a:p>
        </p:txBody>
      </p:sp>
      <p:pic>
        <p:nvPicPr>
          <p:cNvPr id="11" name="Picture 11">
            <a:extLst>
              <a:ext uri="{FF2B5EF4-FFF2-40B4-BE49-F238E27FC236}">
                <a16:creationId xmlns:a16="http://schemas.microsoft.com/office/drawing/2014/main" id="{43E0ABE6-C395-EDCA-5315-C511666932B4}"/>
              </a:ext>
            </a:extLst>
          </p:cNvPr>
          <p:cNvPicPr>
            <a:picLocks noChangeAspect="1"/>
          </p:cNvPicPr>
          <p:nvPr/>
        </p:nvPicPr>
        <p:blipFill>
          <a:blip r:embed="rId3"/>
          <a:stretch>
            <a:fillRect/>
          </a:stretch>
        </p:blipFill>
        <p:spPr>
          <a:xfrm>
            <a:off x="215861" y="8769487"/>
            <a:ext cx="1117523" cy="1106543"/>
          </a:xfrm>
          <a:prstGeom prst="rect">
            <a:avLst/>
          </a:prstGeom>
        </p:spPr>
      </p:pic>
      <p:graphicFrame>
        <p:nvGraphicFramePr>
          <p:cNvPr id="7" name="Table 11">
            <a:extLst>
              <a:ext uri="{FF2B5EF4-FFF2-40B4-BE49-F238E27FC236}">
                <a16:creationId xmlns:a16="http://schemas.microsoft.com/office/drawing/2014/main" id="{1058C12A-A5CF-B6A7-60B0-E3B0ADFBB396}"/>
              </a:ext>
            </a:extLst>
          </p:cNvPr>
          <p:cNvGraphicFramePr>
            <a:graphicFrameLocks noGrp="1"/>
          </p:cNvGraphicFramePr>
          <p:nvPr>
            <p:extLst>
              <p:ext uri="{D42A27DB-BD31-4B8C-83A1-F6EECF244321}">
                <p14:modId xmlns:p14="http://schemas.microsoft.com/office/powerpoint/2010/main" val="1549158431"/>
              </p:ext>
            </p:extLst>
          </p:nvPr>
        </p:nvGraphicFramePr>
        <p:xfrm>
          <a:off x="216803" y="6557469"/>
          <a:ext cx="7412554" cy="2276103"/>
        </p:xfrm>
        <a:graphic>
          <a:graphicData uri="http://schemas.openxmlformats.org/drawingml/2006/table">
            <a:tbl>
              <a:tblPr firstRow="1" bandRow="1">
                <a:tableStyleId>{5C22544A-7EE6-4342-B048-85BDC9FD1C3A}</a:tableStyleId>
              </a:tblPr>
              <a:tblGrid>
                <a:gridCol w="7412554">
                  <a:extLst>
                    <a:ext uri="{9D8B030D-6E8A-4147-A177-3AD203B41FA5}">
                      <a16:colId xmlns:a16="http://schemas.microsoft.com/office/drawing/2014/main" val="2813050934"/>
                    </a:ext>
                  </a:extLst>
                </a:gridCol>
              </a:tblGrid>
              <a:tr h="2276103">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r>
                        <a:rPr lang="en-CA" sz="1800" b="1" i="0" u="none" strike="noStrike" noProof="0">
                          <a:solidFill>
                            <a:schemeClr val="tx1"/>
                          </a:solidFill>
                          <a:latin typeface="Century Gothic"/>
                        </a:rPr>
                        <a:t>Programs</a:t>
                      </a:r>
                      <a:r>
                        <a:rPr lang="en-CA" sz="1800" b="0" i="0" u="none" strike="noStrike" noProof="0">
                          <a:solidFill>
                            <a:schemeClr val="tx1"/>
                          </a:solidFill>
                          <a:latin typeface="Century Gothic"/>
                        </a:rPr>
                        <a:t> at ACO:                                       </a:t>
                      </a:r>
                      <a:r>
                        <a:rPr lang="en-CA" sz="1800" b="1" i="0" u="none" strike="noStrike" noProof="0">
                          <a:solidFill>
                            <a:schemeClr val="tx1"/>
                          </a:solidFill>
                          <a:latin typeface="Century Gothic"/>
                        </a:rPr>
                        <a:t>Workshops </a:t>
                      </a:r>
                      <a:r>
                        <a:rPr lang="en-CA" sz="1800" b="0" i="0" u="none" strike="noStrike" noProof="0">
                          <a:solidFill>
                            <a:schemeClr val="tx1"/>
                          </a:solidFill>
                          <a:latin typeface="Century Gothic"/>
                        </a:rPr>
                        <a:t>at ACO:</a:t>
                      </a:r>
                      <a:endParaRPr lang="en-CA" sz="1800" b="0" i="0" u="none" strike="noStrike" noProof="0">
                        <a:solidFill>
                          <a:srgbClr val="000000"/>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sp>
        <p:nvSpPr>
          <p:cNvPr id="10" name="TextBox 9">
            <a:extLst>
              <a:ext uri="{FF2B5EF4-FFF2-40B4-BE49-F238E27FC236}">
                <a16:creationId xmlns:a16="http://schemas.microsoft.com/office/drawing/2014/main" id="{A7EA5FC0-E766-C7DD-923E-C5C5322944CE}"/>
              </a:ext>
            </a:extLst>
          </p:cNvPr>
          <p:cNvSpPr txBox="1"/>
          <p:nvPr/>
        </p:nvSpPr>
        <p:spPr>
          <a:xfrm>
            <a:off x="216778" y="1116395"/>
            <a:ext cx="7348701" cy="5033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CA">
                <a:latin typeface="Century Gothic"/>
                <a:ea typeface="Segoe UI"/>
                <a:cs typeface="Segoe UI"/>
              </a:rPr>
              <a:t>The Aphasia Centre of Ottawa (ACO) is a </a:t>
            </a:r>
            <a:r>
              <a:rPr lang="en-CA" b="1">
                <a:latin typeface="Century Gothic"/>
                <a:ea typeface="Segoe UI"/>
                <a:cs typeface="Segoe UI"/>
              </a:rPr>
              <a:t>not-for-profit</a:t>
            </a:r>
            <a:endParaRPr lang="en-US">
              <a:latin typeface="Calibri" panose="020F0502020204030204"/>
              <a:ea typeface="Segoe UI"/>
              <a:cs typeface="Calibri" panose="020F0502020204030204"/>
            </a:endParaRPr>
          </a:p>
          <a:p>
            <a:pPr>
              <a:lnSpc>
                <a:spcPct val="150000"/>
              </a:lnSpc>
            </a:pPr>
            <a:r>
              <a:rPr lang="en-CA">
                <a:latin typeface="Century Gothic"/>
                <a:ea typeface="Segoe UI"/>
                <a:cs typeface="Segoe UI"/>
              </a:rPr>
              <a:t>organization which works to </a:t>
            </a:r>
            <a:r>
              <a:rPr lang="en-CA" b="1">
                <a:latin typeface="Century Gothic"/>
                <a:ea typeface="Segoe UI"/>
                <a:cs typeface="Segoe UI"/>
              </a:rPr>
              <a:t>make aphasia easier</a:t>
            </a:r>
            <a:r>
              <a:rPr lang="en-CA">
                <a:latin typeface="Century Gothic"/>
                <a:ea typeface="Segoe UI"/>
                <a:cs typeface="Segoe UI"/>
              </a:rPr>
              <a:t> to live with by</a:t>
            </a:r>
            <a:endParaRPr lang="en-US">
              <a:latin typeface="Calibri" panose="020F0502020204030204"/>
              <a:ea typeface="Segoe UI"/>
              <a:cs typeface="Calibri" panose="020F0502020204030204"/>
            </a:endParaRPr>
          </a:p>
          <a:p>
            <a:pPr>
              <a:lnSpc>
                <a:spcPct val="150000"/>
              </a:lnSpc>
            </a:pPr>
            <a:r>
              <a:rPr lang="en-CA" b="1">
                <a:latin typeface="Century Gothic"/>
                <a:ea typeface="Segoe UI"/>
                <a:cs typeface="Segoe UI"/>
              </a:rPr>
              <a:t>reducing isolation</a:t>
            </a:r>
            <a:r>
              <a:rPr lang="en-CA">
                <a:latin typeface="Century Gothic"/>
                <a:ea typeface="Segoe UI"/>
                <a:cs typeface="Segoe UI"/>
              </a:rPr>
              <a:t>, improving </a:t>
            </a:r>
            <a:r>
              <a:rPr lang="en-CA" b="1">
                <a:latin typeface="Century Gothic"/>
                <a:ea typeface="Segoe UI"/>
                <a:cs typeface="Segoe UI"/>
              </a:rPr>
              <a:t>communication with family</a:t>
            </a:r>
            <a:r>
              <a:rPr lang="en-CA">
                <a:latin typeface="Century Gothic"/>
                <a:ea typeface="Segoe UI"/>
                <a:cs typeface="Segoe UI"/>
              </a:rPr>
              <a:t>, </a:t>
            </a:r>
            <a:endParaRPr lang="en-US">
              <a:latin typeface="Calibri" panose="020F0502020204030204"/>
              <a:ea typeface="Segoe UI"/>
              <a:cs typeface="Calibri" panose="020F0502020204030204"/>
            </a:endParaRPr>
          </a:p>
          <a:p>
            <a:pPr>
              <a:lnSpc>
                <a:spcPct val="150000"/>
              </a:lnSpc>
            </a:pPr>
            <a:r>
              <a:rPr lang="en-CA">
                <a:latin typeface="Century Gothic"/>
                <a:ea typeface="Segoe UI"/>
                <a:cs typeface="Segoe UI"/>
              </a:rPr>
              <a:t>providing </a:t>
            </a:r>
            <a:r>
              <a:rPr lang="en-CA" b="1">
                <a:latin typeface="Century Gothic"/>
                <a:ea typeface="Segoe UI"/>
                <a:cs typeface="Segoe UI"/>
              </a:rPr>
              <a:t>communication education, communication groups</a:t>
            </a:r>
            <a:r>
              <a:rPr lang="en-CA">
                <a:latin typeface="Century Gothic"/>
                <a:ea typeface="Segoe UI"/>
                <a:cs typeface="Segoe UI"/>
              </a:rPr>
              <a:t>, </a:t>
            </a:r>
            <a:endParaRPr lang="en-US">
              <a:latin typeface="Calibri" panose="020F0502020204030204"/>
              <a:ea typeface="Segoe UI"/>
              <a:cs typeface="Calibri" panose="020F0502020204030204"/>
            </a:endParaRPr>
          </a:p>
          <a:p>
            <a:pPr>
              <a:lnSpc>
                <a:spcPct val="150000"/>
              </a:lnSpc>
            </a:pPr>
            <a:r>
              <a:rPr lang="en-CA" b="1">
                <a:latin typeface="Century Gothic"/>
                <a:ea typeface="Segoe UI"/>
                <a:cs typeface="Segoe UI"/>
              </a:rPr>
              <a:t>speech therapy </a:t>
            </a:r>
            <a:r>
              <a:rPr lang="en-CA">
                <a:latin typeface="Century Gothic"/>
                <a:ea typeface="Segoe UI"/>
                <a:cs typeface="Segoe UI"/>
              </a:rPr>
              <a:t>and </a:t>
            </a:r>
            <a:r>
              <a:rPr lang="en-CA" b="1">
                <a:latin typeface="Century Gothic"/>
                <a:ea typeface="Segoe UI"/>
                <a:cs typeface="Segoe UI"/>
              </a:rPr>
              <a:t>counselling. </a:t>
            </a:r>
            <a:endParaRPr lang="en-US">
              <a:latin typeface="Calibri" panose="020F0502020204030204"/>
              <a:ea typeface="Segoe UI"/>
              <a:cs typeface="Calibri" panose="020F0502020204030204"/>
            </a:endParaRPr>
          </a:p>
          <a:p>
            <a:pPr>
              <a:lnSpc>
                <a:spcPct val="150000"/>
              </a:lnSpc>
            </a:pPr>
            <a:endParaRPr lang="en-CA" b="1">
              <a:latin typeface="Century Gothic"/>
              <a:ea typeface="Segoe UI"/>
              <a:cs typeface="Segoe UI"/>
            </a:endParaRPr>
          </a:p>
          <a:p>
            <a:pPr>
              <a:lnSpc>
                <a:spcPct val="150000"/>
              </a:lnSpc>
            </a:pPr>
            <a:endParaRPr lang="en-CA" b="1">
              <a:latin typeface="Century Gothic"/>
              <a:ea typeface="Segoe UI"/>
              <a:cs typeface="Segoe UI"/>
            </a:endParaRPr>
          </a:p>
          <a:p>
            <a:pPr>
              <a:lnSpc>
                <a:spcPct val="150000"/>
              </a:lnSpc>
            </a:pPr>
            <a:endParaRPr lang="en-CA" b="1">
              <a:latin typeface="Century Gothic"/>
              <a:ea typeface="Segoe UI"/>
              <a:cs typeface="Segoe UI"/>
            </a:endParaRPr>
          </a:p>
          <a:p>
            <a:pPr>
              <a:lnSpc>
                <a:spcPct val="150000"/>
              </a:lnSpc>
            </a:pPr>
            <a:endParaRPr lang="en-CA" b="1">
              <a:latin typeface="Century Gothic"/>
              <a:ea typeface="Segoe UI"/>
              <a:cs typeface="Segoe UI"/>
            </a:endParaRPr>
          </a:p>
          <a:p>
            <a:pPr>
              <a:lnSpc>
                <a:spcPct val="150000"/>
              </a:lnSpc>
            </a:pPr>
            <a:r>
              <a:rPr lang="en-CA">
                <a:latin typeface="Century Gothic"/>
                <a:ea typeface="Segoe UI"/>
                <a:cs typeface="Segoe UI"/>
              </a:rPr>
              <a:t>The ACO employs </a:t>
            </a:r>
            <a:r>
              <a:rPr lang="en-CA" b="1">
                <a:latin typeface="Century Gothic"/>
                <a:ea typeface="Segoe UI"/>
                <a:cs typeface="Segoe UI"/>
              </a:rPr>
              <a:t>social workers</a:t>
            </a:r>
            <a:r>
              <a:rPr lang="en-CA">
                <a:latin typeface="Century Gothic"/>
                <a:ea typeface="Segoe UI"/>
                <a:cs typeface="Segoe UI"/>
              </a:rPr>
              <a:t>, </a:t>
            </a:r>
            <a:r>
              <a:rPr lang="en-CA" b="1">
                <a:latin typeface="Century Gothic"/>
                <a:ea typeface="Segoe UI"/>
                <a:cs typeface="Segoe UI"/>
              </a:rPr>
              <a:t>communication disorders assistants</a:t>
            </a:r>
            <a:r>
              <a:rPr lang="en-CA">
                <a:latin typeface="Century Gothic"/>
                <a:ea typeface="Segoe UI"/>
                <a:cs typeface="Segoe UI"/>
              </a:rPr>
              <a:t>, </a:t>
            </a:r>
            <a:r>
              <a:rPr lang="en-CA" b="1">
                <a:latin typeface="Century Gothic"/>
                <a:ea typeface="Segoe UI"/>
                <a:cs typeface="Segoe UI"/>
              </a:rPr>
              <a:t>speech language pathologists,</a:t>
            </a:r>
            <a:r>
              <a:rPr lang="en-CA">
                <a:latin typeface="Century Gothic"/>
                <a:ea typeface="Segoe UI"/>
                <a:cs typeface="Segoe UI"/>
              </a:rPr>
              <a:t> and </a:t>
            </a:r>
            <a:r>
              <a:rPr lang="en-CA" b="1">
                <a:latin typeface="Century Gothic"/>
                <a:ea typeface="Segoe UI"/>
                <a:cs typeface="Segoe UI"/>
              </a:rPr>
              <a:t>volunteers</a:t>
            </a:r>
            <a:r>
              <a:rPr lang="en-CA">
                <a:latin typeface="Century Gothic"/>
                <a:ea typeface="Segoe UI"/>
                <a:cs typeface="Segoe UI"/>
              </a:rPr>
              <a:t> who all help to provide their services.</a:t>
            </a:r>
            <a:endParaRPr lang="en-US">
              <a:cs typeface="Calibri"/>
            </a:endParaRPr>
          </a:p>
        </p:txBody>
      </p:sp>
      <p:pic>
        <p:nvPicPr>
          <p:cNvPr id="2" name="Picture 2">
            <a:extLst>
              <a:ext uri="{FF2B5EF4-FFF2-40B4-BE49-F238E27FC236}">
                <a16:creationId xmlns:a16="http://schemas.microsoft.com/office/drawing/2014/main" id="{581DE937-1718-9F4F-593C-04D49243A9EB}"/>
              </a:ext>
            </a:extLst>
          </p:cNvPr>
          <p:cNvPicPr>
            <a:picLocks noChangeAspect="1"/>
          </p:cNvPicPr>
          <p:nvPr/>
        </p:nvPicPr>
        <p:blipFill>
          <a:blip r:embed="rId4"/>
          <a:stretch>
            <a:fillRect/>
          </a:stretch>
        </p:blipFill>
        <p:spPr>
          <a:xfrm>
            <a:off x="188161" y="3629293"/>
            <a:ext cx="1022059" cy="1033090"/>
          </a:xfrm>
          <a:prstGeom prst="rect">
            <a:avLst/>
          </a:prstGeom>
        </p:spPr>
      </p:pic>
      <p:pic>
        <p:nvPicPr>
          <p:cNvPr id="6" name="Picture 7">
            <a:extLst>
              <a:ext uri="{FF2B5EF4-FFF2-40B4-BE49-F238E27FC236}">
                <a16:creationId xmlns:a16="http://schemas.microsoft.com/office/drawing/2014/main" id="{47505B58-0E3B-3A75-64BC-40443503CD81}"/>
              </a:ext>
            </a:extLst>
          </p:cNvPr>
          <p:cNvPicPr>
            <a:picLocks noChangeAspect="1"/>
          </p:cNvPicPr>
          <p:nvPr/>
        </p:nvPicPr>
        <p:blipFill>
          <a:blip r:embed="rId5"/>
          <a:stretch>
            <a:fillRect/>
          </a:stretch>
        </p:blipFill>
        <p:spPr>
          <a:xfrm>
            <a:off x="3259277" y="3599792"/>
            <a:ext cx="1059709" cy="1059575"/>
          </a:xfrm>
          <a:prstGeom prst="rect">
            <a:avLst/>
          </a:prstGeom>
        </p:spPr>
      </p:pic>
      <p:pic>
        <p:nvPicPr>
          <p:cNvPr id="8" name="Picture 11">
            <a:extLst>
              <a:ext uri="{FF2B5EF4-FFF2-40B4-BE49-F238E27FC236}">
                <a16:creationId xmlns:a16="http://schemas.microsoft.com/office/drawing/2014/main" id="{F5FF9D44-C1F0-AD66-3002-D680A2C49C9C}"/>
              </a:ext>
            </a:extLst>
          </p:cNvPr>
          <p:cNvPicPr>
            <a:picLocks noChangeAspect="1"/>
          </p:cNvPicPr>
          <p:nvPr/>
        </p:nvPicPr>
        <p:blipFill>
          <a:blip r:embed="rId6"/>
          <a:stretch>
            <a:fillRect/>
          </a:stretch>
        </p:blipFill>
        <p:spPr>
          <a:xfrm>
            <a:off x="4701019" y="3448049"/>
            <a:ext cx="1211472" cy="1211318"/>
          </a:xfrm>
          <a:prstGeom prst="rect">
            <a:avLst/>
          </a:prstGeom>
        </p:spPr>
      </p:pic>
      <p:pic>
        <p:nvPicPr>
          <p:cNvPr id="12" name="Picture 12">
            <a:extLst>
              <a:ext uri="{FF2B5EF4-FFF2-40B4-BE49-F238E27FC236}">
                <a16:creationId xmlns:a16="http://schemas.microsoft.com/office/drawing/2014/main" id="{AD88EAE5-D336-64BD-5193-ECFD3CE1E71E}"/>
              </a:ext>
            </a:extLst>
          </p:cNvPr>
          <p:cNvPicPr>
            <a:picLocks noChangeAspect="1"/>
          </p:cNvPicPr>
          <p:nvPr/>
        </p:nvPicPr>
        <p:blipFill>
          <a:blip r:embed="rId7"/>
          <a:stretch>
            <a:fillRect/>
          </a:stretch>
        </p:blipFill>
        <p:spPr>
          <a:xfrm>
            <a:off x="6399577" y="3596776"/>
            <a:ext cx="1162981" cy="1173995"/>
          </a:xfrm>
          <a:prstGeom prst="rect">
            <a:avLst/>
          </a:prstGeom>
        </p:spPr>
      </p:pic>
      <p:pic>
        <p:nvPicPr>
          <p:cNvPr id="14" name="Picture 14" descr="Qr code&#10;&#10;Description automatically generated">
            <a:extLst>
              <a:ext uri="{FF2B5EF4-FFF2-40B4-BE49-F238E27FC236}">
                <a16:creationId xmlns:a16="http://schemas.microsoft.com/office/drawing/2014/main" id="{4766F07A-5D83-D58C-3424-3C716A1C4139}"/>
              </a:ext>
            </a:extLst>
          </p:cNvPr>
          <p:cNvPicPr>
            <a:picLocks noChangeAspect="1"/>
          </p:cNvPicPr>
          <p:nvPr/>
        </p:nvPicPr>
        <p:blipFill>
          <a:blip r:embed="rId8"/>
          <a:stretch>
            <a:fillRect/>
          </a:stretch>
        </p:blipFill>
        <p:spPr>
          <a:xfrm>
            <a:off x="1116538" y="7369070"/>
            <a:ext cx="1074163" cy="1021466"/>
          </a:xfrm>
          <a:prstGeom prst="rect">
            <a:avLst/>
          </a:prstGeom>
        </p:spPr>
      </p:pic>
      <p:pic>
        <p:nvPicPr>
          <p:cNvPr id="15" name="Picture 15" descr="Qr code&#10;&#10;Description automatically generated">
            <a:extLst>
              <a:ext uri="{FF2B5EF4-FFF2-40B4-BE49-F238E27FC236}">
                <a16:creationId xmlns:a16="http://schemas.microsoft.com/office/drawing/2014/main" id="{F916C6AC-3518-17E2-2250-742F5E975C6D}"/>
              </a:ext>
            </a:extLst>
          </p:cNvPr>
          <p:cNvPicPr>
            <a:picLocks noChangeAspect="1"/>
          </p:cNvPicPr>
          <p:nvPr/>
        </p:nvPicPr>
        <p:blipFill>
          <a:blip r:embed="rId9"/>
          <a:stretch>
            <a:fillRect/>
          </a:stretch>
        </p:blipFill>
        <p:spPr>
          <a:xfrm>
            <a:off x="2341476" y="7370262"/>
            <a:ext cx="1009122" cy="1019079"/>
          </a:xfrm>
          <a:prstGeom prst="rect">
            <a:avLst/>
          </a:prstGeom>
        </p:spPr>
      </p:pic>
      <p:pic>
        <p:nvPicPr>
          <p:cNvPr id="16" name="Picture 16" descr="Qr code&#10;&#10;Description automatically generated">
            <a:extLst>
              <a:ext uri="{FF2B5EF4-FFF2-40B4-BE49-F238E27FC236}">
                <a16:creationId xmlns:a16="http://schemas.microsoft.com/office/drawing/2014/main" id="{AEA91C97-7DFB-39F0-6551-8E5C9EC416F5}"/>
              </a:ext>
            </a:extLst>
          </p:cNvPr>
          <p:cNvPicPr>
            <a:picLocks noChangeAspect="1"/>
          </p:cNvPicPr>
          <p:nvPr/>
        </p:nvPicPr>
        <p:blipFill>
          <a:blip r:embed="rId10"/>
          <a:stretch>
            <a:fillRect/>
          </a:stretch>
        </p:blipFill>
        <p:spPr>
          <a:xfrm>
            <a:off x="5669408" y="7370282"/>
            <a:ext cx="1019962" cy="1019042"/>
          </a:xfrm>
          <a:prstGeom prst="rect">
            <a:avLst/>
          </a:prstGeom>
        </p:spPr>
      </p:pic>
      <p:pic>
        <p:nvPicPr>
          <p:cNvPr id="18" name="Picture 22">
            <a:extLst>
              <a:ext uri="{FF2B5EF4-FFF2-40B4-BE49-F238E27FC236}">
                <a16:creationId xmlns:a16="http://schemas.microsoft.com/office/drawing/2014/main" id="{02092C85-EAD5-AC58-F9CF-96B4C4253476}"/>
              </a:ext>
            </a:extLst>
          </p:cNvPr>
          <p:cNvPicPr>
            <a:picLocks noChangeAspect="1"/>
          </p:cNvPicPr>
          <p:nvPr/>
        </p:nvPicPr>
        <p:blipFill>
          <a:blip r:embed="rId11"/>
          <a:stretch>
            <a:fillRect/>
          </a:stretch>
        </p:blipFill>
        <p:spPr>
          <a:xfrm>
            <a:off x="220682" y="7466227"/>
            <a:ext cx="816096" cy="827153"/>
          </a:xfrm>
          <a:prstGeom prst="rect">
            <a:avLst/>
          </a:prstGeom>
        </p:spPr>
      </p:pic>
      <p:pic>
        <p:nvPicPr>
          <p:cNvPr id="20" name="Picture 22">
            <a:extLst>
              <a:ext uri="{FF2B5EF4-FFF2-40B4-BE49-F238E27FC236}">
                <a16:creationId xmlns:a16="http://schemas.microsoft.com/office/drawing/2014/main" id="{3816D385-6FD0-A59D-C657-985A39BE771B}"/>
              </a:ext>
            </a:extLst>
          </p:cNvPr>
          <p:cNvPicPr>
            <a:picLocks noChangeAspect="1"/>
          </p:cNvPicPr>
          <p:nvPr/>
        </p:nvPicPr>
        <p:blipFill>
          <a:blip r:embed="rId11"/>
          <a:stretch>
            <a:fillRect/>
          </a:stretch>
        </p:blipFill>
        <p:spPr>
          <a:xfrm>
            <a:off x="4892794" y="7466227"/>
            <a:ext cx="816096" cy="827153"/>
          </a:xfrm>
          <a:prstGeom prst="rect">
            <a:avLst/>
          </a:prstGeom>
        </p:spPr>
      </p:pic>
      <p:pic>
        <p:nvPicPr>
          <p:cNvPr id="17" name="Picture 18">
            <a:extLst>
              <a:ext uri="{FF2B5EF4-FFF2-40B4-BE49-F238E27FC236}">
                <a16:creationId xmlns:a16="http://schemas.microsoft.com/office/drawing/2014/main" id="{F662605C-472F-EDC2-26D6-8901CA5EE5E3}"/>
              </a:ext>
            </a:extLst>
          </p:cNvPr>
          <p:cNvPicPr>
            <a:picLocks noChangeAspect="1"/>
          </p:cNvPicPr>
          <p:nvPr/>
        </p:nvPicPr>
        <p:blipFill>
          <a:blip r:embed="rId12"/>
          <a:stretch>
            <a:fillRect/>
          </a:stretch>
        </p:blipFill>
        <p:spPr>
          <a:xfrm>
            <a:off x="1472349" y="3483141"/>
            <a:ext cx="1502397" cy="1503948"/>
          </a:xfrm>
          <a:prstGeom prst="rect">
            <a:avLst/>
          </a:prstGeom>
        </p:spPr>
      </p:pic>
      <p:sp>
        <p:nvSpPr>
          <p:cNvPr id="19" name="TextBox 18">
            <a:extLst>
              <a:ext uri="{FF2B5EF4-FFF2-40B4-BE49-F238E27FC236}">
                <a16:creationId xmlns:a16="http://schemas.microsoft.com/office/drawing/2014/main" id="{93C14466-A41C-F4A4-86A4-27DF123D16CE}"/>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Aphasia Centre of Ottawa (2024). Ongoing Programs and Services. Retrieved from </a:t>
            </a:r>
            <a:r>
              <a:rPr lang="en-US" sz="800" dirty="0">
                <a:ea typeface="+mn-lt"/>
                <a:cs typeface="+mn-lt"/>
              </a:rPr>
              <a:t>https://aphasiaottawa.org/programs-services/ongoing-programs/</a:t>
            </a:r>
          </a:p>
        </p:txBody>
      </p:sp>
    </p:spTree>
    <p:extLst>
      <p:ext uri="{BB962C8B-B14F-4D97-AF65-F5344CB8AC3E}">
        <p14:creationId xmlns:p14="http://schemas.microsoft.com/office/powerpoint/2010/main" val="802597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FCFC5C9-C3D8-E7E6-34AA-6157629FDCBF}"/>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B5A93CB-3C35-AA98-A0A3-2AFBD8BBD799}"/>
              </a:ext>
            </a:extLst>
          </p:cNvPr>
          <p:cNvSpPr txBox="1"/>
          <p:nvPr/>
        </p:nvSpPr>
        <p:spPr>
          <a:xfrm>
            <a:off x="-319" y="118241"/>
            <a:ext cx="68365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Hôpital</a:t>
            </a:r>
            <a:r>
              <a:rPr lang="en-CA" sz="2800" b="1">
                <a:latin typeface="Century Gothic"/>
                <a:ea typeface="+mn-lt"/>
                <a:cs typeface="+mn-lt"/>
              </a:rPr>
              <a:t> de jour </a:t>
            </a:r>
            <a:r>
              <a:rPr lang="en-CA" sz="2800" b="1" err="1">
                <a:latin typeface="Century Gothic"/>
                <a:ea typeface="+mn-lt"/>
                <a:cs typeface="+mn-lt"/>
              </a:rPr>
              <a:t>gériatrique</a:t>
            </a:r>
            <a:r>
              <a:rPr lang="en-CA" sz="2800" b="1">
                <a:latin typeface="Century Gothic"/>
                <a:ea typeface="+mn-lt"/>
                <a:cs typeface="+mn-lt"/>
              </a:rPr>
              <a:t> de Bruyère</a:t>
            </a:r>
            <a:endParaRPr lang="en-CA" sz="2800" b="1">
              <a:latin typeface="Century Gothic"/>
            </a:endParaRPr>
          </a:p>
        </p:txBody>
      </p:sp>
      <p:sp>
        <p:nvSpPr>
          <p:cNvPr id="11" name="TextBox 10">
            <a:extLst>
              <a:ext uri="{FF2B5EF4-FFF2-40B4-BE49-F238E27FC236}">
                <a16:creationId xmlns:a16="http://schemas.microsoft.com/office/drawing/2014/main" id="{A45B5D87-1826-359F-4B95-01F1DD90323F}"/>
              </a:ext>
            </a:extLst>
          </p:cNvPr>
          <p:cNvSpPr txBox="1"/>
          <p:nvPr/>
        </p:nvSpPr>
        <p:spPr>
          <a:xfrm>
            <a:off x="1116218" y="8984375"/>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err="1">
                <a:latin typeface="Century Gothic"/>
                <a:cs typeface="Segoe UI"/>
              </a:rPr>
              <a:t>Hôpital</a:t>
            </a:r>
            <a:r>
              <a:rPr lang="en-CA">
                <a:latin typeface="Century Gothic"/>
                <a:cs typeface="Segoe UI"/>
              </a:rPr>
              <a:t> de jour </a:t>
            </a:r>
            <a:r>
              <a:rPr lang="en-CA" err="1">
                <a:latin typeface="Century Gothic"/>
                <a:cs typeface="Segoe UI"/>
              </a:rPr>
              <a:t>gériatrique</a:t>
            </a:r>
            <a:r>
              <a:rPr lang="en-CA">
                <a:latin typeface="Century Gothic"/>
                <a:cs typeface="Segoe UI"/>
              </a:rPr>
              <a:t> de Bruyère </a:t>
            </a:r>
            <a:endParaRPr lang="en-CA"/>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4010</a:t>
            </a:r>
            <a:endParaRPr lang="en-CA"/>
          </a:p>
        </p:txBody>
      </p:sp>
      <p:pic>
        <p:nvPicPr>
          <p:cNvPr id="13" name="Picture 11">
            <a:extLst>
              <a:ext uri="{FF2B5EF4-FFF2-40B4-BE49-F238E27FC236}">
                <a16:creationId xmlns:a16="http://schemas.microsoft.com/office/drawing/2014/main" id="{A510EEFF-2ADF-EE79-B75E-FE53B0327FF0}"/>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3" name="Table 11">
            <a:extLst>
              <a:ext uri="{FF2B5EF4-FFF2-40B4-BE49-F238E27FC236}">
                <a16:creationId xmlns:a16="http://schemas.microsoft.com/office/drawing/2014/main" id="{876514DE-BE13-0B4F-16B4-8A25614D5B69}"/>
              </a:ext>
            </a:extLst>
          </p:cNvPr>
          <p:cNvGraphicFramePr>
            <a:graphicFrameLocks noGrp="1"/>
          </p:cNvGraphicFramePr>
          <p:nvPr/>
        </p:nvGraphicFramePr>
        <p:xfrm>
          <a:off x="4591639" y="7659203"/>
          <a:ext cx="2535094" cy="1647817"/>
        </p:xfrm>
        <a:graphic>
          <a:graphicData uri="http://schemas.openxmlformats.org/drawingml/2006/table">
            <a:tbl>
              <a:tblPr firstRow="1" bandRow="1">
                <a:tableStyleId>{5C22544A-7EE6-4342-B048-85BDC9FD1C3A}</a:tableStyleId>
              </a:tblPr>
              <a:tblGrid>
                <a:gridCol w="2535094">
                  <a:extLst>
                    <a:ext uri="{9D8B030D-6E8A-4147-A177-3AD203B41FA5}">
                      <a16:colId xmlns:a16="http://schemas.microsoft.com/office/drawing/2014/main" val="2813050934"/>
                    </a:ext>
                  </a:extLst>
                </a:gridCol>
              </a:tblGrid>
              <a:tr h="1647817">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4" name="Picture 6" descr="A picture containing outdoor, building, road, street&#10;&#10;Description automatically generated">
            <a:extLst>
              <a:ext uri="{FF2B5EF4-FFF2-40B4-BE49-F238E27FC236}">
                <a16:creationId xmlns:a16="http://schemas.microsoft.com/office/drawing/2014/main" id="{E932842D-1ECB-1B6D-8BEB-0364A742E298}"/>
              </a:ext>
            </a:extLst>
          </p:cNvPr>
          <p:cNvPicPr>
            <a:picLocks noChangeAspect="1"/>
          </p:cNvPicPr>
          <p:nvPr/>
        </p:nvPicPr>
        <p:blipFill>
          <a:blip r:embed="rId4"/>
          <a:stretch>
            <a:fillRect/>
          </a:stretch>
        </p:blipFill>
        <p:spPr>
          <a:xfrm>
            <a:off x="1763141" y="1821902"/>
            <a:ext cx="3910072" cy="2621017"/>
          </a:xfrm>
          <a:prstGeom prst="rect">
            <a:avLst/>
          </a:prstGeom>
        </p:spPr>
      </p:pic>
      <p:pic>
        <p:nvPicPr>
          <p:cNvPr id="2" name="Picture 6" descr="Qr code&#10;&#10;Description automatically generated">
            <a:extLst>
              <a:ext uri="{FF2B5EF4-FFF2-40B4-BE49-F238E27FC236}">
                <a16:creationId xmlns:a16="http://schemas.microsoft.com/office/drawing/2014/main" id="{DFDEDD70-A747-BAB0-3455-91160E913D84}"/>
              </a:ext>
            </a:extLst>
          </p:cNvPr>
          <p:cNvPicPr>
            <a:picLocks noChangeAspect="1"/>
          </p:cNvPicPr>
          <p:nvPr/>
        </p:nvPicPr>
        <p:blipFill>
          <a:blip r:embed="rId5"/>
          <a:stretch>
            <a:fillRect/>
          </a:stretch>
        </p:blipFill>
        <p:spPr>
          <a:xfrm>
            <a:off x="5365884" y="8106661"/>
            <a:ext cx="1041642" cy="1063713"/>
          </a:xfrm>
          <a:prstGeom prst="rect">
            <a:avLst/>
          </a:prstGeom>
        </p:spPr>
      </p:pic>
      <p:pic>
        <p:nvPicPr>
          <p:cNvPr id="8" name="Picture 22">
            <a:extLst>
              <a:ext uri="{FF2B5EF4-FFF2-40B4-BE49-F238E27FC236}">
                <a16:creationId xmlns:a16="http://schemas.microsoft.com/office/drawing/2014/main" id="{79A0F7E7-04DD-20A4-2294-29EBACF205DE}"/>
              </a:ext>
            </a:extLst>
          </p:cNvPr>
          <p:cNvPicPr>
            <a:picLocks noChangeAspect="1"/>
          </p:cNvPicPr>
          <p:nvPr/>
        </p:nvPicPr>
        <p:blipFill>
          <a:blip r:embed="rId6"/>
          <a:stretch>
            <a:fillRect/>
          </a:stretch>
        </p:blipFill>
        <p:spPr>
          <a:xfrm>
            <a:off x="4665150" y="8224942"/>
            <a:ext cx="816096" cy="827153"/>
          </a:xfrm>
          <a:prstGeom prst="rect">
            <a:avLst/>
          </a:prstGeom>
        </p:spPr>
      </p:pic>
      <p:sp>
        <p:nvSpPr>
          <p:cNvPr id="7" name="TextBox 6">
            <a:extLst>
              <a:ext uri="{FF2B5EF4-FFF2-40B4-BE49-F238E27FC236}">
                <a16:creationId xmlns:a16="http://schemas.microsoft.com/office/drawing/2014/main" id="{D46591F4-68E0-3726-18F5-9FD9B0F246B3}"/>
              </a:ext>
            </a:extLst>
          </p:cNvPr>
          <p:cNvSpPr txBox="1"/>
          <p:nvPr/>
        </p:nvSpPr>
        <p:spPr>
          <a:xfrm>
            <a:off x="479701" y="1242759"/>
            <a:ext cx="682950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Rendez-vous </a:t>
            </a:r>
            <a:r>
              <a:rPr lang="en-US" b="1" err="1">
                <a:latin typeface="Century Gothic"/>
              </a:rPr>
              <a:t>thérapeutiques</a:t>
            </a:r>
            <a:r>
              <a:rPr lang="en-US" b="1">
                <a:latin typeface="Century Gothic"/>
              </a:rPr>
              <a:t> </a:t>
            </a:r>
            <a:r>
              <a:rPr lang="en-US">
                <a:latin typeface="Century Gothic"/>
              </a:rPr>
              <a:t>à </a:t>
            </a:r>
            <a:r>
              <a:rPr lang="en-US" err="1">
                <a:latin typeface="Century Gothic"/>
              </a:rPr>
              <a:t>l'</a:t>
            </a:r>
            <a:r>
              <a:rPr lang="en-US" b="1" err="1">
                <a:latin typeface="Century Gothic"/>
              </a:rPr>
              <a:t>hôpital</a:t>
            </a:r>
            <a:r>
              <a:rPr lang="en-US" b="1">
                <a:latin typeface="Century Gothic"/>
              </a:rPr>
              <a:t> Élisabeth Bruyère</a:t>
            </a: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b="1">
              <a:latin typeface="Century Gothic"/>
            </a:endParaRPr>
          </a:p>
          <a:p>
            <a:endParaRPr lang="en-US">
              <a:latin typeface="Century Gothic"/>
            </a:endParaRPr>
          </a:p>
          <a:p>
            <a:pPr algn="ctr"/>
            <a:r>
              <a:rPr lang="en-US" b="1">
                <a:latin typeface="Century Gothic"/>
              </a:rPr>
              <a:t>43 rue Bruyère</a:t>
            </a:r>
            <a:r>
              <a:rPr lang="en-US">
                <a:latin typeface="Century Gothic"/>
              </a:rPr>
              <a:t>, Ottawa, ON, K1N 5C8</a:t>
            </a:r>
            <a:endParaRPr lang="en-US">
              <a:latin typeface="Century Gothic"/>
              <a:cs typeface="Calibri"/>
            </a:endParaRPr>
          </a:p>
          <a:p>
            <a:endParaRPr lang="en-US">
              <a:latin typeface="Century Gothic"/>
            </a:endParaRPr>
          </a:p>
          <a:p>
            <a:pPr algn="ctr"/>
            <a:r>
              <a:rPr lang="en-US" u="sng" err="1">
                <a:latin typeface="Century Gothic"/>
              </a:rPr>
              <a:t>Détails</a:t>
            </a:r>
            <a:r>
              <a:rPr lang="en-US" u="sng">
                <a:latin typeface="Century Gothic"/>
              </a:rPr>
              <a:t> du </a:t>
            </a:r>
            <a:r>
              <a:rPr lang="en-US" u="sng" err="1">
                <a:latin typeface="Century Gothic"/>
              </a:rPr>
              <a:t>programme</a:t>
            </a:r>
            <a:r>
              <a:rPr lang="en-US" u="sng">
                <a:latin typeface="Century Gothic"/>
              </a:rPr>
              <a:t>:</a:t>
            </a:r>
            <a:endParaRPr lang="en-US" u="sng">
              <a:latin typeface="Century Gothic"/>
              <a:cs typeface="Calibri"/>
            </a:endParaRPr>
          </a:p>
          <a:p>
            <a:endParaRPr lang="en-US">
              <a:latin typeface="Century Gothic"/>
            </a:endParaRPr>
          </a:p>
          <a:p>
            <a:pPr marL="285750" indent="-285750">
              <a:buFont typeface="Calibri"/>
              <a:buChar char="-"/>
            </a:pPr>
            <a:r>
              <a:rPr lang="en-US">
                <a:latin typeface="Century Gothic"/>
              </a:rPr>
              <a:t>Durée </a:t>
            </a:r>
            <a:r>
              <a:rPr lang="en-US" b="1" err="1">
                <a:latin typeface="Century Gothic"/>
              </a:rPr>
              <a:t>maximale</a:t>
            </a:r>
            <a:r>
              <a:rPr lang="en-US" b="1">
                <a:latin typeface="Century Gothic"/>
              </a:rPr>
              <a:t> de 8 </a:t>
            </a:r>
            <a:r>
              <a:rPr lang="en-US" b="1" err="1">
                <a:latin typeface="Century Gothic"/>
              </a:rPr>
              <a:t>semaines</a:t>
            </a:r>
            <a:endParaRPr lang="en-US" b="1">
              <a:latin typeface="Century Gothic"/>
              <a:cs typeface="Calibri"/>
            </a:endParaRPr>
          </a:p>
          <a:p>
            <a:endParaRPr lang="en-US">
              <a:latin typeface="Century Gothic"/>
            </a:endParaRPr>
          </a:p>
          <a:p>
            <a:pPr marL="285750" indent="-285750">
              <a:buFont typeface="Calibri"/>
              <a:buChar char="-"/>
            </a:pPr>
            <a:r>
              <a:rPr lang="en-US">
                <a:latin typeface="Century Gothic"/>
              </a:rPr>
              <a:t>Rendez-vous </a:t>
            </a:r>
            <a:r>
              <a:rPr lang="en-US" err="1">
                <a:latin typeface="Century Gothic"/>
              </a:rPr>
              <a:t>généralement</a:t>
            </a:r>
            <a:r>
              <a:rPr lang="en-US">
                <a:latin typeface="Century Gothic"/>
              </a:rPr>
              <a:t> </a:t>
            </a:r>
            <a:r>
              <a:rPr lang="en-US" b="1">
                <a:latin typeface="Century Gothic"/>
              </a:rPr>
              <a:t>2 ½ </a:t>
            </a:r>
            <a:r>
              <a:rPr lang="en-US" b="1" err="1">
                <a:latin typeface="Century Gothic"/>
              </a:rPr>
              <a:t>jours</a:t>
            </a:r>
            <a:r>
              <a:rPr lang="en-US" b="1">
                <a:latin typeface="Century Gothic"/>
              </a:rPr>
              <a:t> par </a:t>
            </a:r>
            <a:r>
              <a:rPr lang="en-US" b="1" err="1">
                <a:latin typeface="Century Gothic"/>
              </a:rPr>
              <a:t>semaine</a:t>
            </a:r>
            <a:endParaRPr lang="en-US" b="1">
              <a:latin typeface="Century Gothic"/>
              <a:cs typeface="Calibri"/>
            </a:endParaRPr>
          </a:p>
        </p:txBody>
      </p:sp>
      <p:sp>
        <p:nvSpPr>
          <p:cNvPr id="10" name="TextBox 9">
            <a:extLst>
              <a:ext uri="{FF2B5EF4-FFF2-40B4-BE49-F238E27FC236}">
                <a16:creationId xmlns:a16="http://schemas.microsoft.com/office/drawing/2014/main" id="{E688C45D-08C5-6534-49CD-3050CCE7225F}"/>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err="1">
                <a:cs typeface="Segoe UI"/>
              </a:rPr>
              <a:t>Adapt</a:t>
            </a:r>
            <a:r>
              <a:rPr lang="en-US" sz="800" err="1">
                <a:cs typeface="Calibri"/>
              </a:rPr>
              <a:t>é</a:t>
            </a:r>
            <a:r>
              <a:rPr lang="en-US" sz="800" dirty="0">
                <a:cs typeface="Calibri"/>
              </a:rPr>
              <a:t> de</a:t>
            </a:r>
            <a:r>
              <a:rPr lang="en-US" sz="800" dirty="0">
                <a:cs typeface="Segoe UI"/>
              </a:rPr>
              <a:t>: Bruyere Continuing Care. (2019). The John and Jennifer Ruddy Geriatric Day Hospital. Retrieved from </a:t>
            </a:r>
            <a:r>
              <a:rPr lang="en-US" sz="800" dirty="0">
                <a:ea typeface="+mn-lt"/>
                <a:cs typeface="+mn-lt"/>
              </a:rPr>
              <a:t>https://www.bruyere.org/en/geriatric-day-hospital</a:t>
            </a:r>
            <a:r>
              <a:rPr lang="en-US" sz="800" dirty="0">
                <a:cs typeface="Segoe UI"/>
              </a:rPr>
              <a:t> </a:t>
            </a:r>
            <a:endParaRPr lang="en-US" sz="800" dirty="0">
              <a:ea typeface="Calibri"/>
              <a:cs typeface="Segoe UI"/>
            </a:endParaRPr>
          </a:p>
        </p:txBody>
      </p:sp>
    </p:spTree>
    <p:extLst>
      <p:ext uri="{BB962C8B-B14F-4D97-AF65-F5344CB8AC3E}">
        <p14:creationId xmlns:p14="http://schemas.microsoft.com/office/powerpoint/2010/main" val="3227518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65C0D13-109B-3416-2AA7-8EC09937F691}"/>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51F68E6-072E-6A63-FB74-A7BD37CCAAEE}"/>
              </a:ext>
            </a:extLst>
          </p:cNvPr>
          <p:cNvSpPr txBox="1"/>
          <p:nvPr/>
        </p:nvSpPr>
        <p:spPr>
          <a:xfrm>
            <a:off x="-319" y="118241"/>
            <a:ext cx="72028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rPr>
              <a:t>Réadaptation</a:t>
            </a:r>
            <a:r>
              <a:rPr lang="en-CA" sz="2800" b="1">
                <a:latin typeface="Century Gothic"/>
              </a:rPr>
              <a:t> </a:t>
            </a:r>
            <a:r>
              <a:rPr lang="en-CA" sz="2800" b="1" err="1">
                <a:latin typeface="Century Gothic"/>
              </a:rPr>
              <a:t>ambulatoire</a:t>
            </a:r>
            <a:r>
              <a:rPr lang="en-CA" sz="2800" b="1">
                <a:latin typeface="Century Gothic"/>
              </a:rPr>
              <a:t> post-AVC</a:t>
            </a:r>
          </a:p>
        </p:txBody>
      </p:sp>
      <p:sp>
        <p:nvSpPr>
          <p:cNvPr id="10" name="TextBox 9">
            <a:extLst>
              <a:ext uri="{FF2B5EF4-FFF2-40B4-BE49-F238E27FC236}">
                <a16:creationId xmlns:a16="http://schemas.microsoft.com/office/drawing/2014/main" id="{57D561B7-74FD-1177-2AFC-75451E61BA21}"/>
              </a:ext>
            </a:extLst>
          </p:cNvPr>
          <p:cNvSpPr txBox="1"/>
          <p:nvPr/>
        </p:nvSpPr>
        <p:spPr>
          <a:xfrm>
            <a:off x="1094538" y="8968160"/>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err="1">
                <a:latin typeface="Century Gothic"/>
                <a:cs typeface="Segoe UI"/>
              </a:rPr>
              <a:t>Réadaptation</a:t>
            </a:r>
            <a:r>
              <a:rPr lang="en-CA">
                <a:latin typeface="Century Gothic"/>
                <a:cs typeface="Segoe UI"/>
              </a:rPr>
              <a:t> </a:t>
            </a:r>
            <a:r>
              <a:rPr lang="en-CA" err="1">
                <a:latin typeface="Century Gothic"/>
                <a:cs typeface="Segoe UI"/>
              </a:rPr>
              <a:t>ambulatoire</a:t>
            </a:r>
            <a:r>
              <a:rPr lang="en-CA">
                <a:latin typeface="Century Gothic"/>
                <a:cs typeface="Segoe UI"/>
              </a:rPr>
              <a:t> post-AVC:</a:t>
            </a:r>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1758</a:t>
            </a:r>
            <a:endParaRPr lang="en-CA">
              <a:cs typeface="Calibri" panose="020F0502020204030204"/>
            </a:endParaRPr>
          </a:p>
        </p:txBody>
      </p:sp>
      <p:pic>
        <p:nvPicPr>
          <p:cNvPr id="11" name="Picture 11">
            <a:extLst>
              <a:ext uri="{FF2B5EF4-FFF2-40B4-BE49-F238E27FC236}">
                <a16:creationId xmlns:a16="http://schemas.microsoft.com/office/drawing/2014/main" id="{B46FF34E-D312-FFD0-8357-1B4CB3C71656}"/>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9" name="Table 11">
            <a:extLst>
              <a:ext uri="{FF2B5EF4-FFF2-40B4-BE49-F238E27FC236}">
                <a16:creationId xmlns:a16="http://schemas.microsoft.com/office/drawing/2014/main" id="{1DAB9DCC-F8E4-4AF1-083D-4B39C29A14EA}"/>
              </a:ext>
            </a:extLst>
          </p:cNvPr>
          <p:cNvGraphicFramePr>
            <a:graphicFrameLocks noGrp="1"/>
          </p:cNvGraphicFramePr>
          <p:nvPr/>
        </p:nvGraphicFramePr>
        <p:xfrm>
          <a:off x="4461557" y="7572492"/>
          <a:ext cx="2796408" cy="1604141"/>
        </p:xfrm>
        <a:graphic>
          <a:graphicData uri="http://schemas.openxmlformats.org/drawingml/2006/table">
            <a:tbl>
              <a:tblPr firstRow="1" bandRow="1">
                <a:tableStyleId>{5C22544A-7EE6-4342-B048-85BDC9FD1C3A}</a:tableStyleId>
              </a:tblPr>
              <a:tblGrid>
                <a:gridCol w="2796408">
                  <a:extLst>
                    <a:ext uri="{9D8B030D-6E8A-4147-A177-3AD203B41FA5}">
                      <a16:colId xmlns:a16="http://schemas.microsoft.com/office/drawing/2014/main" val="2813050934"/>
                    </a:ext>
                  </a:extLst>
                </a:gridCol>
              </a:tblGrid>
              <a:tr h="1604141">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3" name="Picture 6" descr="A picture containing outdoor, building, road, street&#10;&#10;Description automatically generated">
            <a:extLst>
              <a:ext uri="{FF2B5EF4-FFF2-40B4-BE49-F238E27FC236}">
                <a16:creationId xmlns:a16="http://schemas.microsoft.com/office/drawing/2014/main" id="{DD03A998-A93D-A12E-441A-97C40F0ABBE0}"/>
              </a:ext>
            </a:extLst>
          </p:cNvPr>
          <p:cNvPicPr>
            <a:picLocks noChangeAspect="1"/>
          </p:cNvPicPr>
          <p:nvPr/>
        </p:nvPicPr>
        <p:blipFill>
          <a:blip r:embed="rId4"/>
          <a:stretch>
            <a:fillRect/>
          </a:stretch>
        </p:blipFill>
        <p:spPr>
          <a:xfrm>
            <a:off x="1763141" y="1995322"/>
            <a:ext cx="3910072" cy="2621017"/>
          </a:xfrm>
          <a:prstGeom prst="rect">
            <a:avLst/>
          </a:prstGeom>
        </p:spPr>
      </p:pic>
      <p:pic>
        <p:nvPicPr>
          <p:cNvPr id="2" name="Picture 2" descr="Qr code&#10;&#10;Description automatically generated">
            <a:extLst>
              <a:ext uri="{FF2B5EF4-FFF2-40B4-BE49-F238E27FC236}">
                <a16:creationId xmlns:a16="http://schemas.microsoft.com/office/drawing/2014/main" id="{90896F3B-EBEC-9775-35D0-3FE3CC93CFFF}"/>
              </a:ext>
            </a:extLst>
          </p:cNvPr>
          <p:cNvPicPr>
            <a:picLocks noChangeAspect="1"/>
          </p:cNvPicPr>
          <p:nvPr/>
        </p:nvPicPr>
        <p:blipFill>
          <a:blip r:embed="rId5"/>
          <a:stretch>
            <a:fillRect/>
          </a:stretch>
        </p:blipFill>
        <p:spPr>
          <a:xfrm>
            <a:off x="5376723" y="7977820"/>
            <a:ext cx="1074163" cy="1082942"/>
          </a:xfrm>
          <a:prstGeom prst="rect">
            <a:avLst/>
          </a:prstGeom>
        </p:spPr>
      </p:pic>
      <p:pic>
        <p:nvPicPr>
          <p:cNvPr id="4" name="Picture 22">
            <a:extLst>
              <a:ext uri="{FF2B5EF4-FFF2-40B4-BE49-F238E27FC236}">
                <a16:creationId xmlns:a16="http://schemas.microsoft.com/office/drawing/2014/main" id="{6C03E84E-A24D-E520-636F-401CE54A8B70}"/>
              </a:ext>
            </a:extLst>
          </p:cNvPr>
          <p:cNvPicPr>
            <a:picLocks noChangeAspect="1"/>
          </p:cNvPicPr>
          <p:nvPr/>
        </p:nvPicPr>
        <p:blipFill>
          <a:blip r:embed="rId6"/>
          <a:stretch>
            <a:fillRect/>
          </a:stretch>
        </p:blipFill>
        <p:spPr>
          <a:xfrm>
            <a:off x="4621790" y="8105715"/>
            <a:ext cx="816096" cy="827153"/>
          </a:xfrm>
          <a:prstGeom prst="rect">
            <a:avLst/>
          </a:prstGeom>
        </p:spPr>
      </p:pic>
      <p:sp>
        <p:nvSpPr>
          <p:cNvPr id="3" name="TextBox 2">
            <a:extLst>
              <a:ext uri="{FF2B5EF4-FFF2-40B4-BE49-F238E27FC236}">
                <a16:creationId xmlns:a16="http://schemas.microsoft.com/office/drawing/2014/main" id="{BB235BA0-3FAF-4497-277A-81CFF8CC84A1}"/>
              </a:ext>
            </a:extLst>
          </p:cNvPr>
          <p:cNvSpPr txBox="1"/>
          <p:nvPr/>
        </p:nvSpPr>
        <p:spPr>
          <a:xfrm>
            <a:off x="574891" y="1248982"/>
            <a:ext cx="6622616" cy="6244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latin typeface="Century Gothic"/>
              </a:rPr>
              <a:t>Rendez-vous </a:t>
            </a:r>
            <a:r>
              <a:rPr lang="en-US" b="1" err="1">
                <a:latin typeface="Century Gothic"/>
              </a:rPr>
              <a:t>thérapeutiques</a:t>
            </a:r>
            <a:r>
              <a:rPr lang="en-US">
                <a:latin typeface="Century Gothic"/>
              </a:rPr>
              <a:t> à </a:t>
            </a:r>
            <a:r>
              <a:rPr lang="en-US" err="1">
                <a:latin typeface="Century Gothic"/>
              </a:rPr>
              <a:t>l'</a:t>
            </a:r>
            <a:r>
              <a:rPr lang="en-US" b="1" err="1">
                <a:latin typeface="Century Gothic"/>
              </a:rPr>
              <a:t>hôpital</a:t>
            </a:r>
            <a:r>
              <a:rPr lang="en-US" b="1">
                <a:latin typeface="Century Gothic"/>
              </a:rPr>
              <a:t> Élisabeth Bruyère </a:t>
            </a:r>
            <a:endParaRPr lang="en-US" b="1">
              <a:latin typeface="Calibri" panose="020F0502020204030204"/>
              <a:cs typeface="Calibri" panose="020F0502020204030204"/>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nSpc>
                <a:spcPct val="150000"/>
              </a:lnSpc>
            </a:pPr>
            <a:endParaRPr lang="en-US">
              <a:latin typeface="Century Gothic"/>
            </a:endParaRPr>
          </a:p>
          <a:p>
            <a:pPr algn="ctr">
              <a:lnSpc>
                <a:spcPct val="150000"/>
              </a:lnSpc>
            </a:pPr>
            <a:r>
              <a:rPr lang="en-US" b="1">
                <a:latin typeface="Century Gothic"/>
              </a:rPr>
              <a:t>43 rue Bruyère</a:t>
            </a:r>
            <a:r>
              <a:rPr lang="en-US">
                <a:latin typeface="Century Gothic"/>
              </a:rPr>
              <a:t>, Ottawa, ON, K1N 5C8 </a:t>
            </a:r>
            <a:endParaRPr lang="en-US">
              <a:latin typeface="Calibri" panose="020F0502020204030204"/>
              <a:cs typeface="Calibri" panose="020F0502020204030204"/>
            </a:endParaRPr>
          </a:p>
          <a:p>
            <a:pPr algn="ctr">
              <a:lnSpc>
                <a:spcPct val="150000"/>
              </a:lnSpc>
            </a:pPr>
            <a:endParaRPr lang="en-US">
              <a:latin typeface="Century Gothic"/>
            </a:endParaRPr>
          </a:p>
          <a:p>
            <a:pPr algn="ctr">
              <a:lnSpc>
                <a:spcPct val="200000"/>
              </a:lnSpc>
            </a:pPr>
            <a:r>
              <a:rPr lang="en-US" u="sng" err="1">
                <a:latin typeface="Century Gothic"/>
              </a:rPr>
              <a:t>Détails</a:t>
            </a:r>
            <a:r>
              <a:rPr lang="en-US" u="sng">
                <a:latin typeface="Century Gothic"/>
              </a:rPr>
              <a:t> du </a:t>
            </a:r>
            <a:r>
              <a:rPr lang="en-US" u="sng" err="1">
                <a:latin typeface="Century Gothic"/>
              </a:rPr>
              <a:t>programme</a:t>
            </a:r>
            <a:r>
              <a:rPr lang="en-US" u="sng">
                <a:latin typeface="Century Gothic"/>
              </a:rPr>
              <a:t>:</a:t>
            </a:r>
            <a:endParaRPr lang="en-US" u="sng">
              <a:latin typeface="Calibri" panose="020F0502020204030204"/>
              <a:cs typeface="Calibri" panose="020F0502020204030204"/>
            </a:endParaRPr>
          </a:p>
          <a:p>
            <a:pPr marL="285750" indent="-285750">
              <a:lnSpc>
                <a:spcPct val="200000"/>
              </a:lnSpc>
              <a:buFont typeface="Calibri"/>
              <a:buChar char="-"/>
            </a:pPr>
            <a:r>
              <a:rPr lang="en-US">
                <a:latin typeface="Century Gothic"/>
              </a:rPr>
              <a:t>Durée </a:t>
            </a:r>
            <a:r>
              <a:rPr lang="en-US" b="1" err="1">
                <a:latin typeface="Century Gothic"/>
              </a:rPr>
              <a:t>maximale</a:t>
            </a:r>
            <a:r>
              <a:rPr lang="en-US" b="1">
                <a:latin typeface="Century Gothic"/>
              </a:rPr>
              <a:t> de 12 séances</a:t>
            </a:r>
            <a:r>
              <a:rPr lang="en-US">
                <a:latin typeface="Century Gothic"/>
              </a:rPr>
              <a:t> </a:t>
            </a:r>
            <a:endParaRPr lang="en-US">
              <a:latin typeface="Calibri" panose="020F0502020204030204"/>
              <a:cs typeface="Calibri" panose="020F0502020204030204"/>
            </a:endParaRPr>
          </a:p>
          <a:p>
            <a:pPr marL="285750" indent="-285750">
              <a:lnSpc>
                <a:spcPct val="200000"/>
              </a:lnSpc>
              <a:buFont typeface="Calibri"/>
              <a:buChar char="-"/>
            </a:pPr>
            <a:r>
              <a:rPr lang="en-US">
                <a:latin typeface="Century Gothic"/>
              </a:rPr>
              <a:t>Rendez-vous </a:t>
            </a:r>
            <a:r>
              <a:rPr lang="en-US" err="1">
                <a:latin typeface="Century Gothic"/>
              </a:rPr>
              <a:t>généralement</a:t>
            </a:r>
            <a:r>
              <a:rPr lang="en-US">
                <a:latin typeface="Century Gothic"/>
              </a:rPr>
              <a:t> </a:t>
            </a:r>
            <a:r>
              <a:rPr lang="en-US" b="1">
                <a:latin typeface="Century Gothic"/>
              </a:rPr>
              <a:t>1 à 3 </a:t>
            </a:r>
            <a:r>
              <a:rPr lang="en-US" b="1" err="1">
                <a:latin typeface="Century Gothic"/>
              </a:rPr>
              <a:t>fois</a:t>
            </a:r>
            <a:r>
              <a:rPr lang="en-US" b="1">
                <a:latin typeface="Century Gothic"/>
              </a:rPr>
              <a:t> par </a:t>
            </a:r>
            <a:r>
              <a:rPr lang="en-US" b="1" err="1">
                <a:latin typeface="Century Gothic"/>
              </a:rPr>
              <a:t>semaine</a:t>
            </a:r>
            <a:r>
              <a:rPr lang="en-US" b="1">
                <a:latin typeface="Century Gothic"/>
              </a:rPr>
              <a:t> </a:t>
            </a:r>
            <a:endParaRPr lang="en-US" b="1">
              <a:cs typeface="Calibri" panose="020F0502020204030204"/>
            </a:endParaRPr>
          </a:p>
        </p:txBody>
      </p:sp>
      <p:sp>
        <p:nvSpPr>
          <p:cNvPr id="8" name="TextBox 7">
            <a:extLst>
              <a:ext uri="{FF2B5EF4-FFF2-40B4-BE49-F238E27FC236}">
                <a16:creationId xmlns:a16="http://schemas.microsoft.com/office/drawing/2014/main" id="{518984FB-9B44-4148-6925-9AB2E3FF01FD}"/>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cs typeface="Segoe UI"/>
              </a:rPr>
              <a:t>Adapt</a:t>
            </a:r>
            <a:r>
              <a:rPr lang="en-US" sz="800" dirty="0" err="1">
                <a:ea typeface="+mn-lt"/>
                <a:cs typeface="+mn-lt"/>
              </a:rPr>
              <a:t>é</a:t>
            </a:r>
            <a:r>
              <a:rPr lang="en-US" sz="800" dirty="0">
                <a:ea typeface="+mn-lt"/>
                <a:cs typeface="+mn-lt"/>
              </a:rPr>
              <a:t> de</a:t>
            </a:r>
            <a:r>
              <a:rPr lang="en-US" sz="800" dirty="0">
                <a:cs typeface="Segoe UI"/>
              </a:rPr>
              <a:t>: Bruyere Continuing Care. (2019). Outpatient Stroke Rehabilitation. Retrieved from </a:t>
            </a:r>
            <a:r>
              <a:rPr lang="en-US" sz="800" dirty="0">
                <a:ea typeface="+mn-lt"/>
                <a:cs typeface="+mn-lt"/>
              </a:rPr>
              <a:t>https://www.bruyere.org/en/outpatient-stroke-rehab</a:t>
            </a:r>
            <a:endParaRPr lang="en-US" sz="800" dirty="0">
              <a:ea typeface="Calibri"/>
              <a:cs typeface="Segoe UI"/>
            </a:endParaRPr>
          </a:p>
        </p:txBody>
      </p:sp>
    </p:spTree>
    <p:extLst>
      <p:ext uri="{BB962C8B-B14F-4D97-AF65-F5344CB8AC3E}">
        <p14:creationId xmlns:p14="http://schemas.microsoft.com/office/powerpoint/2010/main" val="108559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0D79E2F-FFC0-E2EF-1789-29E483246A0D}"/>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C595218-5A5A-C1F3-8EDC-B72930CA0F31}"/>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solidFill>
                  <a:srgbClr val="333333"/>
                </a:solidFill>
                <a:latin typeface="Century Gothic"/>
                <a:ea typeface="+mn-lt"/>
                <a:cs typeface="+mn-lt"/>
              </a:rPr>
              <a:t>Pension de </a:t>
            </a:r>
            <a:r>
              <a:rPr lang="en-CA" sz="2800" b="1" err="1">
                <a:solidFill>
                  <a:srgbClr val="333333"/>
                </a:solidFill>
                <a:latin typeface="Century Gothic"/>
                <a:ea typeface="+mn-lt"/>
                <a:cs typeface="+mn-lt"/>
              </a:rPr>
              <a:t>retraite</a:t>
            </a:r>
            <a:r>
              <a:rPr lang="en-CA" sz="2800" b="1">
                <a:solidFill>
                  <a:srgbClr val="333333"/>
                </a:solidFill>
                <a:latin typeface="Century Gothic"/>
                <a:ea typeface="+mn-lt"/>
                <a:cs typeface="+mn-lt"/>
              </a:rPr>
              <a:t> du RPC</a:t>
            </a:r>
            <a:endParaRPr lang="en-US" sz="2800" b="1">
              <a:latin typeface="Century Gothic"/>
              <a:cs typeface="Calibri" panose="020F0502020204030204"/>
            </a:endParaRPr>
          </a:p>
          <a:p>
            <a:r>
              <a:rPr lang="en-CA" sz="1400" b="1" err="1">
                <a:latin typeface="Century Gothic"/>
              </a:rPr>
              <a:t>Regulier</a:t>
            </a:r>
          </a:p>
        </p:txBody>
      </p:sp>
      <p:graphicFrame>
        <p:nvGraphicFramePr>
          <p:cNvPr id="7" name="Table 7">
            <a:extLst>
              <a:ext uri="{FF2B5EF4-FFF2-40B4-BE49-F238E27FC236}">
                <a16:creationId xmlns:a16="http://schemas.microsoft.com/office/drawing/2014/main" id="{8B99FEA2-21C1-61F5-A370-ACF53F01870E}"/>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DA08A05-8B9A-7727-C6F3-B29B1D0AEED6}"/>
              </a:ext>
            </a:extLst>
          </p:cNvPr>
          <p:cNvPicPr>
            <a:picLocks noChangeAspect="1"/>
          </p:cNvPicPr>
          <p:nvPr/>
        </p:nvPicPr>
        <p:blipFill>
          <a:blip r:embed="rId3"/>
          <a:stretch>
            <a:fillRect/>
          </a:stretch>
        </p:blipFill>
        <p:spPr>
          <a:xfrm>
            <a:off x="5843376" y="-11930"/>
            <a:ext cx="1210963" cy="1210963"/>
          </a:xfrm>
          <a:prstGeom prst="rect">
            <a:avLst/>
          </a:prstGeom>
        </p:spPr>
      </p:pic>
      <p:sp>
        <p:nvSpPr>
          <p:cNvPr id="4" name="TextBox 3">
            <a:extLst>
              <a:ext uri="{FF2B5EF4-FFF2-40B4-BE49-F238E27FC236}">
                <a16:creationId xmlns:a16="http://schemas.microsoft.com/office/drawing/2014/main" id="{5641A1F5-9861-677C-4F28-BDA9ACD74170}"/>
              </a:ext>
            </a:extLst>
          </p:cNvPr>
          <p:cNvSpPr txBox="1"/>
          <p:nvPr/>
        </p:nvSpPr>
        <p:spPr>
          <a:xfrm>
            <a:off x="91422" y="1476735"/>
            <a:ext cx="7686061" cy="8226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Programme du </a:t>
            </a:r>
            <a:r>
              <a:rPr lang="en-CA" err="1">
                <a:latin typeface="Century Gothic"/>
                <a:ea typeface="+mn-lt"/>
                <a:cs typeface="+mn-lt"/>
              </a:rPr>
              <a:t>gouvernement</a:t>
            </a:r>
            <a:r>
              <a:rPr lang="en-CA">
                <a:latin typeface="Century Gothic"/>
                <a:ea typeface="+mn-lt"/>
                <a:cs typeface="+mn-lt"/>
              </a:rPr>
              <a:t> </a:t>
            </a:r>
            <a:r>
              <a:rPr lang="en-CA" err="1">
                <a:latin typeface="Century Gothic"/>
                <a:ea typeface="+mn-lt"/>
                <a:cs typeface="+mn-lt"/>
              </a:rPr>
              <a:t>fédéral</a:t>
            </a:r>
            <a:r>
              <a:rPr lang="en-CA">
                <a:latin typeface="Century Gothic"/>
                <a:ea typeface="+mn-lt"/>
                <a:cs typeface="+mn-lt"/>
              </a:rPr>
              <a:t> qui </a:t>
            </a:r>
            <a:r>
              <a:rPr lang="en-CA" err="1">
                <a:latin typeface="Century Gothic"/>
                <a:ea typeface="+mn-lt"/>
                <a:cs typeface="+mn-lt"/>
              </a:rPr>
              <a:t>prévoit</a:t>
            </a:r>
            <a:r>
              <a:rPr lang="en-CA">
                <a:latin typeface="Century Gothic"/>
                <a:ea typeface="+mn-lt"/>
                <a:cs typeface="+mn-lt"/>
              </a:rPr>
              <a:t> le </a:t>
            </a:r>
            <a:r>
              <a:rPr lang="en-CA" err="1">
                <a:latin typeface="Century Gothic"/>
                <a:ea typeface="+mn-lt"/>
                <a:cs typeface="+mn-lt"/>
              </a:rPr>
              <a:t>versement</a:t>
            </a:r>
            <a:r>
              <a:rPr lang="en-CA">
                <a:latin typeface="Century Gothic"/>
                <a:ea typeface="+mn-lt"/>
                <a:cs typeface="+mn-lt"/>
              </a:rPr>
              <a:t> </a:t>
            </a:r>
            <a:r>
              <a:rPr lang="en-CA" err="1">
                <a:latin typeface="Century Gothic"/>
                <a:ea typeface="+mn-lt"/>
                <a:cs typeface="+mn-lt"/>
              </a:rPr>
              <a:t>d'une</a:t>
            </a:r>
            <a:r>
              <a:rPr lang="en-CA">
                <a:latin typeface="Century Gothic"/>
                <a:ea typeface="+mn-lt"/>
                <a:cs typeface="+mn-lt"/>
              </a:rPr>
              <a:t> </a:t>
            </a:r>
            <a:r>
              <a:rPr lang="en-CA" b="1" err="1">
                <a:latin typeface="Century Gothic"/>
                <a:ea typeface="+mn-lt"/>
                <a:cs typeface="+mn-lt"/>
              </a:rPr>
              <a:t>somme</a:t>
            </a:r>
            <a:r>
              <a:rPr lang="en-CA" b="1">
                <a:latin typeface="Century Gothic"/>
                <a:ea typeface="+mn-lt"/>
                <a:cs typeface="+mn-lt"/>
              </a:rPr>
              <a:t> </a:t>
            </a:r>
            <a:r>
              <a:rPr lang="en-CA" b="1" err="1">
                <a:latin typeface="Century Gothic"/>
                <a:ea typeface="+mn-lt"/>
                <a:cs typeface="+mn-lt"/>
              </a:rPr>
              <a:t>mensuelle</a:t>
            </a:r>
            <a:r>
              <a:rPr lang="en-CA">
                <a:latin typeface="Century Gothic"/>
                <a:ea typeface="+mn-lt"/>
                <a:cs typeface="+mn-lt"/>
              </a:rPr>
              <a:t> imposable </a:t>
            </a:r>
            <a:r>
              <a:rPr lang="en-CA" err="1">
                <a:latin typeface="Century Gothic"/>
                <a:ea typeface="+mn-lt"/>
                <a:cs typeface="+mn-lt"/>
              </a:rPr>
              <a:t>remplaçant</a:t>
            </a:r>
            <a:r>
              <a:rPr lang="en-CA">
                <a:latin typeface="Century Gothic"/>
                <a:ea typeface="+mn-lt"/>
                <a:cs typeface="+mn-lt"/>
              </a:rPr>
              <a:t>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partie</a:t>
            </a:r>
            <a:r>
              <a:rPr lang="en-CA">
                <a:latin typeface="Century Gothic"/>
                <a:ea typeface="+mn-lt"/>
                <a:cs typeface="+mn-lt"/>
              </a:rPr>
              <a:t> du </a:t>
            </a:r>
            <a:r>
              <a:rPr lang="en-CA" err="1">
                <a:latin typeface="Century Gothic"/>
                <a:ea typeface="+mn-lt"/>
                <a:cs typeface="+mn-lt"/>
              </a:rPr>
              <a:t>revenu</a:t>
            </a:r>
            <a:r>
              <a:rPr lang="en-CA">
                <a:latin typeface="Century Gothic"/>
                <a:ea typeface="+mn-lt"/>
                <a:cs typeface="+mn-lt"/>
              </a:rPr>
              <a:t> </a:t>
            </a:r>
            <a:r>
              <a:rPr lang="en-CA" b="1">
                <a:latin typeface="Century Gothic"/>
                <a:ea typeface="+mn-lt"/>
                <a:cs typeface="+mn-lt"/>
              </a:rPr>
              <a:t>au moment de la </a:t>
            </a:r>
            <a:r>
              <a:rPr lang="en-CA" b="1" err="1">
                <a:latin typeface="Century Gothic"/>
                <a:ea typeface="+mn-lt"/>
                <a:cs typeface="+mn-lt"/>
              </a:rPr>
              <a:t>retraite</a:t>
            </a:r>
            <a:r>
              <a:rPr lang="en-CA">
                <a:latin typeface="Century Gothic"/>
                <a:ea typeface="+mn-lt"/>
                <a:cs typeface="+mn-lt"/>
              </a:rPr>
              <a:t> et </a:t>
            </a:r>
            <a:r>
              <a:rPr lang="en-CA" err="1">
                <a:latin typeface="Century Gothic"/>
                <a:ea typeface="+mn-lt"/>
                <a:cs typeface="+mn-lt"/>
              </a:rPr>
              <a:t>ce</a:t>
            </a:r>
            <a:r>
              <a:rPr lang="en-CA">
                <a:latin typeface="Century Gothic"/>
                <a:ea typeface="+mn-lt"/>
                <a:cs typeface="+mn-lt"/>
              </a:rPr>
              <a:t>, </a:t>
            </a:r>
            <a:r>
              <a:rPr lang="en-CA" b="1">
                <a:latin typeface="Century Gothic"/>
                <a:ea typeface="+mn-lt"/>
                <a:cs typeface="+mn-lt"/>
              </a:rPr>
              <a:t>pour le </a:t>
            </a:r>
            <a:r>
              <a:rPr lang="en-CA" b="1" err="1">
                <a:latin typeface="Century Gothic"/>
                <a:ea typeface="+mn-lt"/>
                <a:cs typeface="+mn-lt"/>
              </a:rPr>
              <a:t>reste</a:t>
            </a:r>
            <a:r>
              <a:rPr lang="en-CA" b="1">
                <a:latin typeface="Century Gothic"/>
                <a:ea typeface="+mn-lt"/>
                <a:cs typeface="+mn-lt"/>
              </a:rPr>
              <a:t> de la vie</a:t>
            </a:r>
            <a:r>
              <a:rPr lang="en-CA">
                <a:latin typeface="Century Gothic"/>
                <a:ea typeface="+mn-lt"/>
                <a:cs typeface="+mn-lt"/>
              </a:rPr>
              <a:t>. </a:t>
            </a:r>
            <a:endParaRPr lang="en-US">
              <a:latin typeface="Century Gothic"/>
              <a:ea typeface="+mn-lt"/>
              <a:cs typeface="+mn-lt"/>
            </a:endParaRPr>
          </a:p>
          <a:p>
            <a:pPr algn="ctr">
              <a:lnSpc>
                <a:spcPct val="150000"/>
              </a:lnSpc>
              <a:spcBef>
                <a:spcPts val="1000"/>
              </a:spcBef>
            </a:pPr>
            <a:r>
              <a:rPr lang="en-CA" u="sng">
                <a:latin typeface="Century Gothic"/>
                <a:ea typeface="+mn-lt"/>
                <a:cs typeface="+mn-lt"/>
              </a:rPr>
              <a:t>Comment </a:t>
            </a:r>
            <a:r>
              <a:rPr lang="en-CA" u="sng" err="1">
                <a:latin typeface="Century Gothic"/>
                <a:ea typeface="+mn-lt"/>
                <a:cs typeface="+mn-lt"/>
              </a:rPr>
              <a:t>en</a:t>
            </a:r>
            <a:r>
              <a:rPr lang="en-CA" u="sng">
                <a:latin typeface="Century Gothic"/>
                <a:ea typeface="+mn-lt"/>
                <a:cs typeface="+mn-lt"/>
              </a:rPr>
              <a:t> </a:t>
            </a:r>
            <a:r>
              <a:rPr lang="en-CA" u="sng" err="1">
                <a:latin typeface="Century Gothic"/>
                <a:ea typeface="+mn-lt"/>
                <a:cs typeface="+mn-lt"/>
              </a:rPr>
              <a:t>bénéficier</a:t>
            </a:r>
            <a:r>
              <a:rPr lang="en-CA" u="sng">
                <a:latin typeface="Century Gothic"/>
                <a:ea typeface="+mn-lt"/>
                <a:cs typeface="+mn-lt"/>
              </a:rPr>
              <a:t>:</a:t>
            </a: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b="1">
                <a:latin typeface="Century Gothic"/>
                <a:ea typeface="+mn-lt"/>
                <a:cs typeface="+mn-lt"/>
              </a:rPr>
              <a:t>plus de 60 </a:t>
            </a:r>
            <a:r>
              <a:rPr lang="en-CA" b="1" err="1">
                <a:latin typeface="Century Gothic"/>
                <a:ea typeface="+mn-lt"/>
                <a:cs typeface="+mn-lt"/>
              </a:rPr>
              <a:t>ans</a:t>
            </a:r>
            <a:r>
              <a:rPr lang="en-CA" b="1">
                <a:latin typeface="Century Gothic"/>
                <a:ea typeface="+mn-lt"/>
                <a:cs typeface="+mn-lt"/>
              </a:rPr>
              <a:t> </a:t>
            </a:r>
            <a:endParaRPr lang="en-US" b="1">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b="1" err="1">
                <a:latin typeface="Century Gothic"/>
                <a:ea typeface="+mn-lt"/>
                <a:cs typeface="+mn-lt"/>
              </a:rPr>
              <a:t>cotisé</a:t>
            </a:r>
            <a:r>
              <a:rPr lang="en-CA" b="1">
                <a:latin typeface="Century Gothic"/>
                <a:ea typeface="+mn-lt"/>
                <a:cs typeface="+mn-lt"/>
              </a:rPr>
              <a:t> au RPC</a:t>
            </a:r>
            <a:r>
              <a:rPr lang="en-CA">
                <a:latin typeface="Century Gothic"/>
                <a:ea typeface="+mn-lt"/>
                <a:cs typeface="+mn-lt"/>
              </a:rPr>
              <a:t> au </a:t>
            </a:r>
            <a:r>
              <a:rPr lang="en-CA" err="1">
                <a:latin typeface="Century Gothic"/>
                <a:ea typeface="+mn-lt"/>
                <a:cs typeface="+mn-lt"/>
              </a:rPr>
              <a:t>moins</a:t>
            </a:r>
            <a:r>
              <a:rPr lang="en-CA">
                <a:latin typeface="Century Gothic"/>
                <a:ea typeface="+mn-lt"/>
                <a:cs typeface="+mn-lt"/>
              </a:rPr>
              <a:t> </a:t>
            </a:r>
            <a:r>
              <a:rPr lang="en-CA" b="1" err="1">
                <a:latin typeface="Century Gothic"/>
                <a:ea typeface="+mn-lt"/>
                <a:cs typeface="+mn-lt"/>
              </a:rPr>
              <a:t>une</a:t>
            </a:r>
            <a:r>
              <a:rPr lang="en-CA" b="1">
                <a:latin typeface="Century Gothic"/>
                <a:ea typeface="+mn-lt"/>
                <a:cs typeface="+mn-lt"/>
              </a:rPr>
              <a:t> </a:t>
            </a:r>
            <a:r>
              <a:rPr lang="en-CA" b="1" err="1">
                <a:latin typeface="Century Gothic"/>
                <a:ea typeface="+mn-lt"/>
                <a:cs typeface="+mn-lt"/>
              </a:rPr>
              <a:t>fois</a:t>
            </a:r>
            <a:r>
              <a:rPr lang="en-CA">
                <a:latin typeface="Century Gothic"/>
                <a:ea typeface="+mn-lt"/>
                <a:cs typeface="+mn-lt"/>
              </a:rPr>
              <a:t> dans </a:t>
            </a:r>
            <a:r>
              <a:rPr lang="en-CA" err="1">
                <a:latin typeface="Century Gothic"/>
                <a:ea typeface="+mn-lt"/>
                <a:cs typeface="+mn-lt"/>
              </a:rPr>
              <a:t>sa</a:t>
            </a:r>
            <a:r>
              <a:rPr lang="en-CA">
                <a:latin typeface="Century Gothic"/>
                <a:ea typeface="+mn-lt"/>
                <a:cs typeface="+mn-lt"/>
              </a:rPr>
              <a:t> vie </a:t>
            </a:r>
            <a:endParaRPr lang="en-US">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algn="ctr">
              <a:lnSpc>
                <a:spcPct val="150000"/>
              </a:lnSpc>
              <a:spcBef>
                <a:spcPts val="1000"/>
              </a:spcBef>
            </a:pPr>
            <a:r>
              <a:rPr lang="en-CA" u="sng" err="1">
                <a:latin typeface="Century Gothic"/>
                <a:ea typeface="+mn-lt"/>
                <a:cs typeface="+mn-lt"/>
              </a:rPr>
              <a:t>Facteurs</a:t>
            </a:r>
            <a:r>
              <a:rPr lang="en-CA" u="sng">
                <a:latin typeface="Century Gothic"/>
                <a:ea typeface="+mn-lt"/>
                <a:cs typeface="+mn-lt"/>
              </a:rPr>
              <a:t> </a:t>
            </a:r>
            <a:r>
              <a:rPr lang="en-CA" u="sng" err="1">
                <a:latin typeface="Century Gothic"/>
                <a:ea typeface="+mn-lt"/>
                <a:cs typeface="+mn-lt"/>
              </a:rPr>
              <a:t>déterminant</a:t>
            </a:r>
            <a:r>
              <a:rPr lang="en-CA" u="sng">
                <a:latin typeface="Century Gothic"/>
                <a:ea typeface="+mn-lt"/>
                <a:cs typeface="+mn-lt"/>
              </a:rPr>
              <a:t> </a:t>
            </a:r>
            <a:r>
              <a:rPr lang="en-CA" b="1" u="sng">
                <a:latin typeface="Century Gothic"/>
                <a:ea typeface="+mn-lt"/>
                <a:cs typeface="+mn-lt"/>
              </a:rPr>
              <a:t>le </a:t>
            </a:r>
            <a:r>
              <a:rPr lang="en-CA" b="1" u="sng" err="1">
                <a:latin typeface="Century Gothic"/>
                <a:ea typeface="+mn-lt"/>
                <a:cs typeface="+mn-lt"/>
              </a:rPr>
              <a:t>montant</a:t>
            </a:r>
            <a:r>
              <a:rPr lang="en-CA" b="1" u="sng">
                <a:latin typeface="Century Gothic"/>
                <a:ea typeface="+mn-lt"/>
                <a:cs typeface="+mn-lt"/>
              </a:rPr>
              <a:t> </a:t>
            </a:r>
            <a:r>
              <a:rPr lang="en-CA" u="sng">
                <a:latin typeface="Century Gothic"/>
                <a:ea typeface="+mn-lt"/>
                <a:cs typeface="+mn-lt"/>
              </a:rPr>
              <a:t>que </a:t>
            </a:r>
            <a:r>
              <a:rPr lang="en-CA" u="sng" err="1">
                <a:latin typeface="Century Gothic"/>
                <a:ea typeface="+mn-lt"/>
                <a:cs typeface="+mn-lt"/>
              </a:rPr>
              <a:t>vous</a:t>
            </a:r>
            <a:r>
              <a:rPr lang="en-CA" u="sng">
                <a:latin typeface="Century Gothic"/>
                <a:ea typeface="+mn-lt"/>
                <a:cs typeface="+mn-lt"/>
              </a:rPr>
              <a:t> </a:t>
            </a:r>
            <a:r>
              <a:rPr lang="en-CA" u="sng" err="1">
                <a:latin typeface="Century Gothic"/>
                <a:ea typeface="+mn-lt"/>
                <a:cs typeface="+mn-lt"/>
              </a:rPr>
              <a:t>recevrez</a:t>
            </a:r>
            <a:r>
              <a:rPr lang="en-CA" u="sng">
                <a:latin typeface="Century Gothic"/>
                <a:ea typeface="+mn-lt"/>
                <a:cs typeface="+mn-lt"/>
              </a:rPr>
              <a:t>:</a:t>
            </a:r>
            <a:endParaRPr lang="en-US" u="sng">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Salaire</a:t>
            </a:r>
            <a:r>
              <a:rPr lang="en-CA" b="1">
                <a:latin typeface="Century Gothic"/>
                <a:ea typeface="+mn-lt"/>
                <a:cs typeface="+mn-lt"/>
              </a:rPr>
              <a:t> </a:t>
            </a:r>
            <a:r>
              <a:rPr lang="en-CA" b="1" err="1">
                <a:latin typeface="Century Gothic"/>
                <a:ea typeface="+mn-lt"/>
                <a:cs typeface="+mn-lt"/>
              </a:rPr>
              <a:t>moyen</a:t>
            </a:r>
            <a:r>
              <a:rPr lang="en-CA">
                <a:latin typeface="Century Gothic"/>
                <a:ea typeface="+mn-lt"/>
                <a:cs typeface="+mn-lt"/>
              </a:rPr>
              <a:t> tout au long de la vie </a:t>
            </a:r>
            <a:endParaRPr lang="en-US">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Cotisations</a:t>
            </a:r>
            <a:r>
              <a:rPr lang="en-CA" b="1">
                <a:latin typeface="Century Gothic"/>
                <a:ea typeface="+mn-lt"/>
                <a:cs typeface="+mn-lt"/>
              </a:rPr>
              <a:t> au RPC</a:t>
            </a:r>
            <a:r>
              <a:rPr lang="en-CA">
                <a:latin typeface="Century Gothic"/>
                <a:ea typeface="+mn-lt"/>
                <a:cs typeface="+mn-lt"/>
              </a:rPr>
              <a:t> tout au long de la vie </a:t>
            </a:r>
            <a:endParaRPr lang="en-US">
              <a:latin typeface="Century Gothic"/>
              <a:ea typeface="+mn-lt"/>
              <a:cs typeface="+mn-lt"/>
            </a:endParaRPr>
          </a:p>
          <a:p>
            <a:pPr marL="742950" lvl="1" indent="-285750">
              <a:lnSpc>
                <a:spcPct val="150000"/>
              </a:lnSpc>
              <a:spcBef>
                <a:spcPts val="1000"/>
              </a:spcBef>
              <a:buFont typeface="Calibri"/>
              <a:buChar char="-"/>
            </a:pPr>
            <a:r>
              <a:rPr lang="en-CA" err="1">
                <a:latin typeface="Century Gothic"/>
                <a:ea typeface="+mn-lt"/>
                <a:cs typeface="+mn-lt"/>
              </a:rPr>
              <a:t>Travailler</a:t>
            </a:r>
            <a:r>
              <a:rPr lang="en-CA">
                <a:latin typeface="Century Gothic"/>
                <a:ea typeface="+mn-lt"/>
                <a:cs typeface="+mn-lt"/>
              </a:rPr>
              <a:t> au Canada </a:t>
            </a:r>
            <a:endParaRPr lang="en-US">
              <a:latin typeface="Century Gothic"/>
              <a:ea typeface="+mn-lt"/>
              <a:cs typeface="+mn-lt"/>
            </a:endParaRPr>
          </a:p>
          <a:p>
            <a:pPr marL="742950" lvl="1" indent="-285750">
              <a:lnSpc>
                <a:spcPct val="150000"/>
              </a:lnSpc>
              <a:spcBef>
                <a:spcPts val="1000"/>
              </a:spcBef>
              <a:buFont typeface="Calibri"/>
              <a:buChar char="-"/>
            </a:pPr>
            <a:r>
              <a:rPr lang="en-CA" err="1">
                <a:latin typeface="Century Gothic"/>
                <a:ea typeface="+mn-lt"/>
                <a:cs typeface="+mn-lt"/>
              </a:rPr>
              <a:t>Recevoir</a:t>
            </a:r>
            <a:r>
              <a:rPr lang="en-CA">
                <a:latin typeface="Century Gothic"/>
                <a:ea typeface="+mn-lt"/>
                <a:cs typeface="+mn-lt"/>
              </a:rPr>
              <a:t> des </a:t>
            </a:r>
            <a:r>
              <a:rPr lang="en-CA" err="1">
                <a:latin typeface="Century Gothic"/>
                <a:ea typeface="+mn-lt"/>
                <a:cs typeface="+mn-lt"/>
              </a:rPr>
              <a:t>crédits</a:t>
            </a:r>
            <a:r>
              <a:rPr lang="en-CA">
                <a:latin typeface="Century Gothic"/>
                <a:ea typeface="+mn-lt"/>
                <a:cs typeface="+mn-lt"/>
              </a:rPr>
              <a:t> de </a:t>
            </a:r>
            <a:r>
              <a:rPr lang="en-CA" err="1">
                <a:latin typeface="Century Gothic"/>
                <a:ea typeface="+mn-lt"/>
                <a:cs typeface="+mn-lt"/>
              </a:rPr>
              <a:t>l'époux</a:t>
            </a:r>
            <a:r>
              <a:rPr lang="en-CA">
                <a:latin typeface="Century Gothic"/>
                <a:ea typeface="+mn-lt"/>
                <a:cs typeface="+mn-lt"/>
              </a:rPr>
              <a:t>/conjoint de fait </a:t>
            </a:r>
            <a:endParaRPr lang="en-US">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Âge</a:t>
            </a:r>
            <a:r>
              <a:rPr lang="en-CA">
                <a:latin typeface="Century Gothic"/>
                <a:ea typeface="+mn-lt"/>
                <a:cs typeface="+mn-lt"/>
              </a:rPr>
              <a:t> </a:t>
            </a:r>
            <a:r>
              <a:rPr lang="en-CA" err="1">
                <a:latin typeface="Century Gothic"/>
                <a:ea typeface="+mn-lt"/>
                <a:cs typeface="+mn-lt"/>
              </a:rPr>
              <a:t>auquel</a:t>
            </a:r>
            <a:r>
              <a:rPr lang="en-CA">
                <a:latin typeface="Century Gothic"/>
                <a:ea typeface="+mn-lt"/>
                <a:cs typeface="+mn-lt"/>
              </a:rPr>
              <a:t> </a:t>
            </a:r>
            <a:r>
              <a:rPr lang="en-CA" err="1">
                <a:latin typeface="Century Gothic"/>
                <a:ea typeface="+mn-lt"/>
                <a:cs typeface="+mn-lt"/>
              </a:rPr>
              <a:t>vous</a:t>
            </a:r>
            <a:r>
              <a:rPr lang="en-CA">
                <a:latin typeface="Century Gothic"/>
                <a:ea typeface="+mn-lt"/>
                <a:cs typeface="+mn-lt"/>
              </a:rPr>
              <a:t> </a:t>
            </a:r>
            <a:r>
              <a:rPr lang="en-CA" err="1">
                <a:latin typeface="Century Gothic"/>
                <a:ea typeface="+mn-lt"/>
                <a:cs typeface="+mn-lt"/>
              </a:rPr>
              <a:t>commencez</a:t>
            </a:r>
            <a:r>
              <a:rPr lang="en-CA">
                <a:latin typeface="Century Gothic"/>
                <a:ea typeface="+mn-lt"/>
                <a:cs typeface="+mn-lt"/>
              </a:rPr>
              <a:t> à </a:t>
            </a:r>
            <a:r>
              <a:rPr lang="en-CA" err="1">
                <a:latin typeface="Century Gothic"/>
                <a:ea typeface="+mn-lt"/>
                <a:cs typeface="+mn-lt"/>
              </a:rPr>
              <a:t>recevoir</a:t>
            </a:r>
            <a:r>
              <a:rPr lang="en-CA">
                <a:latin typeface="Century Gothic"/>
                <a:ea typeface="+mn-lt"/>
                <a:cs typeface="+mn-lt"/>
              </a:rPr>
              <a:t> des </a:t>
            </a:r>
            <a:r>
              <a:rPr lang="en-CA" err="1">
                <a:latin typeface="Century Gothic"/>
                <a:ea typeface="+mn-lt"/>
                <a:cs typeface="+mn-lt"/>
              </a:rPr>
              <a:t>prestations</a:t>
            </a:r>
            <a:r>
              <a:rPr lang="en-CA">
                <a:latin typeface="Century Gothic"/>
                <a:ea typeface="+mn-lt"/>
                <a:cs typeface="+mn-lt"/>
              </a:rPr>
              <a:t> du RPC </a:t>
            </a:r>
            <a:endParaRPr lang="en-US">
              <a:latin typeface="Century Gothic"/>
              <a:ea typeface="+mn-lt"/>
              <a:cs typeface="+mn-lt"/>
            </a:endParaRPr>
          </a:p>
          <a:p>
            <a:pPr marL="742950" lvl="1" indent="-285750">
              <a:lnSpc>
                <a:spcPct val="150000"/>
              </a:lnSpc>
              <a:spcBef>
                <a:spcPts val="1000"/>
              </a:spcBef>
              <a:buFont typeface="Calibri"/>
              <a:buChar char="-"/>
            </a:pPr>
            <a:r>
              <a:rPr lang="en-CA">
                <a:latin typeface="Century Gothic"/>
                <a:ea typeface="+mn-lt"/>
                <a:cs typeface="+mn-lt"/>
              </a:rPr>
              <a:t>Le </a:t>
            </a:r>
            <a:r>
              <a:rPr lang="en-CA" b="1" err="1">
                <a:latin typeface="Century Gothic"/>
                <a:ea typeface="+mn-lt"/>
                <a:cs typeface="+mn-lt"/>
              </a:rPr>
              <a:t>montant</a:t>
            </a:r>
            <a:r>
              <a:rPr lang="en-CA" b="1">
                <a:latin typeface="Century Gothic"/>
                <a:ea typeface="+mn-lt"/>
                <a:cs typeface="+mn-lt"/>
              </a:rPr>
              <a:t> </a:t>
            </a:r>
            <a:r>
              <a:rPr lang="en-CA" b="1" err="1">
                <a:latin typeface="Century Gothic"/>
                <a:ea typeface="+mn-lt"/>
                <a:cs typeface="+mn-lt"/>
              </a:rPr>
              <a:t>mensuel</a:t>
            </a:r>
            <a:r>
              <a:rPr lang="en-CA" b="1">
                <a:latin typeface="Century Gothic"/>
                <a:ea typeface="+mn-lt"/>
                <a:cs typeface="+mn-lt"/>
              </a:rPr>
              <a:t> maximum</a:t>
            </a:r>
            <a:r>
              <a:rPr lang="en-CA">
                <a:latin typeface="Century Gothic"/>
                <a:ea typeface="+mn-lt"/>
                <a:cs typeface="+mn-lt"/>
              </a:rPr>
              <a:t> </a:t>
            </a:r>
            <a:r>
              <a:rPr lang="en-CA" err="1">
                <a:latin typeface="Century Gothic"/>
                <a:ea typeface="+mn-lt"/>
                <a:cs typeface="+mn-lt"/>
              </a:rPr>
              <a:t>est</a:t>
            </a:r>
            <a:r>
              <a:rPr lang="en-CA">
                <a:latin typeface="Century Gothic"/>
                <a:ea typeface="+mn-lt"/>
                <a:cs typeface="+mn-lt"/>
              </a:rPr>
              <a:t> </a:t>
            </a:r>
            <a:r>
              <a:rPr lang="en-CA" err="1">
                <a:latin typeface="Century Gothic"/>
                <a:ea typeface="+mn-lt"/>
                <a:cs typeface="+mn-lt"/>
              </a:rPr>
              <a:t>atteint</a:t>
            </a:r>
            <a:r>
              <a:rPr lang="en-CA">
                <a:latin typeface="Century Gothic"/>
                <a:ea typeface="+mn-lt"/>
                <a:cs typeface="+mn-lt"/>
              </a:rPr>
              <a:t> à </a:t>
            </a:r>
            <a:r>
              <a:rPr lang="en-CA" err="1">
                <a:latin typeface="Century Gothic"/>
                <a:ea typeface="+mn-lt"/>
                <a:cs typeface="+mn-lt"/>
              </a:rPr>
              <a:t>l'âge</a:t>
            </a:r>
            <a:r>
              <a:rPr lang="en-CA">
                <a:latin typeface="Century Gothic"/>
                <a:ea typeface="+mn-lt"/>
                <a:cs typeface="+mn-lt"/>
              </a:rPr>
              <a:t> de </a:t>
            </a:r>
            <a:r>
              <a:rPr lang="en-CA" b="1">
                <a:latin typeface="Century Gothic"/>
                <a:ea typeface="+mn-lt"/>
                <a:cs typeface="+mn-lt"/>
              </a:rPr>
              <a:t>70 ans. </a:t>
            </a:r>
            <a:endParaRPr lang="en-US" b="1">
              <a:latin typeface="Century Gothic"/>
              <a:ea typeface="+mn-lt"/>
              <a:cs typeface="+mn-lt"/>
            </a:endParaRPr>
          </a:p>
          <a:p>
            <a:pPr>
              <a:lnSpc>
                <a:spcPct val="150000"/>
              </a:lnSpc>
              <a:spcBef>
                <a:spcPts val="1000"/>
              </a:spcBef>
            </a:pPr>
            <a:r>
              <a:rPr lang="en-CA">
                <a:latin typeface="Century Gothic"/>
                <a:ea typeface="+mn-lt"/>
                <a:cs typeface="+mn-lt"/>
              </a:rPr>
              <a:t>Il </a:t>
            </a:r>
            <a:r>
              <a:rPr lang="en-CA" err="1">
                <a:latin typeface="Century Gothic"/>
                <a:ea typeface="+mn-lt"/>
                <a:cs typeface="+mn-lt"/>
              </a:rPr>
              <a:t>n'y</a:t>
            </a:r>
            <a:r>
              <a:rPr lang="en-CA">
                <a:latin typeface="Century Gothic"/>
                <a:ea typeface="+mn-lt"/>
                <a:cs typeface="+mn-lt"/>
              </a:rPr>
              <a:t> a </a:t>
            </a:r>
            <a:r>
              <a:rPr lang="en-CA" b="1">
                <a:latin typeface="Century Gothic"/>
                <a:ea typeface="+mn-lt"/>
                <a:cs typeface="+mn-lt"/>
              </a:rPr>
              <a:t>pas </a:t>
            </a:r>
            <a:r>
              <a:rPr lang="en-CA" b="1" err="1">
                <a:latin typeface="Century Gothic"/>
                <a:ea typeface="+mn-lt"/>
                <a:cs typeface="+mn-lt"/>
              </a:rPr>
              <a:t>d'avantage</a:t>
            </a:r>
            <a:r>
              <a:rPr lang="en-CA" b="1">
                <a:latin typeface="Century Gothic"/>
                <a:ea typeface="+mn-lt"/>
                <a:cs typeface="+mn-lt"/>
              </a:rPr>
              <a:t> à </a:t>
            </a:r>
            <a:r>
              <a:rPr lang="en-CA" b="1" err="1">
                <a:latin typeface="Century Gothic"/>
                <a:ea typeface="+mn-lt"/>
                <a:cs typeface="+mn-lt"/>
              </a:rPr>
              <a:t>attendre</a:t>
            </a:r>
            <a:r>
              <a:rPr lang="en-CA">
                <a:latin typeface="Century Gothic"/>
                <a:ea typeface="+mn-lt"/>
                <a:cs typeface="+mn-lt"/>
              </a:rPr>
              <a:t> pour faire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demande</a:t>
            </a:r>
            <a:r>
              <a:rPr lang="en-CA">
                <a:latin typeface="Century Gothic"/>
                <a:ea typeface="+mn-lt"/>
                <a:cs typeface="+mn-lt"/>
              </a:rPr>
              <a:t> </a:t>
            </a:r>
            <a:r>
              <a:rPr lang="en-CA" b="1">
                <a:latin typeface="Century Gothic"/>
                <a:ea typeface="+mn-lt"/>
                <a:cs typeface="+mn-lt"/>
              </a:rPr>
              <a:t>après </a:t>
            </a:r>
            <a:r>
              <a:rPr lang="en-CA" b="1" err="1">
                <a:latin typeface="Century Gothic"/>
                <a:ea typeface="+mn-lt"/>
                <a:cs typeface="+mn-lt"/>
              </a:rPr>
              <a:t>l'âge</a:t>
            </a:r>
            <a:r>
              <a:rPr lang="en-CA" b="1">
                <a:latin typeface="Century Gothic"/>
                <a:ea typeface="+mn-lt"/>
                <a:cs typeface="+mn-lt"/>
              </a:rPr>
              <a:t> de 70 ans. </a:t>
            </a:r>
            <a:endParaRPr lang="en-CA" b="1">
              <a:latin typeface="Century Gothic"/>
              <a:cs typeface="Calibri"/>
            </a:endParaRPr>
          </a:p>
        </p:txBody>
      </p:sp>
      <p:sp>
        <p:nvSpPr>
          <p:cNvPr id="3" name="TextBox 2">
            <a:extLst>
              <a:ext uri="{FF2B5EF4-FFF2-40B4-BE49-F238E27FC236}">
                <a16:creationId xmlns:a16="http://schemas.microsoft.com/office/drawing/2014/main" id="{F6102991-F1E6-9AFE-4E56-D180E76BC0BF}"/>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latin typeface="Calibri"/>
                <a:ea typeface="+mn-lt"/>
                <a:cs typeface="Calibri"/>
              </a:rPr>
              <a:t>Adapt</a:t>
            </a:r>
            <a:r>
              <a:rPr lang="en-US" sz="700" dirty="0" err="1">
                <a:ea typeface="+mn-lt"/>
                <a:cs typeface="+mn-lt"/>
              </a:rPr>
              <a:t>é</a:t>
            </a:r>
            <a:r>
              <a:rPr lang="en-US" sz="700" dirty="0">
                <a:ea typeface="+mn-lt"/>
                <a:cs typeface="+mn-lt"/>
              </a:rPr>
              <a:t> de</a:t>
            </a:r>
            <a:r>
              <a:rPr lang="en-US" sz="800" dirty="0">
                <a:latin typeface="Calibri"/>
                <a:ea typeface="Calibri"/>
                <a:cs typeface="Calibri"/>
              </a:rPr>
              <a:t>: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96212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6B4C62-E4EA-3306-9501-BCD0CDABE090}"/>
              </a:ext>
            </a:extLst>
          </p:cNvPr>
          <p:cNvSpPr txBox="1"/>
          <p:nvPr/>
        </p:nvSpPr>
        <p:spPr>
          <a:xfrm>
            <a:off x="73134" y="848049"/>
            <a:ext cx="7499605" cy="7887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Century Gothic"/>
                <a:ea typeface="+mn-lt"/>
                <a:cs typeface="+mn-lt"/>
              </a:rPr>
              <a:t>Comment </a:t>
            </a:r>
            <a:r>
              <a:rPr lang="en-US" u="sng" err="1">
                <a:latin typeface="Century Gothic"/>
                <a:ea typeface="+mn-lt"/>
                <a:cs typeface="+mn-lt"/>
              </a:rPr>
              <a:t>s'inscrire</a:t>
            </a:r>
            <a:r>
              <a:rPr lang="en-US" u="sng">
                <a:latin typeface="Century Gothic"/>
                <a:ea typeface="+mn-lt"/>
                <a:cs typeface="+mn-lt"/>
              </a:rPr>
              <a:t> au </a:t>
            </a:r>
            <a:r>
              <a:rPr lang="en-US" u="sng" err="1">
                <a:latin typeface="Century Gothic"/>
                <a:ea typeface="+mn-lt"/>
                <a:cs typeface="+mn-lt"/>
              </a:rPr>
              <a:t>programme</a:t>
            </a:r>
            <a:r>
              <a:rPr lang="en-US" u="sng">
                <a:latin typeface="Century Gothic"/>
                <a:ea typeface="+mn-lt"/>
                <a:cs typeface="+mn-lt"/>
              </a:rPr>
              <a:t> : </a:t>
            </a:r>
            <a:endParaRPr lang="en-US" u="sng">
              <a:latin typeface="Century Gothic"/>
            </a:endParaRPr>
          </a:p>
          <a:p>
            <a:endParaRPr lang="en-US" u="sng">
              <a:latin typeface="Century Gothic"/>
              <a:cs typeface="Calibri"/>
            </a:endParaRPr>
          </a:p>
          <a:p>
            <a:endParaRPr lang="en-US">
              <a:latin typeface="Century Gothic"/>
              <a:ea typeface="+mn-lt"/>
              <a:cs typeface="+mn-lt"/>
            </a:endParaRPr>
          </a:p>
          <a:p>
            <a:pPr lvl="5"/>
            <a:r>
              <a:rPr lang="en-US" u="sng">
                <a:latin typeface="Century Gothic"/>
                <a:ea typeface="+mn-lt"/>
                <a:cs typeface="+mn-lt"/>
              </a:rPr>
              <a:t>Inscription </a:t>
            </a:r>
            <a:r>
              <a:rPr lang="en-US" b="1" u="sng" err="1">
                <a:latin typeface="Century Gothic"/>
                <a:ea typeface="+mn-lt"/>
                <a:cs typeface="+mn-lt"/>
              </a:rPr>
              <a:t>en</a:t>
            </a:r>
            <a:r>
              <a:rPr lang="en-US" b="1" u="sng">
                <a:latin typeface="Century Gothic"/>
                <a:ea typeface="+mn-lt"/>
                <a:cs typeface="+mn-lt"/>
              </a:rPr>
              <a:t> </a:t>
            </a:r>
            <a:r>
              <a:rPr lang="en-US" b="1" u="sng" err="1">
                <a:latin typeface="Century Gothic"/>
                <a:ea typeface="+mn-lt"/>
                <a:cs typeface="+mn-lt"/>
              </a:rPr>
              <a:t>ligne</a:t>
            </a:r>
            <a:endParaRPr lang="en-US">
              <a:latin typeface="Century Gothic"/>
              <a:ea typeface="+mn-lt"/>
              <a:cs typeface="+mn-lt"/>
            </a:endParaRPr>
          </a:p>
          <a:p>
            <a:pPr algn="ctr"/>
            <a:endParaRPr lang="en-US" b="1" u="sng">
              <a:latin typeface="Century Gothic"/>
              <a:ea typeface="+mn-lt"/>
              <a:cs typeface="+mn-lt"/>
            </a:endParaRPr>
          </a:p>
          <a:p>
            <a:pPr marL="2571750" lvl="5" indent="-285750">
              <a:buFont typeface="Wingdings"/>
              <a:buChar char="§"/>
            </a:pPr>
            <a:r>
              <a:rPr lang="en-US">
                <a:latin typeface="Century Gothic"/>
                <a:ea typeface="+mn-lt"/>
                <a:cs typeface="+mn-lt"/>
              </a:rPr>
              <a:t>Traitement dans les </a:t>
            </a:r>
            <a:r>
              <a:rPr lang="en-US" b="1">
                <a:latin typeface="Century Gothic"/>
                <a:ea typeface="+mn-lt"/>
                <a:cs typeface="+mn-lt"/>
              </a:rPr>
              <a:t>7 à 14 </a:t>
            </a:r>
            <a:r>
              <a:rPr lang="en-US" b="1" err="1">
                <a:latin typeface="Century Gothic"/>
                <a:ea typeface="+mn-lt"/>
                <a:cs typeface="+mn-lt"/>
              </a:rPr>
              <a:t>jours</a:t>
            </a:r>
            <a:endParaRPr lang="en-US" b="1">
              <a:latin typeface="Century Gothic"/>
              <a:ea typeface="+mn-lt"/>
              <a:cs typeface="+mn-lt"/>
            </a:endParaRPr>
          </a:p>
          <a:p>
            <a:pPr lvl="5"/>
            <a:endParaRPr lang="en-US" b="1">
              <a:latin typeface="Century Gothic"/>
              <a:ea typeface="+mn-lt"/>
              <a:cs typeface="+mn-lt"/>
            </a:endParaRPr>
          </a:p>
          <a:p>
            <a:endParaRPr lang="en-US">
              <a:latin typeface="Century Gothic"/>
              <a:ea typeface="+mn-lt"/>
              <a:cs typeface="+mn-lt"/>
            </a:endParaRPr>
          </a:p>
          <a:p>
            <a:r>
              <a:rPr lang="en-US">
                <a:latin typeface="Century Gothic"/>
                <a:ea typeface="+mn-lt"/>
                <a:cs typeface="+mn-lt"/>
              </a:rPr>
              <a:t>1.  </a:t>
            </a:r>
            <a:r>
              <a:rPr lang="en-US" err="1">
                <a:latin typeface="Century Gothic"/>
                <a:ea typeface="+mn-lt"/>
                <a:cs typeface="+mn-lt"/>
              </a:rPr>
              <a:t>Visiter</a:t>
            </a:r>
            <a:r>
              <a:rPr lang="en-US">
                <a:latin typeface="Century Gothic"/>
                <a:ea typeface="+mn-lt"/>
                <a:cs typeface="+mn-lt"/>
              </a:rPr>
              <a:t> le </a:t>
            </a:r>
            <a:r>
              <a:rPr lang="en-US" b="1">
                <a:latin typeface="Century Gothic"/>
                <a:ea typeface="+mn-lt"/>
                <a:cs typeface="+mn-lt"/>
              </a:rPr>
              <a:t>site web</a:t>
            </a:r>
            <a:r>
              <a:rPr lang="en-US">
                <a:latin typeface="Century Gothic"/>
                <a:ea typeface="+mn-lt"/>
                <a:cs typeface="+mn-lt"/>
              </a:rPr>
              <a:t> </a:t>
            </a:r>
            <a:r>
              <a:rPr lang="en-US" err="1">
                <a:latin typeface="Century Gothic"/>
                <a:ea typeface="+mn-lt"/>
                <a:cs typeface="+mn-lt"/>
              </a:rPr>
              <a:t>ici</a:t>
            </a:r>
            <a:endParaRPr lang="en-US">
              <a:latin typeface="Century Gothic"/>
              <a:ea typeface="+mn-lt"/>
              <a:cs typeface="+mn-lt"/>
            </a:endParaRPr>
          </a:p>
          <a:p>
            <a:endParaRPr lang="en-US">
              <a:latin typeface="Century Gothic"/>
              <a:ea typeface="+mn-lt"/>
              <a:cs typeface="+mn-lt"/>
            </a:endParaRPr>
          </a:p>
          <a:p>
            <a:endParaRPr lang="en-US">
              <a:latin typeface="Century Gothic"/>
              <a:ea typeface="+mn-lt"/>
              <a:cs typeface="+mn-lt"/>
            </a:endParaRPr>
          </a:p>
          <a:p>
            <a:r>
              <a:rPr lang="en-US">
                <a:latin typeface="Century Gothic"/>
                <a:ea typeface="+mn-lt"/>
                <a:cs typeface="+mn-lt"/>
              </a:rPr>
              <a:t>2.  </a:t>
            </a:r>
            <a:r>
              <a:rPr lang="en-US" err="1">
                <a:latin typeface="Century Gothic"/>
                <a:ea typeface="+mn-lt"/>
                <a:cs typeface="+mn-lt"/>
              </a:rPr>
              <a:t>Cliquez</a:t>
            </a:r>
            <a:r>
              <a:rPr lang="en-US">
                <a:latin typeface="Century Gothic"/>
                <a:ea typeface="+mn-lt"/>
                <a:cs typeface="+mn-lt"/>
              </a:rPr>
              <a:t> sur </a:t>
            </a:r>
            <a:r>
              <a:rPr lang="en-US" b="1" err="1">
                <a:latin typeface="Century Gothic"/>
                <a:ea typeface="+mn-lt"/>
                <a:cs typeface="+mn-lt"/>
              </a:rPr>
              <a:t>Présenter</a:t>
            </a:r>
            <a:r>
              <a:rPr lang="en-US" b="1">
                <a:latin typeface="Century Gothic"/>
                <a:ea typeface="+mn-lt"/>
                <a:cs typeface="+mn-lt"/>
              </a:rPr>
              <a:t> </a:t>
            </a:r>
            <a:r>
              <a:rPr lang="en-US" b="1" err="1">
                <a:latin typeface="Century Gothic"/>
                <a:ea typeface="+mn-lt"/>
                <a:cs typeface="+mn-lt"/>
              </a:rPr>
              <a:t>votre</a:t>
            </a:r>
            <a:r>
              <a:rPr lang="en-US" b="1">
                <a:latin typeface="Century Gothic"/>
                <a:ea typeface="+mn-lt"/>
                <a:cs typeface="+mn-lt"/>
              </a:rPr>
              <a:t> </a:t>
            </a:r>
            <a:r>
              <a:rPr lang="en-US" b="1" err="1">
                <a:latin typeface="Century Gothic"/>
                <a:ea typeface="+mn-lt"/>
                <a:cs typeface="+mn-lt"/>
              </a:rPr>
              <a:t>demande</a:t>
            </a:r>
            <a:endParaRPr lang="en-US" b="1" err="1">
              <a:latin typeface="Century Gothic"/>
              <a:cs typeface="Calibri"/>
            </a:endParaRPr>
          </a:p>
          <a:p>
            <a:endParaRPr lang="en-US">
              <a:latin typeface="Century Gothic"/>
              <a:cs typeface="Calibri" panose="020F0502020204030204"/>
            </a:endParaRPr>
          </a:p>
          <a:p>
            <a:r>
              <a:rPr lang="en-US">
                <a:latin typeface="Century Gothic"/>
                <a:ea typeface="+mn-lt"/>
                <a:cs typeface="+mn-lt"/>
              </a:rPr>
              <a:t>------------------------------------------------------------------------------------------------</a:t>
            </a:r>
          </a:p>
          <a:p>
            <a:pPr lvl="5"/>
            <a:endParaRPr lang="en-US" u="sng">
              <a:latin typeface="Century Gothic"/>
              <a:ea typeface="+mn-lt"/>
              <a:cs typeface="+mn-lt"/>
            </a:endParaRPr>
          </a:p>
          <a:p>
            <a:pPr lvl="5"/>
            <a:r>
              <a:rPr lang="en-US" u="sng" err="1">
                <a:latin typeface="Century Gothic"/>
                <a:ea typeface="+mn-lt"/>
                <a:cs typeface="+mn-lt"/>
              </a:rPr>
              <a:t>Demande</a:t>
            </a:r>
            <a:r>
              <a:rPr lang="en-US" u="sng">
                <a:latin typeface="Century Gothic"/>
                <a:ea typeface="+mn-lt"/>
                <a:cs typeface="+mn-lt"/>
              </a:rPr>
              <a:t> </a:t>
            </a:r>
            <a:r>
              <a:rPr lang="en-US" b="1" u="sng">
                <a:latin typeface="Century Gothic"/>
                <a:ea typeface="+mn-lt"/>
                <a:cs typeface="+mn-lt"/>
              </a:rPr>
              <a:t>par </a:t>
            </a:r>
            <a:r>
              <a:rPr lang="en-US" b="1" u="sng" err="1">
                <a:latin typeface="Century Gothic"/>
                <a:ea typeface="+mn-lt"/>
                <a:cs typeface="+mn-lt"/>
              </a:rPr>
              <a:t>courrier</a:t>
            </a:r>
            <a:endParaRPr lang="en-US" b="1" u="sng">
              <a:latin typeface="Century Gothic"/>
              <a:ea typeface="+mn-lt"/>
              <a:cs typeface="+mn-lt"/>
            </a:endParaRPr>
          </a:p>
          <a:p>
            <a:pPr lvl="5"/>
            <a:endParaRPr lang="en-US" b="1" u="sng">
              <a:latin typeface="Century Gothic"/>
              <a:ea typeface="+mn-lt"/>
              <a:cs typeface="+mn-lt"/>
            </a:endParaRPr>
          </a:p>
          <a:p>
            <a:pPr lvl="5"/>
            <a:endParaRPr lang="en-US" b="1" u="sng">
              <a:latin typeface="Century Gothic"/>
              <a:ea typeface="+mn-lt"/>
              <a:cs typeface="+mn-lt"/>
            </a:endParaRPr>
          </a:p>
          <a:p>
            <a:pPr marL="2571750" lvl="5" indent="-285750">
              <a:buFont typeface="Wingdings"/>
              <a:buChar char="§"/>
            </a:pPr>
            <a:r>
              <a:rPr lang="en-US" err="1">
                <a:latin typeface="Century Gothic"/>
                <a:ea typeface="+mn-lt"/>
                <a:cs typeface="+mn-lt"/>
              </a:rPr>
              <a:t>Traitée</a:t>
            </a:r>
            <a:r>
              <a:rPr lang="en-US">
                <a:latin typeface="Century Gothic"/>
                <a:ea typeface="+mn-lt"/>
                <a:cs typeface="+mn-lt"/>
              </a:rPr>
              <a:t> </a:t>
            </a:r>
            <a:r>
              <a:rPr lang="en-US" err="1">
                <a:latin typeface="Century Gothic"/>
                <a:ea typeface="+mn-lt"/>
                <a:cs typeface="+mn-lt"/>
              </a:rPr>
              <a:t>en</a:t>
            </a:r>
            <a:r>
              <a:rPr lang="en-US">
                <a:latin typeface="Century Gothic"/>
                <a:ea typeface="+mn-lt"/>
                <a:cs typeface="+mn-lt"/>
              </a:rPr>
              <a:t> </a:t>
            </a:r>
            <a:r>
              <a:rPr lang="en-US" b="1">
                <a:latin typeface="Century Gothic"/>
                <a:ea typeface="+mn-lt"/>
                <a:cs typeface="+mn-lt"/>
              </a:rPr>
              <a:t>120 </a:t>
            </a:r>
            <a:r>
              <a:rPr lang="en-US" b="1" err="1">
                <a:latin typeface="Century Gothic"/>
                <a:ea typeface="+mn-lt"/>
                <a:cs typeface="+mn-lt"/>
              </a:rPr>
              <a:t>jours</a:t>
            </a:r>
            <a:endParaRPr lang="en-US" b="1">
              <a:latin typeface="Century Gothic"/>
            </a:endParaRPr>
          </a:p>
          <a:p>
            <a:endParaRPr lang="en-US">
              <a:latin typeface="Century Gothic"/>
            </a:endParaRPr>
          </a:p>
          <a:p>
            <a:endParaRPr lang="en-US">
              <a:latin typeface="Century Gothic"/>
            </a:endParaRPr>
          </a:p>
          <a:p>
            <a:r>
              <a:rPr lang="en-US">
                <a:latin typeface="Century Gothic"/>
                <a:ea typeface="+mn-lt"/>
                <a:cs typeface="+mn-lt"/>
              </a:rPr>
              <a:t>1. </a:t>
            </a:r>
            <a:r>
              <a:rPr lang="en-US" err="1">
                <a:latin typeface="Century Gothic"/>
                <a:ea typeface="+mn-lt"/>
                <a:cs typeface="+mn-lt"/>
              </a:rPr>
              <a:t>Télécharger</a:t>
            </a:r>
            <a:r>
              <a:rPr lang="en-US">
                <a:latin typeface="Century Gothic"/>
                <a:ea typeface="+mn-lt"/>
                <a:cs typeface="+mn-lt"/>
              </a:rPr>
              <a:t> le </a:t>
            </a:r>
            <a:r>
              <a:rPr lang="en-US" b="1" err="1">
                <a:latin typeface="Century Gothic"/>
                <a:ea typeface="+mn-lt"/>
                <a:cs typeface="+mn-lt"/>
              </a:rPr>
              <a:t>formulaire</a:t>
            </a:r>
            <a:r>
              <a:rPr lang="en-US" b="1">
                <a:latin typeface="Century Gothic"/>
                <a:ea typeface="+mn-lt"/>
                <a:cs typeface="+mn-lt"/>
              </a:rPr>
              <a:t> de </a:t>
            </a:r>
            <a:r>
              <a:rPr lang="en-US" b="1" err="1">
                <a:latin typeface="Century Gothic"/>
                <a:ea typeface="+mn-lt"/>
                <a:cs typeface="+mn-lt"/>
              </a:rPr>
              <a:t>demande</a:t>
            </a:r>
            <a:r>
              <a:rPr lang="en-US" b="1">
                <a:latin typeface="Century Gothic"/>
                <a:ea typeface="+mn-lt"/>
                <a:cs typeface="+mn-lt"/>
              </a:rPr>
              <a:t> </a:t>
            </a:r>
            <a:r>
              <a:rPr lang="en-US" sz="2400" b="1">
                <a:latin typeface="Century Gothic"/>
                <a:ea typeface="+mn-lt"/>
                <a:cs typeface="+mn-lt"/>
              </a:rPr>
              <a:t>ISP-1000</a:t>
            </a:r>
            <a:r>
              <a:rPr lang="en-US" b="1">
                <a:latin typeface="Century Gothic"/>
                <a:ea typeface="+mn-lt"/>
                <a:cs typeface="+mn-lt"/>
              </a:rPr>
              <a:t> </a:t>
            </a:r>
            <a:r>
              <a:rPr lang="en-US" err="1">
                <a:latin typeface="Century Gothic"/>
                <a:ea typeface="+mn-lt"/>
                <a:cs typeface="+mn-lt"/>
              </a:rPr>
              <a:t>ici</a:t>
            </a:r>
            <a:r>
              <a:rPr lang="en-US">
                <a:latin typeface="Century Gothic"/>
                <a:ea typeface="+mn-lt"/>
                <a:cs typeface="+mn-lt"/>
              </a:rPr>
              <a:t>: </a:t>
            </a:r>
            <a:endParaRPr lang="en-US">
              <a:latin typeface="Century Gothic"/>
            </a:endParaRPr>
          </a:p>
          <a:p>
            <a:endParaRPr lang="en-US">
              <a:latin typeface="Century Gothic"/>
            </a:endParaRPr>
          </a:p>
          <a:p>
            <a:endParaRPr lang="en-US">
              <a:latin typeface="Century Gothic"/>
            </a:endParaRPr>
          </a:p>
          <a:p>
            <a:pPr>
              <a:lnSpc>
                <a:spcPct val="150000"/>
              </a:lnSpc>
            </a:pPr>
            <a:r>
              <a:rPr lang="en-US">
                <a:latin typeface="Century Gothic"/>
                <a:ea typeface="+mn-lt"/>
                <a:cs typeface="+mn-lt"/>
              </a:rPr>
              <a:t>2. </a:t>
            </a:r>
            <a:r>
              <a:rPr lang="en-US" b="1" err="1">
                <a:latin typeface="Century Gothic"/>
                <a:ea typeface="+mn-lt"/>
                <a:cs typeface="+mn-lt"/>
              </a:rPr>
              <a:t>Envoyer</a:t>
            </a:r>
            <a:r>
              <a:rPr lang="en-US">
                <a:latin typeface="Century Gothic"/>
                <a:ea typeface="+mn-lt"/>
                <a:cs typeface="+mn-lt"/>
              </a:rPr>
              <a:t> le </a:t>
            </a:r>
            <a:r>
              <a:rPr lang="en-US" err="1">
                <a:latin typeface="Century Gothic"/>
                <a:ea typeface="+mn-lt"/>
                <a:cs typeface="+mn-lt"/>
              </a:rPr>
              <a:t>formulaire</a:t>
            </a:r>
            <a:r>
              <a:rPr lang="en-US">
                <a:latin typeface="Century Gothic"/>
                <a:ea typeface="+mn-lt"/>
                <a:cs typeface="+mn-lt"/>
              </a:rPr>
              <a:t> </a:t>
            </a:r>
            <a:r>
              <a:rPr lang="en-US" err="1">
                <a:latin typeface="Century Gothic"/>
                <a:ea typeface="+mn-lt"/>
                <a:cs typeface="+mn-lt"/>
              </a:rPr>
              <a:t>rempli</a:t>
            </a:r>
            <a:r>
              <a:rPr lang="en-US">
                <a:latin typeface="Century Gothic"/>
                <a:ea typeface="+mn-lt"/>
                <a:cs typeface="+mn-lt"/>
              </a:rPr>
              <a:t> à </a:t>
            </a:r>
            <a:r>
              <a:rPr lang="en-US" b="1" err="1">
                <a:latin typeface="Century Gothic"/>
                <a:ea typeface="+mn-lt"/>
                <a:cs typeface="+mn-lt"/>
              </a:rPr>
              <a:t>l'adresse</a:t>
            </a:r>
            <a:r>
              <a:rPr lang="en-US" b="1">
                <a:latin typeface="Century Gothic"/>
                <a:ea typeface="+mn-lt"/>
                <a:cs typeface="+mn-lt"/>
              </a:rPr>
              <a:t> </a:t>
            </a:r>
            <a:r>
              <a:rPr lang="en-US" b="1" err="1">
                <a:latin typeface="Century Gothic"/>
                <a:ea typeface="+mn-lt"/>
                <a:cs typeface="+mn-lt"/>
              </a:rPr>
              <a:t>postale</a:t>
            </a:r>
            <a:r>
              <a:rPr lang="en-US" b="1">
                <a:latin typeface="Century Gothic"/>
                <a:ea typeface="+mn-lt"/>
                <a:cs typeface="+mn-lt"/>
              </a:rPr>
              <a:t> </a:t>
            </a:r>
            <a:r>
              <a:rPr lang="en-US" err="1">
                <a:latin typeface="Century Gothic"/>
                <a:ea typeface="+mn-lt"/>
                <a:cs typeface="+mn-lt"/>
              </a:rPr>
              <a:t>indiquée</a:t>
            </a:r>
            <a:r>
              <a:rPr lang="en-US">
                <a:latin typeface="Century Gothic"/>
                <a:ea typeface="+mn-lt"/>
                <a:cs typeface="+mn-lt"/>
              </a:rPr>
              <a:t> à la </a:t>
            </a:r>
            <a:r>
              <a:rPr lang="en-US" b="1">
                <a:latin typeface="Century Gothic"/>
                <a:ea typeface="+mn-lt"/>
                <a:cs typeface="+mn-lt"/>
              </a:rPr>
              <a:t>page 8 </a:t>
            </a:r>
            <a:r>
              <a:rPr lang="en-US">
                <a:latin typeface="Century Gothic"/>
                <a:ea typeface="+mn-lt"/>
                <a:cs typeface="+mn-lt"/>
              </a:rPr>
              <a:t>de la </a:t>
            </a:r>
            <a:r>
              <a:rPr lang="en-US" err="1">
                <a:latin typeface="Century Gothic"/>
                <a:ea typeface="+mn-lt"/>
                <a:cs typeface="+mn-lt"/>
              </a:rPr>
              <a:t>demande</a:t>
            </a:r>
            <a:r>
              <a:rPr lang="en-US">
                <a:latin typeface="Century Gothic"/>
                <a:ea typeface="+mn-lt"/>
                <a:cs typeface="+mn-lt"/>
              </a:rPr>
              <a:t>. </a:t>
            </a:r>
            <a:endParaRPr lang="en-US">
              <a:latin typeface="Century Gothic"/>
            </a:endParaRPr>
          </a:p>
        </p:txBody>
      </p:sp>
      <p:sp>
        <p:nvSpPr>
          <p:cNvPr id="9" name="TextBox 8">
            <a:extLst>
              <a:ext uri="{FF2B5EF4-FFF2-40B4-BE49-F238E27FC236}">
                <a16:creationId xmlns:a16="http://schemas.microsoft.com/office/drawing/2014/main" id="{74DEF4F5-5B0A-A08D-A916-292760983DFE}"/>
              </a:ext>
            </a:extLst>
          </p:cNvPr>
          <p:cNvSpPr txBox="1"/>
          <p:nvPr/>
        </p:nvSpPr>
        <p:spPr>
          <a:xfrm>
            <a:off x="881348" y="8806051"/>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pic>
        <p:nvPicPr>
          <p:cNvPr id="12" name="Picture 11">
            <a:extLst>
              <a:ext uri="{FF2B5EF4-FFF2-40B4-BE49-F238E27FC236}">
                <a16:creationId xmlns:a16="http://schemas.microsoft.com/office/drawing/2014/main" id="{64793FCD-68EF-1C99-0A98-4B63213A2E25}"/>
              </a:ext>
            </a:extLst>
          </p:cNvPr>
          <p:cNvPicPr>
            <a:picLocks noChangeAspect="1"/>
          </p:cNvPicPr>
          <p:nvPr/>
        </p:nvPicPr>
        <p:blipFill>
          <a:blip r:embed="rId2"/>
          <a:stretch>
            <a:fillRect/>
          </a:stretch>
        </p:blipFill>
        <p:spPr>
          <a:xfrm>
            <a:off x="-51998" y="8498178"/>
            <a:ext cx="1117523" cy="1106543"/>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7AE6A9C4-5F15-5254-0DCB-F18DF8CEAFCF}"/>
              </a:ext>
            </a:extLst>
          </p:cNvPr>
          <p:cNvPicPr>
            <a:picLocks noChangeAspect="1"/>
          </p:cNvPicPr>
          <p:nvPr/>
        </p:nvPicPr>
        <p:blipFill>
          <a:blip r:embed="rId3"/>
          <a:stretch>
            <a:fillRect/>
          </a:stretch>
        </p:blipFill>
        <p:spPr>
          <a:xfrm>
            <a:off x="6936441" y="2522"/>
            <a:ext cx="838200" cy="828675"/>
          </a:xfrm>
          <a:prstGeom prst="rect">
            <a:avLst/>
          </a:prstGeom>
        </p:spPr>
      </p:pic>
      <p:graphicFrame>
        <p:nvGraphicFramePr>
          <p:cNvPr id="16" name="Table 7">
            <a:extLst>
              <a:ext uri="{FF2B5EF4-FFF2-40B4-BE49-F238E27FC236}">
                <a16:creationId xmlns:a16="http://schemas.microsoft.com/office/drawing/2014/main" id="{53E18A24-7D45-798C-0132-C58897A4F4F8}"/>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8" name="Picture 6">
            <a:extLst>
              <a:ext uri="{FF2B5EF4-FFF2-40B4-BE49-F238E27FC236}">
                <a16:creationId xmlns:a16="http://schemas.microsoft.com/office/drawing/2014/main" id="{6E2997E4-F519-D6BD-29BD-90D4B77C8825}"/>
              </a:ext>
            </a:extLst>
          </p:cNvPr>
          <p:cNvPicPr>
            <a:picLocks noChangeAspect="1"/>
          </p:cNvPicPr>
          <p:nvPr/>
        </p:nvPicPr>
        <p:blipFill>
          <a:blip r:embed="rId4"/>
          <a:stretch>
            <a:fillRect/>
          </a:stretch>
        </p:blipFill>
        <p:spPr>
          <a:xfrm>
            <a:off x="5843376" y="-11930"/>
            <a:ext cx="1210963" cy="1210963"/>
          </a:xfrm>
          <a:prstGeom prst="rect">
            <a:avLst/>
          </a:prstGeom>
        </p:spPr>
      </p:pic>
      <p:pic>
        <p:nvPicPr>
          <p:cNvPr id="20" name="Picture 11">
            <a:extLst>
              <a:ext uri="{FF2B5EF4-FFF2-40B4-BE49-F238E27FC236}">
                <a16:creationId xmlns:a16="http://schemas.microsoft.com/office/drawing/2014/main" id="{E011683B-E58E-131B-F7E2-4BD3CFD0015F}"/>
              </a:ext>
            </a:extLst>
          </p:cNvPr>
          <p:cNvPicPr>
            <a:picLocks noChangeAspect="1"/>
          </p:cNvPicPr>
          <p:nvPr/>
        </p:nvPicPr>
        <p:blipFill>
          <a:blip r:embed="rId5"/>
          <a:stretch>
            <a:fillRect/>
          </a:stretch>
        </p:blipFill>
        <p:spPr>
          <a:xfrm>
            <a:off x="987416" y="4712568"/>
            <a:ext cx="1337544" cy="1326747"/>
          </a:xfrm>
          <a:prstGeom prst="rect">
            <a:avLst/>
          </a:prstGeom>
        </p:spPr>
      </p:pic>
      <p:pic>
        <p:nvPicPr>
          <p:cNvPr id="21" name="Picture 21">
            <a:extLst>
              <a:ext uri="{FF2B5EF4-FFF2-40B4-BE49-F238E27FC236}">
                <a16:creationId xmlns:a16="http://schemas.microsoft.com/office/drawing/2014/main" id="{3A37FDE9-7CBB-B791-921B-829640D21569}"/>
              </a:ext>
            </a:extLst>
          </p:cNvPr>
          <p:cNvPicPr>
            <a:picLocks noChangeAspect="1"/>
          </p:cNvPicPr>
          <p:nvPr/>
        </p:nvPicPr>
        <p:blipFill>
          <a:blip r:embed="rId6"/>
          <a:stretch>
            <a:fillRect/>
          </a:stretch>
        </p:blipFill>
        <p:spPr>
          <a:xfrm>
            <a:off x="1264784" y="1551661"/>
            <a:ext cx="1059208" cy="1056863"/>
          </a:xfrm>
          <a:prstGeom prst="rect">
            <a:avLst/>
          </a:prstGeom>
        </p:spPr>
      </p:pic>
      <p:pic>
        <p:nvPicPr>
          <p:cNvPr id="23" name="Picture 22">
            <a:extLst>
              <a:ext uri="{FF2B5EF4-FFF2-40B4-BE49-F238E27FC236}">
                <a16:creationId xmlns:a16="http://schemas.microsoft.com/office/drawing/2014/main" id="{2970B581-C8B1-09D4-642D-CBC2A0A52BED}"/>
              </a:ext>
            </a:extLst>
          </p:cNvPr>
          <p:cNvPicPr>
            <a:picLocks noChangeAspect="1"/>
          </p:cNvPicPr>
          <p:nvPr/>
        </p:nvPicPr>
        <p:blipFill>
          <a:blip r:embed="rId7"/>
          <a:stretch>
            <a:fillRect/>
          </a:stretch>
        </p:blipFill>
        <p:spPr>
          <a:xfrm>
            <a:off x="2669204" y="2914499"/>
            <a:ext cx="600196" cy="584132"/>
          </a:xfrm>
          <a:prstGeom prst="rect">
            <a:avLst/>
          </a:prstGeom>
        </p:spPr>
      </p:pic>
      <p:pic>
        <p:nvPicPr>
          <p:cNvPr id="25" name="Picture 22">
            <a:extLst>
              <a:ext uri="{FF2B5EF4-FFF2-40B4-BE49-F238E27FC236}">
                <a16:creationId xmlns:a16="http://schemas.microsoft.com/office/drawing/2014/main" id="{65578600-A4EE-BAA9-7DF2-83266CB9CE43}"/>
              </a:ext>
            </a:extLst>
          </p:cNvPr>
          <p:cNvPicPr>
            <a:picLocks noChangeAspect="1"/>
          </p:cNvPicPr>
          <p:nvPr/>
        </p:nvPicPr>
        <p:blipFill>
          <a:blip r:embed="rId7"/>
          <a:stretch>
            <a:fillRect/>
          </a:stretch>
        </p:blipFill>
        <p:spPr>
          <a:xfrm>
            <a:off x="7180765" y="6541394"/>
            <a:ext cx="586702" cy="570631"/>
          </a:xfrm>
          <a:prstGeom prst="rect">
            <a:avLst/>
          </a:prstGeom>
        </p:spPr>
      </p:pic>
      <p:pic>
        <p:nvPicPr>
          <p:cNvPr id="26" name="Picture 26" descr="Qr code&#10;&#10;Description automatically generated">
            <a:extLst>
              <a:ext uri="{FF2B5EF4-FFF2-40B4-BE49-F238E27FC236}">
                <a16:creationId xmlns:a16="http://schemas.microsoft.com/office/drawing/2014/main" id="{1D1B8BC5-EC91-54A7-BC2F-04A2CDA27F9B}"/>
              </a:ext>
            </a:extLst>
          </p:cNvPr>
          <p:cNvPicPr>
            <a:picLocks noChangeAspect="1"/>
          </p:cNvPicPr>
          <p:nvPr/>
        </p:nvPicPr>
        <p:blipFill>
          <a:blip r:embed="rId8"/>
          <a:stretch>
            <a:fillRect/>
          </a:stretch>
        </p:blipFill>
        <p:spPr>
          <a:xfrm>
            <a:off x="3259785" y="2832731"/>
            <a:ext cx="780406" cy="761170"/>
          </a:xfrm>
          <a:prstGeom prst="rect">
            <a:avLst/>
          </a:prstGeom>
        </p:spPr>
      </p:pic>
      <p:pic>
        <p:nvPicPr>
          <p:cNvPr id="27" name="Picture 27" descr="Qr code&#10;&#10;Description automatically generated">
            <a:extLst>
              <a:ext uri="{FF2B5EF4-FFF2-40B4-BE49-F238E27FC236}">
                <a16:creationId xmlns:a16="http://schemas.microsoft.com/office/drawing/2014/main" id="{21EA90A8-75C3-0F5C-F32B-809FEDF4569D}"/>
              </a:ext>
            </a:extLst>
          </p:cNvPr>
          <p:cNvPicPr>
            <a:picLocks noChangeAspect="1"/>
          </p:cNvPicPr>
          <p:nvPr/>
        </p:nvPicPr>
        <p:blipFill>
          <a:blip r:embed="rId9"/>
          <a:stretch>
            <a:fillRect/>
          </a:stretch>
        </p:blipFill>
        <p:spPr>
          <a:xfrm>
            <a:off x="6448318" y="6438508"/>
            <a:ext cx="788141" cy="777754"/>
          </a:xfrm>
          <a:prstGeom prst="rect">
            <a:avLst/>
          </a:prstGeom>
        </p:spPr>
      </p:pic>
      <p:sp>
        <p:nvSpPr>
          <p:cNvPr id="4" name="TextBox 3">
            <a:extLst>
              <a:ext uri="{FF2B5EF4-FFF2-40B4-BE49-F238E27FC236}">
                <a16:creationId xmlns:a16="http://schemas.microsoft.com/office/drawing/2014/main" id="{600F2C3E-BB85-DF88-A146-AC7A66283DC8}"/>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solidFill>
                  <a:srgbClr val="333333"/>
                </a:solidFill>
                <a:latin typeface="Century Gothic"/>
                <a:ea typeface="+mn-lt"/>
                <a:cs typeface="+mn-lt"/>
              </a:rPr>
              <a:t>Pension de </a:t>
            </a:r>
            <a:r>
              <a:rPr lang="en-CA" sz="2800" b="1" err="1">
                <a:solidFill>
                  <a:srgbClr val="333333"/>
                </a:solidFill>
                <a:latin typeface="Century Gothic"/>
                <a:ea typeface="+mn-lt"/>
                <a:cs typeface="+mn-lt"/>
              </a:rPr>
              <a:t>retraite</a:t>
            </a:r>
            <a:r>
              <a:rPr lang="en-CA" sz="2800" b="1">
                <a:solidFill>
                  <a:srgbClr val="333333"/>
                </a:solidFill>
                <a:latin typeface="Century Gothic"/>
                <a:ea typeface="+mn-lt"/>
                <a:cs typeface="+mn-lt"/>
              </a:rPr>
              <a:t> du RPC</a:t>
            </a:r>
            <a:endParaRPr lang="en-US" sz="2800" b="1">
              <a:latin typeface="Century Gothic"/>
              <a:cs typeface="Calibri" panose="020F0502020204030204"/>
            </a:endParaRPr>
          </a:p>
          <a:p>
            <a:r>
              <a:rPr lang="en-CA" sz="1400" b="1" err="1">
                <a:latin typeface="Century Gothic"/>
              </a:rPr>
              <a:t>Regulier</a:t>
            </a:r>
          </a:p>
        </p:txBody>
      </p:sp>
      <p:pic>
        <p:nvPicPr>
          <p:cNvPr id="7" name="Picture 6" descr="A blue rectangle with white text&#10;&#10;Description automatically generated">
            <a:extLst>
              <a:ext uri="{FF2B5EF4-FFF2-40B4-BE49-F238E27FC236}">
                <a16:creationId xmlns:a16="http://schemas.microsoft.com/office/drawing/2014/main" id="{89FE2AA4-6C65-FDD9-F408-AF8DA08121B2}"/>
              </a:ext>
            </a:extLst>
          </p:cNvPr>
          <p:cNvPicPr>
            <a:picLocks noChangeAspect="1"/>
          </p:cNvPicPr>
          <p:nvPr/>
        </p:nvPicPr>
        <p:blipFill>
          <a:blip r:embed="rId10"/>
          <a:stretch>
            <a:fillRect/>
          </a:stretch>
        </p:blipFill>
        <p:spPr>
          <a:xfrm>
            <a:off x="4722033" y="3731646"/>
            <a:ext cx="2115784" cy="556426"/>
          </a:xfrm>
          <a:prstGeom prst="rect">
            <a:avLst/>
          </a:prstGeom>
        </p:spPr>
      </p:pic>
      <p:sp>
        <p:nvSpPr>
          <p:cNvPr id="3" name="TextBox 2">
            <a:extLst>
              <a:ext uri="{FF2B5EF4-FFF2-40B4-BE49-F238E27FC236}">
                <a16:creationId xmlns:a16="http://schemas.microsoft.com/office/drawing/2014/main" id="{582C0D3B-4A2E-189D-FF3F-4CC1846E24F2}"/>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latin typeface="Calibri"/>
                <a:ea typeface="+mn-lt"/>
                <a:cs typeface="Calibri"/>
              </a:rPr>
              <a:t>Adapt</a:t>
            </a:r>
            <a:r>
              <a:rPr lang="en-US" sz="700" dirty="0" err="1">
                <a:ea typeface="+mn-lt"/>
                <a:cs typeface="+mn-lt"/>
              </a:rPr>
              <a:t>é</a:t>
            </a:r>
            <a:r>
              <a:rPr lang="en-US" sz="700" dirty="0">
                <a:ea typeface="+mn-lt"/>
                <a:cs typeface="+mn-lt"/>
              </a:rPr>
              <a:t> de</a:t>
            </a:r>
            <a:r>
              <a:rPr lang="en-US" sz="800" dirty="0">
                <a:latin typeface="Calibri"/>
                <a:ea typeface="Calibri"/>
                <a:cs typeface="Calibri"/>
              </a:rPr>
              <a:t>: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2867684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non </a:t>
            </a:r>
            <a:r>
              <a:rPr lang="en-CA" sz="1400" b="1" err="1">
                <a:latin typeface="Century Gothic"/>
                <a:ea typeface="+mn-lt"/>
                <a:cs typeface="+mn-lt"/>
              </a:rPr>
              <a:t>terminale</a:t>
            </a:r>
            <a:endParaRPr lang="en-CA" b="1" err="1">
              <a:latin typeface="Century Gothic"/>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29433" y="8807219"/>
            <a:ext cx="1117523" cy="1106543"/>
          </a:xfrm>
          <a:prstGeom prst="rect">
            <a:avLst/>
          </a:prstGeom>
        </p:spPr>
      </p:pic>
      <p:sp>
        <p:nvSpPr>
          <p:cNvPr id="3" name="TextBox 2">
            <a:extLst>
              <a:ext uri="{FF2B5EF4-FFF2-40B4-BE49-F238E27FC236}">
                <a16:creationId xmlns:a16="http://schemas.microsoft.com/office/drawing/2014/main" id="{A3FB763C-24F1-15ED-5E42-EDA6E2FEBFC4}"/>
              </a:ext>
            </a:extLst>
          </p:cNvPr>
          <p:cNvSpPr txBox="1"/>
          <p:nvPr/>
        </p:nvSpPr>
        <p:spPr>
          <a:xfrm>
            <a:off x="217461" y="1191566"/>
            <a:ext cx="7563533" cy="77133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err="1">
                <a:latin typeface="Century Gothic"/>
                <a:ea typeface="+mn-lt"/>
                <a:cs typeface="+mn-lt"/>
              </a:rPr>
              <a:t>Programme</a:t>
            </a:r>
            <a:r>
              <a:rPr lang="en-US">
                <a:latin typeface="Century Gothic"/>
                <a:ea typeface="+mn-lt"/>
                <a:cs typeface="+mn-lt"/>
              </a:rPr>
              <a:t> du </a:t>
            </a:r>
            <a:r>
              <a:rPr lang="en-US" err="1">
                <a:latin typeface="Century Gothic"/>
                <a:ea typeface="+mn-lt"/>
                <a:cs typeface="+mn-lt"/>
              </a:rPr>
              <a:t>gouvernement</a:t>
            </a:r>
            <a:r>
              <a:rPr lang="en-US">
                <a:latin typeface="Century Gothic"/>
                <a:ea typeface="+mn-lt"/>
                <a:cs typeface="+mn-lt"/>
              </a:rPr>
              <a:t> </a:t>
            </a:r>
            <a:r>
              <a:rPr lang="en-US" err="1">
                <a:latin typeface="Century Gothic"/>
                <a:ea typeface="+mn-lt"/>
                <a:cs typeface="+mn-lt"/>
              </a:rPr>
              <a:t>fédéral</a:t>
            </a:r>
            <a:r>
              <a:rPr lang="en-US">
                <a:latin typeface="Century Gothic"/>
                <a:ea typeface="+mn-lt"/>
                <a:cs typeface="+mn-lt"/>
              </a:rPr>
              <a:t> qui </a:t>
            </a:r>
            <a:r>
              <a:rPr lang="en-US" err="1">
                <a:latin typeface="Century Gothic"/>
                <a:ea typeface="+mn-lt"/>
                <a:cs typeface="+mn-lt"/>
              </a:rPr>
              <a:t>fournit</a:t>
            </a:r>
            <a:r>
              <a:rPr lang="en-US">
                <a:latin typeface="Century Gothic"/>
                <a:ea typeface="+mn-lt"/>
                <a:cs typeface="+mn-lt"/>
              </a:rPr>
              <a:t> un</a:t>
            </a:r>
            <a:r>
              <a:rPr lang="en-US" b="1">
                <a:latin typeface="Century Gothic"/>
                <a:ea typeface="+mn-lt"/>
                <a:cs typeface="+mn-lt"/>
              </a:rPr>
              <a:t> </a:t>
            </a:r>
            <a:r>
              <a:rPr lang="en-US" b="1" err="1">
                <a:latin typeface="Century Gothic"/>
                <a:ea typeface="+mn-lt"/>
                <a:cs typeface="+mn-lt"/>
              </a:rPr>
              <a:t>paiement</a:t>
            </a:r>
            <a:r>
              <a:rPr lang="en-US" b="1">
                <a:latin typeface="Century Gothic"/>
                <a:ea typeface="+mn-lt"/>
                <a:cs typeface="+mn-lt"/>
              </a:rPr>
              <a:t>   </a:t>
            </a:r>
            <a:r>
              <a:rPr lang="en-US" b="1" err="1">
                <a:latin typeface="Century Gothic"/>
                <a:ea typeface="+mn-lt"/>
                <a:cs typeface="+mn-lt"/>
              </a:rPr>
              <a:t>mensuel</a:t>
            </a:r>
            <a:r>
              <a:rPr lang="en-US">
                <a:latin typeface="Century Gothic"/>
                <a:ea typeface="+mn-lt"/>
                <a:cs typeface="+mn-lt"/>
              </a:rPr>
              <a:t> aux </a:t>
            </a:r>
            <a:r>
              <a:rPr lang="en-US" err="1">
                <a:latin typeface="Century Gothic"/>
                <a:ea typeface="+mn-lt"/>
                <a:cs typeface="+mn-lt"/>
              </a:rPr>
              <a:t>personnes</a:t>
            </a:r>
            <a:r>
              <a:rPr lang="en-US">
                <a:latin typeface="Century Gothic"/>
                <a:ea typeface="+mn-lt"/>
                <a:cs typeface="+mn-lt"/>
              </a:rPr>
              <a:t> qui </a:t>
            </a:r>
            <a:r>
              <a:rPr lang="en-US" err="1">
                <a:latin typeface="Century Gothic"/>
                <a:ea typeface="+mn-lt"/>
                <a:cs typeface="+mn-lt"/>
              </a:rPr>
              <a:t>répondent</a:t>
            </a:r>
            <a:r>
              <a:rPr lang="en-US">
                <a:latin typeface="Century Gothic"/>
                <a:ea typeface="+mn-lt"/>
                <a:cs typeface="+mn-lt"/>
              </a:rPr>
              <a:t> à</a:t>
            </a:r>
            <a:r>
              <a:rPr lang="en-US" b="1">
                <a:latin typeface="Century Gothic"/>
                <a:ea typeface="+mn-lt"/>
                <a:cs typeface="+mn-lt"/>
              </a:rPr>
              <a:t> </a:t>
            </a:r>
            <a:r>
              <a:rPr lang="en-US" b="1" err="1">
                <a:latin typeface="Century Gothic"/>
                <a:ea typeface="+mn-lt"/>
                <a:cs typeface="+mn-lt"/>
              </a:rPr>
              <a:t>tous</a:t>
            </a:r>
            <a:r>
              <a:rPr lang="en-US" b="1">
                <a:latin typeface="Century Gothic"/>
                <a:ea typeface="+mn-lt"/>
                <a:cs typeface="+mn-lt"/>
              </a:rPr>
              <a:t> les </a:t>
            </a:r>
            <a:r>
              <a:rPr lang="en-US" b="1" err="1">
                <a:latin typeface="Century Gothic"/>
                <a:ea typeface="+mn-lt"/>
                <a:cs typeface="+mn-lt"/>
              </a:rPr>
              <a:t>critères</a:t>
            </a:r>
            <a:r>
              <a:rPr lang="en-US" b="1">
                <a:latin typeface="Century Gothic"/>
                <a:ea typeface="+mn-lt"/>
                <a:cs typeface="+mn-lt"/>
              </a:rPr>
              <a:t> </a:t>
            </a:r>
            <a:r>
              <a:rPr lang="en-US" b="1" err="1">
                <a:latin typeface="Century Gothic"/>
                <a:ea typeface="+mn-lt"/>
                <a:cs typeface="+mn-lt"/>
              </a:rPr>
              <a:t>suivants</a:t>
            </a:r>
            <a:r>
              <a:rPr lang="en-US" b="1">
                <a:latin typeface="Century Gothic"/>
                <a:ea typeface="+mn-lt"/>
                <a:cs typeface="+mn-lt"/>
              </a:rPr>
              <a:t>:</a:t>
            </a:r>
            <a:endParaRPr lang="en-US">
              <a:latin typeface="Century Gothic"/>
              <a:cs typeface="Calibri"/>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être</a:t>
            </a:r>
            <a:r>
              <a:rPr lang="en-CA">
                <a:latin typeface="Century Gothic"/>
                <a:ea typeface="+mn-lt"/>
                <a:cs typeface="+mn-lt"/>
              </a:rPr>
              <a:t> </a:t>
            </a:r>
            <a:r>
              <a:rPr lang="en-CA" err="1">
                <a:latin typeface="Century Gothic"/>
                <a:ea typeface="+mn-lt"/>
                <a:cs typeface="+mn-lt"/>
              </a:rPr>
              <a:t>âgé</a:t>
            </a:r>
            <a:r>
              <a:rPr lang="en-CA">
                <a:latin typeface="Century Gothic"/>
                <a:ea typeface="+mn-lt"/>
                <a:cs typeface="+mn-lt"/>
              </a:rPr>
              <a:t> de</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 65 </a:t>
            </a:r>
            <a:r>
              <a:rPr lang="en-CA" b="1" err="1">
                <a:latin typeface="Century Gothic"/>
                <a:ea typeface="+mn-lt"/>
                <a:cs typeface="+mn-lt"/>
              </a:rPr>
              <a:t>ans</a:t>
            </a:r>
            <a:endParaRPr lang="en-CA" b="1">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Avoir</a:t>
            </a:r>
            <a:r>
              <a:rPr lang="en-CA" b="1">
                <a:latin typeface="Century Gothic"/>
                <a:ea typeface="+mn-lt"/>
                <a:cs typeface="+mn-lt"/>
              </a:rPr>
              <a:t> </a:t>
            </a:r>
            <a:r>
              <a:rPr lang="en-CA" b="1" err="1">
                <a:latin typeface="Century Gothic"/>
                <a:ea typeface="+mn-lt"/>
                <a:cs typeface="+mn-lt"/>
              </a:rPr>
              <a:t>cotisé</a:t>
            </a:r>
            <a:r>
              <a:rPr lang="en-CA" b="1">
                <a:latin typeface="Century Gothic"/>
                <a:ea typeface="+mn-lt"/>
                <a:cs typeface="+mn-lt"/>
              </a:rPr>
              <a:t> au RPC </a:t>
            </a:r>
            <a:r>
              <a:rPr lang="en-CA">
                <a:latin typeface="Century Gothic"/>
                <a:ea typeface="+mn-lt"/>
                <a:cs typeface="+mn-lt"/>
              </a:rPr>
              <a:t>tout au long de </a:t>
            </a:r>
            <a:r>
              <a:rPr lang="en-CA" err="1">
                <a:latin typeface="Century Gothic"/>
                <a:ea typeface="+mn-lt"/>
                <a:cs typeface="+mn-lt"/>
              </a:rPr>
              <a:t>sa</a:t>
            </a:r>
            <a:r>
              <a:rPr lang="en-CA">
                <a:latin typeface="Century Gothic"/>
                <a:ea typeface="+mn-lt"/>
                <a:cs typeface="+mn-lt"/>
              </a:rPr>
              <a:t> vie</a:t>
            </a:r>
            <a:endParaRPr lang="en-CA">
              <a:latin typeface="Century Gothic"/>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a:buFont typeface="Arial"/>
              <a:buChar char="•"/>
            </a:pPr>
            <a:endParaRPr lang="en-CA">
              <a:latin typeface="Century Gothic"/>
              <a:ea typeface="+mn-lt"/>
              <a:cs typeface="+mn-lt"/>
            </a:endParaRPr>
          </a:p>
          <a:p>
            <a:pPr>
              <a:buFont typeface="Arial"/>
              <a:buChar char="•"/>
            </a:pPr>
            <a:r>
              <a:rPr lang="en-CA">
                <a:latin typeface="Century Gothic"/>
                <a:ea typeface="+mn-lt"/>
                <a:cs typeface="+mn-lt"/>
              </a:rPr>
              <a:t> </a:t>
            </a:r>
            <a:r>
              <a:rPr lang="en-CA" err="1">
                <a:latin typeface="Century Gothic"/>
                <a:ea typeface="+mn-lt"/>
                <a:cs typeface="+mn-lt"/>
              </a:rPr>
              <a:t>Avoir</a:t>
            </a:r>
            <a:r>
              <a:rPr lang="en-CA">
                <a:latin typeface="Century Gothic"/>
                <a:ea typeface="+mn-lt"/>
                <a:cs typeface="+mn-lt"/>
              </a:rPr>
              <a:t> un </a:t>
            </a:r>
            <a:r>
              <a:rPr lang="en-CA" b="1">
                <a:latin typeface="Century Gothic"/>
                <a:ea typeface="+mn-lt"/>
                <a:cs typeface="+mn-lt"/>
              </a:rPr>
              <a:t>handicap mental et/</a:t>
            </a:r>
            <a:r>
              <a:rPr lang="en-CA" b="1" err="1">
                <a:latin typeface="Century Gothic"/>
                <a:ea typeface="+mn-lt"/>
                <a:cs typeface="+mn-lt"/>
              </a:rPr>
              <a:t>ou</a:t>
            </a:r>
            <a:r>
              <a:rPr lang="en-CA" b="1">
                <a:latin typeface="Century Gothic"/>
                <a:ea typeface="+mn-lt"/>
                <a:cs typeface="+mn-lt"/>
              </a:rPr>
              <a:t> physique</a:t>
            </a:r>
            <a:r>
              <a:rPr lang="en-CA">
                <a:latin typeface="Century Gothic"/>
                <a:ea typeface="+mn-lt"/>
                <a:cs typeface="+mn-lt"/>
              </a:rPr>
              <a:t> qui</a:t>
            </a:r>
            <a:r>
              <a:rPr lang="en-CA" b="1">
                <a:latin typeface="Century Gothic"/>
                <a:ea typeface="+mn-lt"/>
                <a:cs typeface="+mn-lt"/>
              </a:rPr>
              <a:t> </a:t>
            </a:r>
            <a:r>
              <a:rPr lang="en-CA" b="1" err="1">
                <a:latin typeface="Century Gothic"/>
                <a:ea typeface="+mn-lt"/>
                <a:cs typeface="+mn-lt"/>
              </a:rPr>
              <a:t>limite</a:t>
            </a:r>
            <a:r>
              <a:rPr lang="en-CA" b="1">
                <a:latin typeface="Century Gothic"/>
                <a:ea typeface="+mn-lt"/>
                <a:cs typeface="+mn-lt"/>
              </a:rPr>
              <a:t> le </a:t>
            </a:r>
            <a:r>
              <a:rPr lang="en-CA" b="1" err="1">
                <a:latin typeface="Century Gothic"/>
                <a:ea typeface="+mn-lt"/>
                <a:cs typeface="+mn-lt"/>
              </a:rPr>
              <a:t>revenu</a:t>
            </a:r>
            <a:r>
              <a:rPr lang="en-CA">
                <a:latin typeface="Century Gothic"/>
                <a:ea typeface="+mn-lt"/>
                <a:cs typeface="+mn-lt"/>
              </a:rPr>
              <a:t> à</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a:t>
            </a:r>
            <a:r>
              <a:rPr lang="en-CA">
                <a:latin typeface="Century Gothic"/>
                <a:ea typeface="+mn-lt"/>
                <a:cs typeface="+mn-lt"/>
              </a:rPr>
              <a:t>:  </a:t>
            </a:r>
            <a:endParaRPr lang="en-CA">
              <a:latin typeface="Century Gothic"/>
            </a:endParaRPr>
          </a:p>
          <a:p>
            <a:pPr>
              <a:buFont typeface="Arial"/>
              <a:buChar char="•"/>
            </a:pPr>
            <a:endParaRPr lang="en-CA">
              <a:latin typeface="Century Gothic"/>
            </a:endParaRPr>
          </a:p>
          <a:p>
            <a:pPr marL="742950" lvl="1" indent="-285750">
              <a:lnSpc>
                <a:spcPct val="150000"/>
              </a:lnSpc>
              <a:spcBef>
                <a:spcPts val="1000"/>
              </a:spcBef>
              <a:buFont typeface="Arial"/>
              <a:buChar char="•"/>
            </a:pPr>
            <a:r>
              <a:rPr lang="en-CA" b="1">
                <a:latin typeface="Century Gothic"/>
                <a:ea typeface="+mn-lt"/>
                <a:cs typeface="+mn-lt"/>
              </a:rPr>
              <a:t>18 508,36 $ </a:t>
            </a:r>
            <a:r>
              <a:rPr lang="en-CA" b="1" err="1">
                <a:latin typeface="Century Gothic"/>
                <a:ea typeface="+mn-lt"/>
                <a:cs typeface="+mn-lt"/>
              </a:rPr>
              <a:t>avant</a:t>
            </a:r>
            <a:r>
              <a:rPr lang="en-CA" b="1">
                <a:latin typeface="Century Gothic"/>
                <a:ea typeface="+mn-lt"/>
                <a:cs typeface="+mn-lt"/>
              </a:rPr>
              <a:t> </a:t>
            </a:r>
            <a:r>
              <a:rPr lang="en-CA" b="1" err="1">
                <a:latin typeface="Century Gothic"/>
                <a:ea typeface="+mn-lt"/>
                <a:cs typeface="+mn-lt"/>
              </a:rPr>
              <a:t>impôt</a:t>
            </a:r>
            <a:r>
              <a:rPr lang="en-CA">
                <a:latin typeface="Century Gothic"/>
                <a:ea typeface="+mn-lt"/>
                <a:cs typeface="+mn-lt"/>
              </a:rPr>
              <a:t> (</a:t>
            </a:r>
            <a:r>
              <a:rPr lang="en-CA" err="1">
                <a:latin typeface="Century Gothic"/>
                <a:ea typeface="+mn-lt"/>
                <a:cs typeface="+mn-lt"/>
              </a:rPr>
              <a:t>en</a:t>
            </a:r>
            <a:r>
              <a:rPr lang="en-CA">
                <a:latin typeface="Century Gothic"/>
                <a:ea typeface="+mn-lt"/>
                <a:cs typeface="+mn-lt"/>
              </a:rPr>
              <a:t> 2023)</a:t>
            </a:r>
            <a:endParaRPr lang="en-CA">
              <a:latin typeface="Century Gothic"/>
              <a:cs typeface="Calibri" panose="020F0502020204030204"/>
            </a:endParaRPr>
          </a:p>
          <a:p>
            <a:pPr>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err="1">
                <a:latin typeface="Century Gothic"/>
                <a:ea typeface="+mn-lt"/>
                <a:cs typeface="+mn-lt"/>
              </a:rPr>
              <a:t>une</a:t>
            </a:r>
            <a:r>
              <a:rPr lang="en-CA" b="1">
                <a:latin typeface="Century Gothic"/>
                <a:ea typeface="+mn-lt"/>
                <a:cs typeface="+mn-lt"/>
              </a:rPr>
              <a:t> </a:t>
            </a:r>
            <a:r>
              <a:rPr lang="en-CA" b="1" err="1">
                <a:latin typeface="Century Gothic"/>
                <a:ea typeface="+mn-lt"/>
                <a:cs typeface="+mn-lt"/>
              </a:rPr>
              <a:t>incapacité</a:t>
            </a:r>
            <a:r>
              <a:rPr lang="en-CA" b="1">
                <a:latin typeface="Century Gothic"/>
                <a:ea typeface="+mn-lt"/>
                <a:cs typeface="+mn-lt"/>
              </a:rPr>
              <a:t> de longue durée </a:t>
            </a:r>
            <a:r>
              <a:rPr lang="en-CA">
                <a:latin typeface="Century Gothic"/>
                <a:ea typeface="+mn-lt"/>
                <a:cs typeface="+mn-lt"/>
              </a:rPr>
              <a:t>et/</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permanente</a:t>
            </a:r>
            <a:r>
              <a:rPr lang="en-CA">
                <a:latin typeface="Century Gothic"/>
                <a:ea typeface="+mn-lt"/>
                <a:cs typeface="+mn-lt"/>
              </a:rPr>
              <a:t> </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incapacité</a:t>
            </a:r>
            <a:r>
              <a:rPr lang="en-CA">
                <a:latin typeface="Century Gothic"/>
                <a:ea typeface="+mn-lt"/>
                <a:cs typeface="+mn-lt"/>
              </a:rPr>
              <a:t> susceptible </a:t>
            </a:r>
            <a:r>
              <a:rPr lang="en-CA" err="1">
                <a:latin typeface="Century Gothic"/>
                <a:ea typeface="+mn-lt"/>
                <a:cs typeface="+mn-lt"/>
              </a:rPr>
              <a:t>d'</a:t>
            </a:r>
            <a:r>
              <a:rPr lang="en-CA" b="1" err="1">
                <a:latin typeface="Century Gothic"/>
                <a:ea typeface="+mn-lt"/>
                <a:cs typeface="+mn-lt"/>
              </a:rPr>
              <a:t>entraîner</a:t>
            </a:r>
            <a:r>
              <a:rPr lang="en-CA" b="1">
                <a:latin typeface="Century Gothic"/>
                <a:ea typeface="+mn-lt"/>
                <a:cs typeface="+mn-lt"/>
              </a:rPr>
              <a:t> la mort</a:t>
            </a:r>
            <a:r>
              <a:rPr lang="en-CA">
                <a:latin typeface="Century Gothic"/>
                <a:ea typeface="+mn-lt"/>
                <a:cs typeface="+mn-lt"/>
              </a:rPr>
              <a:t>.</a:t>
            </a:r>
            <a:endParaRPr lang="en-CA">
              <a:latin typeface="Century Gothic"/>
            </a:endParaRPr>
          </a:p>
        </p:txBody>
      </p:sp>
      <p:sp>
        <p:nvSpPr>
          <p:cNvPr id="4" name="TextBox 3">
            <a:extLst>
              <a:ext uri="{FF2B5EF4-FFF2-40B4-BE49-F238E27FC236}">
                <a16:creationId xmlns:a16="http://schemas.microsoft.com/office/drawing/2014/main" id="{CAA295C2-3128-EAA0-FC54-8B8B0E0C6D28}"/>
              </a:ext>
            </a:extLst>
          </p:cNvPr>
          <p:cNvSpPr txBox="1"/>
          <p:nvPr/>
        </p:nvSpPr>
        <p:spPr>
          <a:xfrm>
            <a:off x="927306" y="9144980"/>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8" name="TextBox 7">
            <a:extLst>
              <a:ext uri="{FF2B5EF4-FFF2-40B4-BE49-F238E27FC236}">
                <a16:creationId xmlns:a16="http://schemas.microsoft.com/office/drawing/2014/main" id="{F88DF3BA-FF3A-522F-EE87-4AA3C945DB6E}"/>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963606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129970" y="8626862"/>
            <a:ext cx="1117523" cy="1106543"/>
          </a:xfrm>
          <a:prstGeom prst="rect">
            <a:avLst/>
          </a:prstGeom>
        </p:spPr>
      </p:pic>
      <p:sp>
        <p:nvSpPr>
          <p:cNvPr id="3" name="TextBox 2">
            <a:extLst>
              <a:ext uri="{FF2B5EF4-FFF2-40B4-BE49-F238E27FC236}">
                <a16:creationId xmlns:a16="http://schemas.microsoft.com/office/drawing/2014/main" id="{E6F168E0-9784-17C5-44B3-D498E7CC1DE0}"/>
              </a:ext>
            </a:extLst>
          </p:cNvPr>
          <p:cNvSpPr txBox="1"/>
          <p:nvPr/>
        </p:nvSpPr>
        <p:spPr>
          <a:xfrm>
            <a:off x="167506" y="1199931"/>
            <a:ext cx="7470556" cy="8315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US" u="sng">
                <a:latin typeface="Century Gothic"/>
                <a:cs typeface="Arial"/>
              </a:rPr>
              <a:t>​</a:t>
            </a:r>
            <a:r>
              <a:rPr lang="en-CA" u="sng">
                <a:latin typeface="Century Gothic"/>
                <a:cs typeface="Calibri"/>
              </a:rPr>
              <a:t>Deux types de </a:t>
            </a:r>
            <a:r>
              <a:rPr lang="en-CA" u="sng" err="1">
                <a:latin typeface="Century Gothic"/>
                <a:cs typeface="Calibri"/>
              </a:rPr>
              <a:t>prestations</a:t>
            </a:r>
            <a:r>
              <a:rPr lang="en-CA" u="sng">
                <a:latin typeface="Century Gothic"/>
                <a:cs typeface="Calibri"/>
              </a:rPr>
              <a:t> </a:t>
            </a:r>
            <a:r>
              <a:rPr lang="en-CA" u="sng" err="1">
                <a:latin typeface="Century Gothic"/>
                <a:cs typeface="Calibri"/>
              </a:rPr>
              <a:t>d'invalidité</a:t>
            </a:r>
            <a:r>
              <a:rPr lang="en-CA" u="sng">
                <a:latin typeface="Century Gothic"/>
                <a:cs typeface="Calibri"/>
              </a:rPr>
              <a:t> du RPC:</a:t>
            </a:r>
            <a:endParaRPr lang="en-US" u="sng">
              <a:latin typeface="Century Gothic"/>
              <a:cs typeface="Calibri"/>
            </a:endParaRPr>
          </a:p>
          <a:p>
            <a:pPr>
              <a:lnSpc>
                <a:spcPct val="200000"/>
              </a:lnSpc>
            </a:pPr>
            <a:r>
              <a:rPr lang="en-US">
                <a:latin typeface="Century Gothic"/>
                <a:cs typeface="Arial"/>
              </a:rPr>
              <a:t>​</a:t>
            </a:r>
            <a:r>
              <a:rPr lang="en-CA" u="sng">
                <a:latin typeface="Century Gothic"/>
                <a:cs typeface="Arial"/>
              </a:rPr>
              <a:t>Type 1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a:t>
            </a:r>
          </a:p>
          <a:p>
            <a:pPr marL="1200150" lvl="1" indent="-285750">
              <a:lnSpc>
                <a:spcPct val="200000"/>
              </a:lnSpc>
              <a:buFont typeface="Arial"/>
              <a:buChar char="•"/>
            </a:pPr>
            <a:r>
              <a:rPr lang="en-CA" b="1">
                <a:latin typeface="Century Gothic"/>
                <a:cs typeface="Arial"/>
              </a:rPr>
              <a:t>&lt;65 </a:t>
            </a:r>
            <a:r>
              <a:rPr lang="en-CA" b="1" err="1">
                <a:latin typeface="Century Gothic"/>
                <a:cs typeface="Arial"/>
              </a:rPr>
              <a:t>ans</a:t>
            </a:r>
            <a:r>
              <a:rPr lang="en-CA">
                <a:latin typeface="Century Gothic"/>
                <a:cs typeface="Arial"/>
              </a:rPr>
              <a:t> qui</a:t>
            </a:r>
            <a:endParaRPr lang="en-US">
              <a:latin typeface="Century Gothic"/>
              <a:cs typeface="Arial"/>
            </a:endParaRPr>
          </a:p>
          <a:p>
            <a:pPr marL="1200150" lvl="1" indent="-285750">
              <a:lnSpc>
                <a:spcPct val="200000"/>
              </a:lnSpc>
              <a:buFont typeface="Arial"/>
              <a:buChar char="•"/>
            </a:pPr>
            <a:r>
              <a:rPr lang="en-CA" b="1">
                <a:latin typeface="Century Gothic"/>
                <a:cs typeface="Arial"/>
              </a:rPr>
              <a:t>ne </a:t>
            </a:r>
            <a:r>
              <a:rPr lang="en-CA" b="1" err="1">
                <a:latin typeface="Century Gothic"/>
                <a:cs typeface="Arial"/>
              </a:rPr>
              <a:t>reçoivent</a:t>
            </a:r>
            <a:r>
              <a:rPr lang="en-CA" b="1">
                <a:latin typeface="Century Gothic"/>
                <a:cs typeface="Arial"/>
              </a:rPr>
              <a:t> pas</a:t>
            </a:r>
            <a:r>
              <a:rPr lang="en-CA">
                <a:latin typeface="Century Gothic"/>
                <a:cs typeface="Arial"/>
              </a:rPr>
              <a:t> de </a:t>
            </a:r>
            <a:r>
              <a:rPr lang="en-CA" b="1">
                <a:latin typeface="Century Gothic"/>
                <a:cs typeface="Arial"/>
              </a:rPr>
              <a:t>pension de </a:t>
            </a:r>
            <a:r>
              <a:rPr lang="en-CA" b="1" err="1">
                <a:latin typeface="Century Gothic"/>
                <a:cs typeface="Arial"/>
              </a:rPr>
              <a:t>retraite</a:t>
            </a:r>
            <a:r>
              <a:rPr lang="en-CA" b="1">
                <a:latin typeface="Century Gothic"/>
                <a:cs typeface="Arial"/>
              </a:rPr>
              <a:t> </a:t>
            </a:r>
            <a:r>
              <a:rPr lang="en-CA">
                <a:latin typeface="Century Gothic"/>
                <a:cs typeface="Arial"/>
              </a:rPr>
              <a:t>du RPC</a:t>
            </a:r>
            <a:endParaRPr lang="en-US">
              <a:latin typeface="Century Gothic"/>
              <a:cs typeface="Arial"/>
            </a:endParaRP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 </a:t>
            </a:r>
            <a:r>
              <a:rPr lang="en-CA" b="1">
                <a:latin typeface="Century Gothic"/>
                <a:cs typeface="Arial"/>
              </a:rPr>
              <a:t>après la </a:t>
            </a:r>
            <a:r>
              <a:rPr lang="en-CA" b="1" err="1">
                <a:latin typeface="Century Gothic"/>
                <a:cs typeface="Arial"/>
              </a:rPr>
              <a:t>retraite</a:t>
            </a:r>
            <a:endParaRPr lang="en-CA" err="1">
              <a:latin typeface="Century Gothic"/>
              <a:cs typeface="Arial"/>
            </a:endParaRPr>
          </a:p>
          <a:p>
            <a:pPr lvl="1">
              <a:lnSpc>
                <a:spcPct val="200000"/>
              </a:lnSpc>
              <a:buFont typeface="Arial"/>
              <a:buChar char="•"/>
            </a:pPr>
            <a:r>
              <a:rPr lang="en-CA" b="1">
                <a:latin typeface="Century Gothic"/>
                <a:cs typeface="Arial"/>
              </a:rPr>
              <a:t>60-64 </a:t>
            </a:r>
            <a:r>
              <a:rPr lang="en-CA" b="1" err="1">
                <a:latin typeface="Century Gothic"/>
                <a:cs typeface="Arial"/>
              </a:rPr>
              <a:t>ans</a:t>
            </a:r>
            <a:endParaRPr lang="en-CA" err="1">
              <a:latin typeface="Calibri" panose="020F0502020204030204"/>
              <a:cs typeface="Calibri" panose="020F0502020204030204"/>
            </a:endParaRPr>
          </a:p>
          <a:p>
            <a:pPr lvl="1">
              <a:lnSpc>
                <a:spcPct val="200000"/>
              </a:lnSpc>
              <a:buFont typeface="Arial"/>
              <a:buChar char="•"/>
            </a:pPr>
            <a:r>
              <a:rPr lang="en-CA" err="1">
                <a:latin typeface="Century Gothic"/>
                <a:cs typeface="Arial"/>
              </a:rPr>
              <a:t>ont</a:t>
            </a:r>
            <a:r>
              <a:rPr lang="en-CA">
                <a:latin typeface="Century Gothic"/>
                <a:cs typeface="Arial"/>
              </a:rPr>
              <a:t> déjà </a:t>
            </a:r>
            <a:r>
              <a:rPr lang="en-CA" err="1">
                <a:latin typeface="Century Gothic"/>
                <a:cs typeface="Arial"/>
              </a:rPr>
              <a:t>perçu</a:t>
            </a:r>
            <a:r>
              <a:rPr lang="en-CA">
                <a:latin typeface="Century Gothic"/>
                <a:cs typeface="Arial"/>
              </a:rPr>
              <a:t> la </a:t>
            </a:r>
            <a:r>
              <a:rPr lang="en-CA" b="1">
                <a:latin typeface="Century Gothic"/>
                <a:cs typeface="Arial"/>
              </a:rPr>
              <a:t>pension de </a:t>
            </a:r>
            <a:r>
              <a:rPr lang="en-CA" b="1" err="1">
                <a:latin typeface="Century Gothic"/>
                <a:cs typeface="Arial"/>
              </a:rPr>
              <a:t>retraite</a:t>
            </a:r>
            <a:r>
              <a:rPr lang="en-CA">
                <a:latin typeface="Century Gothic"/>
                <a:cs typeface="Arial"/>
              </a:rPr>
              <a:t> du RPC pendant </a:t>
            </a:r>
            <a:r>
              <a:rPr lang="en-CA" b="1">
                <a:latin typeface="Century Gothic"/>
                <a:cs typeface="Arial"/>
              </a:rPr>
              <a:t>plus de 15 </a:t>
            </a:r>
            <a:r>
              <a:rPr lang="en-CA" b="1" err="1">
                <a:latin typeface="Century Gothic"/>
                <a:cs typeface="Arial"/>
              </a:rPr>
              <a:t>mois</a:t>
            </a:r>
            <a:r>
              <a:rPr lang="en-CA">
                <a:latin typeface="Century Gothic"/>
                <a:cs typeface="Arial"/>
              </a:rPr>
              <a:t> </a:t>
            </a:r>
            <a:r>
              <a:rPr lang="en-CA" i="1" err="1">
                <a:latin typeface="Century Gothic"/>
                <a:cs typeface="Arial"/>
              </a:rPr>
              <a:t>ou</a:t>
            </a:r>
            <a:r>
              <a:rPr lang="en-CA">
                <a:latin typeface="Century Gothic"/>
                <a:cs typeface="Arial"/>
              </a:rPr>
              <a:t> </a:t>
            </a:r>
            <a:r>
              <a:rPr lang="en-CA" err="1">
                <a:latin typeface="Century Gothic"/>
                <a:cs typeface="Arial"/>
              </a:rPr>
              <a:t>sont</a:t>
            </a:r>
            <a:r>
              <a:rPr lang="en-CA">
                <a:latin typeface="Century Gothic"/>
                <a:cs typeface="Arial"/>
              </a:rPr>
              <a:t> </a:t>
            </a:r>
            <a:r>
              <a:rPr lang="en-CA" b="1" err="1">
                <a:latin typeface="Century Gothic"/>
                <a:cs typeface="Arial"/>
              </a:rPr>
              <a:t>devenus</a:t>
            </a:r>
            <a:r>
              <a:rPr lang="en-CA" b="1">
                <a:latin typeface="Century Gothic"/>
                <a:cs typeface="Arial"/>
              </a:rPr>
              <a:t> </a:t>
            </a:r>
            <a:r>
              <a:rPr lang="en-CA" b="1" err="1">
                <a:latin typeface="Century Gothic"/>
                <a:cs typeface="Arial"/>
              </a:rPr>
              <a:t>invalides</a:t>
            </a:r>
            <a:r>
              <a:rPr lang="en-CA">
                <a:latin typeface="Century Gothic"/>
                <a:cs typeface="Arial"/>
              </a:rPr>
              <a:t>  après </a:t>
            </a:r>
            <a:r>
              <a:rPr lang="en-CA" err="1">
                <a:latin typeface="Century Gothic"/>
                <a:cs typeface="Arial"/>
              </a:rPr>
              <a:t>avoir</a:t>
            </a:r>
            <a:r>
              <a:rPr lang="en-CA">
                <a:latin typeface="Century Gothic"/>
                <a:cs typeface="Arial"/>
              </a:rPr>
              <a:t> </a:t>
            </a:r>
            <a:r>
              <a:rPr lang="en-CA" err="1">
                <a:latin typeface="Century Gothic"/>
                <a:cs typeface="Arial"/>
              </a:rPr>
              <a:t>perçu</a:t>
            </a:r>
            <a:r>
              <a:rPr lang="en-CA">
                <a:latin typeface="Century Gothic"/>
                <a:cs typeface="Arial"/>
              </a:rPr>
              <a:t> la pension de </a:t>
            </a:r>
            <a:r>
              <a:rPr lang="en-CA" err="1">
                <a:latin typeface="Century Gothic"/>
                <a:cs typeface="Arial"/>
              </a:rPr>
              <a:t>retraite</a:t>
            </a:r>
            <a:r>
              <a:rPr lang="en-CA">
                <a:latin typeface="Century Gothic"/>
                <a:cs typeface="Arial"/>
              </a:rPr>
              <a:t> du RPC</a:t>
            </a:r>
            <a:endParaRPr lang="en-CA">
              <a:cs typeface="Calibri" panose="020F0502020204030204"/>
            </a:endParaRPr>
          </a:p>
          <a:p>
            <a:pPr lvl="1">
              <a:lnSpc>
                <a:spcPct val="150000"/>
              </a:lnSpc>
              <a:buChar char="•"/>
            </a:pPr>
            <a:endParaRPr lang="en-CA" i="1">
              <a:latin typeface="Century Gothic"/>
              <a:cs typeface="Arial"/>
            </a:endParaRPr>
          </a:p>
          <a:p>
            <a:pPr marL="285750" indent="-285750">
              <a:lnSpc>
                <a:spcPct val="150000"/>
              </a:lnSpc>
              <a:buFont typeface="Arial"/>
              <a:buChar char="•"/>
            </a:pPr>
            <a:r>
              <a:rPr lang="en-CA">
                <a:latin typeface="Century Gothic"/>
                <a:cs typeface="Arial"/>
              </a:rPr>
              <a:t>Pour les </a:t>
            </a:r>
            <a:r>
              <a:rPr lang="en-CA" b="1">
                <a:latin typeface="Century Gothic"/>
                <a:cs typeface="Arial"/>
              </a:rPr>
              <a:t>types 1 et 2</a:t>
            </a:r>
            <a:r>
              <a:rPr lang="en-CA">
                <a:latin typeface="Century Gothic"/>
                <a:cs typeface="Arial"/>
              </a:rPr>
              <a:t>, </a:t>
            </a:r>
            <a:r>
              <a:rPr lang="en-CA" err="1">
                <a:latin typeface="Century Gothic"/>
                <a:cs typeface="Arial"/>
              </a:rPr>
              <a:t>lorsque</a:t>
            </a:r>
            <a:r>
              <a:rPr lang="en-CA">
                <a:latin typeface="Century Gothic"/>
                <a:cs typeface="Arial"/>
              </a:rPr>
              <a:t> </a:t>
            </a:r>
            <a:r>
              <a:rPr lang="en-CA" err="1">
                <a:latin typeface="Century Gothic"/>
                <a:cs typeface="Arial"/>
              </a:rPr>
              <a:t>vous</a:t>
            </a:r>
            <a:r>
              <a:rPr lang="en-CA">
                <a:latin typeface="Century Gothic"/>
                <a:cs typeface="Arial"/>
              </a:rPr>
              <a:t> </a:t>
            </a:r>
            <a:r>
              <a:rPr lang="en-CA" err="1">
                <a:latin typeface="Century Gothic"/>
                <a:cs typeface="Arial"/>
              </a:rPr>
              <a:t>atteignez</a:t>
            </a:r>
            <a:r>
              <a:rPr lang="en-CA">
                <a:latin typeface="Century Gothic"/>
                <a:cs typeface="Arial"/>
              </a:rPr>
              <a:t> </a:t>
            </a:r>
            <a:r>
              <a:rPr lang="en-CA" err="1">
                <a:latin typeface="Century Gothic"/>
                <a:cs typeface="Arial"/>
              </a:rPr>
              <a:t>l'</a:t>
            </a:r>
            <a:r>
              <a:rPr lang="en-CA" b="1" err="1">
                <a:latin typeface="Century Gothic"/>
                <a:cs typeface="Arial"/>
              </a:rPr>
              <a:t>âge</a:t>
            </a:r>
            <a:r>
              <a:rPr lang="en-CA" b="1">
                <a:latin typeface="Century Gothic"/>
                <a:cs typeface="Arial"/>
              </a:rPr>
              <a:t> de 65 </a:t>
            </a:r>
            <a:r>
              <a:rPr lang="en-CA" b="1" err="1">
                <a:latin typeface="Century Gothic"/>
                <a:cs typeface="Arial"/>
              </a:rPr>
              <a:t>ans</a:t>
            </a:r>
            <a:r>
              <a:rPr lang="en-CA">
                <a:latin typeface="Century Gothic"/>
                <a:cs typeface="Arial"/>
              </a:rPr>
              <a:t>, la prestation </a:t>
            </a:r>
            <a:r>
              <a:rPr lang="en-CA" err="1">
                <a:latin typeface="Century Gothic"/>
                <a:cs typeface="Arial"/>
              </a:rPr>
              <a:t>d'invalidité</a:t>
            </a:r>
            <a:r>
              <a:rPr lang="en-CA">
                <a:latin typeface="Century Gothic"/>
                <a:cs typeface="Arial"/>
              </a:rPr>
              <a:t> du RPC </a:t>
            </a:r>
            <a:r>
              <a:rPr lang="en-CA" err="1">
                <a:latin typeface="Century Gothic"/>
                <a:cs typeface="Arial"/>
              </a:rPr>
              <a:t>est</a:t>
            </a:r>
            <a:r>
              <a:rPr lang="en-CA">
                <a:latin typeface="Century Gothic"/>
                <a:cs typeface="Arial"/>
              </a:rPr>
              <a:t> </a:t>
            </a:r>
            <a:r>
              <a:rPr lang="en-CA" b="1" err="1">
                <a:latin typeface="Century Gothic"/>
                <a:cs typeface="Arial"/>
              </a:rPr>
              <a:t>automatiquement</a:t>
            </a:r>
            <a:r>
              <a:rPr lang="en-CA" b="1">
                <a:latin typeface="Century Gothic"/>
                <a:cs typeface="Arial"/>
              </a:rPr>
              <a:t>   </a:t>
            </a:r>
            <a:r>
              <a:rPr lang="en-CA" b="1" err="1">
                <a:latin typeface="Century Gothic"/>
                <a:cs typeface="Arial"/>
              </a:rPr>
              <a:t>transformée</a:t>
            </a:r>
            <a:r>
              <a:rPr lang="en-CA" b="1">
                <a:latin typeface="Century Gothic"/>
                <a:cs typeface="Arial"/>
              </a:rPr>
              <a:t> </a:t>
            </a:r>
            <a:r>
              <a:rPr lang="en-CA" b="1" err="1">
                <a:latin typeface="Century Gothic"/>
                <a:cs typeface="Arial"/>
              </a:rPr>
              <a:t>en</a:t>
            </a:r>
            <a:r>
              <a:rPr lang="en-CA" b="1">
                <a:latin typeface="Century Gothic"/>
                <a:cs typeface="Arial"/>
              </a:rPr>
              <a:t> pension de </a:t>
            </a:r>
            <a:r>
              <a:rPr lang="en-CA" b="1" err="1">
                <a:latin typeface="Century Gothic"/>
                <a:cs typeface="Arial"/>
              </a:rPr>
              <a:t>retraite</a:t>
            </a:r>
            <a:r>
              <a:rPr lang="en-CA">
                <a:latin typeface="Century Gothic"/>
                <a:cs typeface="Arial"/>
              </a:rPr>
              <a:t> du RPC</a:t>
            </a:r>
            <a:endParaRPr lang="en-US">
              <a:latin typeface="Century Gothic"/>
              <a:cs typeface="Arial"/>
            </a:endParaRPr>
          </a:p>
          <a:p>
            <a:pPr marL="285750" indent="-285750">
              <a:lnSpc>
                <a:spcPct val="200000"/>
              </a:lnSpc>
              <a:buFont typeface="Arial"/>
              <a:buChar char="•"/>
            </a:pPr>
            <a:endParaRPr lang="en-US">
              <a:latin typeface="Century Gothic"/>
              <a:cs typeface="Arial"/>
            </a:endParaRPr>
          </a:p>
          <a:p>
            <a:pPr>
              <a:lnSpc>
                <a:spcPct val="200000"/>
              </a:lnSpc>
              <a:buChar char="•"/>
            </a:pPr>
            <a:endParaRPr lang="en-US">
              <a:latin typeface="Century Gothic"/>
              <a:cs typeface="Arial"/>
            </a:endParaRPr>
          </a:p>
        </p:txBody>
      </p:sp>
      <p:sp>
        <p:nvSpPr>
          <p:cNvPr id="10" name="TextBox 9">
            <a:extLst>
              <a:ext uri="{FF2B5EF4-FFF2-40B4-BE49-F238E27FC236}">
                <a16:creationId xmlns:a16="http://schemas.microsoft.com/office/drawing/2014/main" id="{335B3BD4-8873-605D-DF59-4CA52289744E}"/>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non </a:t>
            </a:r>
            <a:r>
              <a:rPr lang="en-CA" sz="1400" b="1" err="1">
                <a:latin typeface="Century Gothic"/>
                <a:ea typeface="+mn-lt"/>
                <a:cs typeface="+mn-lt"/>
              </a:rPr>
              <a:t>terminale</a:t>
            </a:r>
            <a:endParaRPr lang="en-CA" b="1" err="1">
              <a:latin typeface="Century Gothic"/>
            </a:endParaRPr>
          </a:p>
        </p:txBody>
      </p:sp>
      <p:sp>
        <p:nvSpPr>
          <p:cNvPr id="13" name="TextBox 12">
            <a:extLst>
              <a:ext uri="{FF2B5EF4-FFF2-40B4-BE49-F238E27FC236}">
                <a16:creationId xmlns:a16="http://schemas.microsoft.com/office/drawing/2014/main" id="{1A711008-2B3A-CD64-495C-1279C67CB2BA}"/>
              </a:ext>
            </a:extLst>
          </p:cNvPr>
          <p:cNvSpPr txBox="1"/>
          <p:nvPr/>
        </p:nvSpPr>
        <p:spPr>
          <a:xfrm>
            <a:off x="887093" y="8897964"/>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4" name="TextBox 3">
            <a:extLst>
              <a:ext uri="{FF2B5EF4-FFF2-40B4-BE49-F238E27FC236}">
                <a16:creationId xmlns:a16="http://schemas.microsoft.com/office/drawing/2014/main" id="{5904C895-61DC-EFA9-743B-63F1A5284FCD}"/>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015949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71832"/>
            <a:ext cx="7534553" cy="4979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r>
              <a:rPr lang="en-US" u="sng">
                <a:latin typeface="Century Gothic"/>
                <a:cs typeface="Arial"/>
              </a:rPr>
              <a:t>Comment </a:t>
            </a:r>
            <a:r>
              <a:rPr lang="en-US" u="sng" err="1">
                <a:latin typeface="Century Gothic"/>
                <a:cs typeface="Arial"/>
              </a:rPr>
              <a:t>s'inscrire</a:t>
            </a:r>
            <a:r>
              <a:rPr lang="en-US" u="sng">
                <a:latin typeface="Century Gothic"/>
                <a:cs typeface="Arial"/>
              </a:rPr>
              <a:t> au </a:t>
            </a:r>
            <a:r>
              <a:rPr lang="en-US" u="sng" err="1">
                <a:latin typeface="Century Gothic"/>
                <a:cs typeface="Arial"/>
              </a:rPr>
              <a:t>programme</a:t>
            </a:r>
            <a:r>
              <a:rPr lang="en-US" u="sng">
                <a:latin typeface="Century Gothic"/>
                <a:cs typeface="Arial"/>
              </a:rPr>
              <a:t> : </a:t>
            </a:r>
            <a:endParaRPr lang="en-CA">
              <a:latin typeface="Century Gothic"/>
              <a:cs typeface="Arial"/>
            </a:endParaRPr>
          </a:p>
          <a:p>
            <a:endParaRPr lang="en-CA">
              <a:latin typeface="Century Gothic"/>
              <a:cs typeface="Arial"/>
            </a:endParaRPr>
          </a:p>
          <a:p>
            <a:pPr marL="342900" indent="-342900">
              <a:buAutoNum type="arabicPeriod"/>
            </a:pPr>
            <a:r>
              <a:rPr lang="en-CA">
                <a:latin typeface="Century Gothic"/>
                <a:cs typeface="Arial"/>
              </a:rPr>
              <a:t> </a:t>
            </a:r>
            <a:r>
              <a:rPr lang="en-CA" b="1" err="1">
                <a:latin typeface="Century Gothic"/>
                <a:cs typeface="Calibri"/>
              </a:rPr>
              <a:t>Téléchargez</a:t>
            </a:r>
            <a:r>
              <a:rPr lang="en-CA">
                <a:latin typeface="Century Gothic"/>
                <a:ea typeface="+mn-lt"/>
                <a:cs typeface="+mn-lt"/>
              </a:rPr>
              <a:t> le </a:t>
            </a:r>
            <a:r>
              <a:rPr lang="en-CA" err="1">
                <a:latin typeface="Century Gothic"/>
                <a:ea typeface="+mn-lt"/>
                <a:cs typeface="+mn-lt"/>
              </a:rPr>
              <a:t>formulaire</a:t>
            </a:r>
            <a:r>
              <a:rPr lang="en-CA">
                <a:latin typeface="Century Gothic"/>
                <a:cs typeface="Calibri"/>
              </a:rPr>
              <a:t> </a:t>
            </a:r>
            <a:r>
              <a:rPr lang="en-CA" sz="2400">
                <a:latin typeface="Century Gothic"/>
                <a:cs typeface="Arial"/>
              </a:rPr>
              <a:t> </a:t>
            </a:r>
            <a:r>
              <a:rPr lang="en-CA" sz="2400" b="1">
                <a:latin typeface="Century Gothic"/>
                <a:cs typeface="Arial"/>
              </a:rPr>
              <a:t>ISP-1151</a:t>
            </a:r>
            <a:r>
              <a:rPr lang="en-CA" sz="2400">
                <a:latin typeface="Century Gothic"/>
                <a:cs typeface="Arial"/>
              </a:rPr>
              <a:t> </a:t>
            </a:r>
            <a:r>
              <a:rPr lang="en-CA" err="1">
                <a:latin typeface="Century Gothic"/>
                <a:cs typeface="Arial"/>
              </a:rPr>
              <a:t>ici</a:t>
            </a:r>
            <a:r>
              <a:rPr lang="en-CA">
                <a:latin typeface="Century Gothic"/>
                <a:cs typeface="Arial"/>
              </a:rPr>
              <a:t>:</a:t>
            </a:r>
          </a:p>
          <a:p>
            <a:pPr marL="342900" indent="-342900">
              <a:buAutoNum type="arabicPeriod"/>
            </a:pPr>
            <a:endParaRPr lang="en-CA">
              <a:solidFill>
                <a:srgbClr val="000000"/>
              </a:solidFill>
              <a:latin typeface="Century Gothic"/>
              <a:cs typeface="Arial"/>
            </a:endParaRPr>
          </a:p>
          <a:p>
            <a:pPr marL="342900" indent="-342900">
              <a:buAutoNum type="arabicPeriod"/>
            </a:pPr>
            <a:endParaRPr lang="en-CA">
              <a:solidFill>
                <a:srgbClr val="000000"/>
              </a:solidFill>
              <a:latin typeface="Century Gothic"/>
              <a:cs typeface="Arial"/>
            </a:endParaRPr>
          </a:p>
          <a:p>
            <a:endParaRPr lang="en-CA">
              <a:solidFill>
                <a:srgbClr val="000000"/>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r>
              <a:rPr lang="en-CA">
                <a:latin typeface="Century Gothic"/>
                <a:cs typeface="Arial"/>
              </a:rPr>
              <a:t>2.   </a:t>
            </a:r>
            <a:r>
              <a:rPr lang="en-CA" b="1" err="1">
                <a:latin typeface="Century Gothic"/>
                <a:ea typeface="+mn-lt"/>
                <a:cs typeface="+mn-lt"/>
              </a:rPr>
              <a:t>Envoyer</a:t>
            </a:r>
            <a:r>
              <a:rPr lang="en-CA" b="1">
                <a:latin typeface="Century Gothic"/>
                <a:ea typeface="+mn-lt"/>
                <a:cs typeface="+mn-lt"/>
              </a:rPr>
              <a:t> le </a:t>
            </a:r>
            <a:r>
              <a:rPr lang="en-CA" b="1" err="1">
                <a:latin typeface="Century Gothic"/>
                <a:ea typeface="+mn-lt"/>
                <a:cs typeface="+mn-lt"/>
              </a:rPr>
              <a:t>formulaire</a:t>
            </a:r>
            <a:r>
              <a:rPr lang="en-CA" b="1">
                <a:latin typeface="Century Gothic"/>
                <a:ea typeface="+mn-lt"/>
                <a:cs typeface="+mn-lt"/>
              </a:rPr>
              <a:t> </a:t>
            </a:r>
            <a:r>
              <a:rPr lang="en-CA" b="1" err="1">
                <a:latin typeface="Century Gothic"/>
                <a:ea typeface="+mn-lt"/>
                <a:cs typeface="+mn-lt"/>
              </a:rPr>
              <a:t>complété</a:t>
            </a:r>
            <a:r>
              <a:rPr lang="en-CA">
                <a:latin typeface="Century Gothic"/>
                <a:ea typeface="+mn-lt"/>
                <a:cs typeface="+mn-lt"/>
              </a:rPr>
              <a:t> à </a:t>
            </a:r>
            <a:r>
              <a:rPr lang="en-CA" err="1">
                <a:latin typeface="Century Gothic"/>
                <a:ea typeface="+mn-lt"/>
                <a:cs typeface="+mn-lt"/>
              </a:rPr>
              <a:t>l'</a:t>
            </a:r>
            <a:r>
              <a:rPr lang="en-CA" b="1" err="1">
                <a:latin typeface="Century Gothic"/>
                <a:ea typeface="+mn-lt"/>
                <a:cs typeface="+mn-lt"/>
              </a:rPr>
              <a:t>adresse</a:t>
            </a:r>
            <a:r>
              <a:rPr lang="en-CA" b="1">
                <a:latin typeface="Century Gothic"/>
                <a:ea typeface="+mn-lt"/>
                <a:cs typeface="+mn-lt"/>
              </a:rPr>
              <a:t> </a:t>
            </a:r>
            <a:r>
              <a:rPr lang="en-CA" b="1" err="1">
                <a:latin typeface="Century Gothic"/>
                <a:ea typeface="+mn-lt"/>
                <a:cs typeface="+mn-lt"/>
              </a:rPr>
              <a:t>postale</a:t>
            </a:r>
            <a:r>
              <a:rPr lang="en-CA">
                <a:latin typeface="Century Gothic"/>
                <a:ea typeface="+mn-lt"/>
                <a:cs typeface="+mn-lt"/>
              </a:rPr>
              <a:t> </a:t>
            </a:r>
            <a:r>
              <a:rPr lang="en-CA" err="1">
                <a:latin typeface="Century Gothic"/>
                <a:ea typeface="+mn-lt"/>
                <a:cs typeface="+mn-lt"/>
              </a:rPr>
              <a:t>indiquée</a:t>
            </a:r>
            <a:r>
              <a:rPr lang="en-CA">
                <a:latin typeface="Century Gothic"/>
                <a:ea typeface="+mn-lt"/>
                <a:cs typeface="+mn-lt"/>
              </a:rPr>
              <a:t> à la </a:t>
            </a:r>
            <a:r>
              <a:rPr lang="en-CA" b="1">
                <a:latin typeface="Century Gothic"/>
                <a:ea typeface="+mn-lt"/>
                <a:cs typeface="+mn-lt"/>
              </a:rPr>
              <a:t>page 4</a:t>
            </a:r>
            <a:r>
              <a:rPr lang="en-CA">
                <a:latin typeface="Century Gothic"/>
                <a:ea typeface="+mn-lt"/>
                <a:cs typeface="+mn-lt"/>
              </a:rPr>
              <a:t> de la </a:t>
            </a:r>
            <a:r>
              <a:rPr lang="en-CA" err="1">
                <a:latin typeface="Century Gothic"/>
                <a:ea typeface="+mn-lt"/>
                <a:cs typeface="+mn-lt"/>
              </a:rPr>
              <a:t>demande</a:t>
            </a:r>
            <a:r>
              <a:rPr lang="en-CA">
                <a:latin typeface="Century Gothic"/>
                <a:ea typeface="+mn-lt"/>
                <a:cs typeface="+mn-lt"/>
              </a:rPr>
              <a:t>. </a:t>
            </a:r>
            <a:endParaRPr lang="en-CA">
              <a:latin typeface="Century Gothic"/>
              <a:cs typeface="Calibri"/>
            </a:endParaRPr>
          </a:p>
          <a:p>
            <a:endParaRPr lang="en-CA">
              <a:latin typeface="Century Gothic"/>
              <a:cs typeface="Calibri"/>
            </a:endParaRPr>
          </a:p>
          <a:p>
            <a:endParaRPr lang="en-CA">
              <a:latin typeface="Century Gothic"/>
              <a:cs typeface="Arial"/>
            </a:endParaRPr>
          </a:p>
          <a:p>
            <a:endParaRPr lang="en-CA">
              <a:latin typeface="Century Gothic"/>
              <a:cs typeface="Arial"/>
            </a:endParaRPr>
          </a:p>
          <a:p>
            <a:pPr>
              <a:buFont typeface="Arial"/>
              <a:buChar char="•"/>
            </a:pPr>
            <a:r>
              <a:rPr lang="en-CA">
                <a:ea typeface="+mn-lt"/>
                <a:cs typeface="+mn-lt"/>
              </a:rPr>
              <a:t> </a:t>
            </a:r>
            <a:r>
              <a:rPr lang="en-CA" err="1">
                <a:latin typeface="Century Gothic"/>
                <a:ea typeface="+mn-lt"/>
                <a:cs typeface="+mn-lt"/>
              </a:rPr>
              <a:t>Délai</a:t>
            </a:r>
            <a:r>
              <a:rPr lang="en-CA">
                <a:latin typeface="Century Gothic"/>
                <a:ea typeface="+mn-lt"/>
                <a:cs typeface="+mn-lt"/>
              </a:rPr>
              <a:t> de </a:t>
            </a:r>
            <a:r>
              <a:rPr lang="en-CA" err="1">
                <a:latin typeface="Century Gothic"/>
                <a:ea typeface="+mn-lt"/>
                <a:cs typeface="+mn-lt"/>
              </a:rPr>
              <a:t>traitement</a:t>
            </a:r>
            <a:r>
              <a:rPr lang="en-CA">
                <a:latin typeface="Century Gothic"/>
                <a:ea typeface="+mn-lt"/>
                <a:cs typeface="+mn-lt"/>
              </a:rPr>
              <a:t> : ∼</a:t>
            </a:r>
            <a:r>
              <a:rPr lang="en-CA" b="1">
                <a:latin typeface="Century Gothic"/>
                <a:ea typeface="+mn-lt"/>
                <a:cs typeface="+mn-lt"/>
              </a:rPr>
              <a:t>120 </a:t>
            </a:r>
            <a:r>
              <a:rPr lang="en-CA" b="1" err="1">
                <a:latin typeface="Century Gothic"/>
                <a:ea typeface="+mn-lt"/>
                <a:cs typeface="+mn-lt"/>
              </a:rPr>
              <a:t>jours</a:t>
            </a:r>
            <a:endParaRPr lang="en-CA" b="1">
              <a:latin typeface="Century Gothic"/>
            </a:endParaRPr>
          </a:p>
          <a:p>
            <a:pPr>
              <a:lnSpc>
                <a:spcPct val="150000"/>
              </a:lnSpc>
            </a:pPr>
            <a:endParaRPr lang="en-CA">
              <a:latin typeface="Century Gothic"/>
              <a:cs typeface="Calibri" panose="020F0502020204030204"/>
            </a:endParaRP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extLst>
              <p:ext uri="{D42A27DB-BD31-4B8C-83A1-F6EECF244321}">
                <p14:modId xmlns:p14="http://schemas.microsoft.com/office/powerpoint/2010/main" val="2165576028"/>
              </p:ext>
            </p:extLst>
          </p:nvPr>
        </p:nvGraphicFramePr>
        <p:xfrm>
          <a:off x="455286" y="5777077"/>
          <a:ext cx="6958505" cy="3056691"/>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056691">
                <a:tc>
                  <a:txBody>
                    <a:bodyPr/>
                    <a:lstStyle/>
                    <a:p>
                      <a:pPr marL="0" marR="0" lvl="0" indent="0" algn="l">
                        <a:lnSpc>
                          <a:spcPct val="100000"/>
                        </a:lnSpc>
                        <a:spcBef>
                          <a:spcPts val="0"/>
                        </a:spcBef>
                        <a:spcAft>
                          <a:spcPts val="0"/>
                        </a:spcAft>
                        <a:buNone/>
                      </a:pPr>
                      <a:r>
                        <a:rPr lang="en-CA" sz="1800" b="0" i="0" u="none" strike="noStrike" noProof="0">
                          <a:solidFill>
                            <a:schemeClr val="tx1"/>
                          </a:solidFill>
                          <a:latin typeface="Century Gothic"/>
                        </a:rPr>
                        <a:t> Si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avez</a:t>
                      </a:r>
                      <a:r>
                        <a:rPr lang="en-CA" sz="1800" b="0" i="0" u="none" strike="noStrike" noProof="0">
                          <a:solidFill>
                            <a:schemeClr val="tx1"/>
                          </a:solidFill>
                          <a:latin typeface="Century Gothic"/>
                        </a:rPr>
                        <a:t> des </a:t>
                      </a:r>
                      <a:r>
                        <a:rPr lang="en-CA" sz="1800" b="1" i="0" u="none" strike="noStrike" noProof="0">
                          <a:solidFill>
                            <a:schemeClr val="tx1"/>
                          </a:solidFill>
                          <a:latin typeface="Century Gothic"/>
                        </a:rPr>
                        <a:t>enfants à charge</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pouvez</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également</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avoir</a:t>
                      </a:r>
                      <a:r>
                        <a:rPr lang="en-CA" sz="1800" b="0" i="0" u="none" strike="noStrike" noProof="0">
                          <a:solidFill>
                            <a:schemeClr val="tx1"/>
                          </a:solidFill>
                          <a:latin typeface="Century Gothic"/>
                        </a:rPr>
                        <a:t> droit à la </a:t>
                      </a:r>
                      <a:r>
                        <a:rPr lang="en-CA" sz="1800" b="1" i="0" u="none" strike="noStrike" noProof="0">
                          <a:solidFill>
                            <a:schemeClr val="tx1"/>
                          </a:solidFill>
                          <a:latin typeface="Century Gothic"/>
                        </a:rPr>
                        <a:t>prestation pour enfants du RPC</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lvl="0" algn="l">
                        <a:lnSpc>
                          <a:spcPct val="100000"/>
                        </a:lnSpc>
                        <a:spcBef>
                          <a:spcPts val="0"/>
                        </a:spcBef>
                        <a:spcAft>
                          <a:spcPts val="0"/>
                        </a:spcAft>
                        <a:buNone/>
                      </a:pPr>
                      <a:endParaRPr lang="en-CA">
                        <a:latin typeface="Century Gothic"/>
                      </a:endParaRPr>
                    </a:p>
                    <a:p>
                      <a:pPr lvl="0" algn="ctr">
                        <a:lnSpc>
                          <a:spcPct val="100000"/>
                        </a:lnSpc>
                        <a:spcBef>
                          <a:spcPts val="0"/>
                        </a:spcBef>
                        <a:spcAft>
                          <a:spcPts val="0"/>
                        </a:spcAft>
                        <a:buNone/>
                      </a:pPr>
                      <a:endParaRPr lang="en-CA">
                        <a:latin typeface="Century Gothic"/>
                      </a:endParaRPr>
                    </a:p>
                    <a:p>
                      <a:pPr marL="0" marR="0" lvl="0" indent="0" algn="ctr">
                        <a:lnSpc>
                          <a:spcPct val="15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 sur la prestation pour enfants du RPC :</a:t>
                      </a:r>
                      <a:endParaRPr lang="en-US" u="sng">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solidFill>
                          <a:srgbClr val="0563C1"/>
                        </a:solidFill>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18" name="Picture 18" descr="Qr code&#10;&#10;Description automatically generated">
            <a:extLst>
              <a:ext uri="{FF2B5EF4-FFF2-40B4-BE49-F238E27FC236}">
                <a16:creationId xmlns:a16="http://schemas.microsoft.com/office/drawing/2014/main" id="{E88B0DB4-637C-9714-870E-7059792372F0}"/>
              </a:ext>
            </a:extLst>
          </p:cNvPr>
          <p:cNvPicPr>
            <a:picLocks noChangeAspect="1"/>
          </p:cNvPicPr>
          <p:nvPr/>
        </p:nvPicPr>
        <p:blipFill>
          <a:blip r:embed="rId5"/>
          <a:stretch>
            <a:fillRect/>
          </a:stretch>
        </p:blipFill>
        <p:spPr>
          <a:xfrm>
            <a:off x="3208690" y="2518093"/>
            <a:ext cx="1366847" cy="1304506"/>
          </a:xfrm>
          <a:prstGeom prst="rect">
            <a:avLst/>
          </a:prstGeom>
        </p:spPr>
      </p:pic>
      <p:pic>
        <p:nvPicPr>
          <p:cNvPr id="19" name="Picture 19" descr="Qr code&#10;&#10;Description automatically generated">
            <a:extLst>
              <a:ext uri="{FF2B5EF4-FFF2-40B4-BE49-F238E27FC236}">
                <a16:creationId xmlns:a16="http://schemas.microsoft.com/office/drawing/2014/main" id="{4199A448-1FDE-1BA6-747A-2647DEFA3059}"/>
              </a:ext>
            </a:extLst>
          </p:cNvPr>
          <p:cNvPicPr>
            <a:picLocks noChangeAspect="1"/>
          </p:cNvPicPr>
          <p:nvPr/>
        </p:nvPicPr>
        <p:blipFill>
          <a:blip r:embed="rId6"/>
          <a:stretch>
            <a:fillRect/>
          </a:stretch>
        </p:blipFill>
        <p:spPr>
          <a:xfrm>
            <a:off x="3273731" y="7465096"/>
            <a:ext cx="1225925" cy="1219609"/>
          </a:xfrm>
          <a:prstGeom prst="rect">
            <a:avLst/>
          </a:prstGeom>
        </p:spPr>
      </p:pic>
      <p:pic>
        <p:nvPicPr>
          <p:cNvPr id="21" name="Picture 11">
            <a:extLst>
              <a:ext uri="{FF2B5EF4-FFF2-40B4-BE49-F238E27FC236}">
                <a16:creationId xmlns:a16="http://schemas.microsoft.com/office/drawing/2014/main" id="{CA7B46CF-D574-CCE4-D88B-6926A27FF084}"/>
              </a:ext>
            </a:extLst>
          </p:cNvPr>
          <p:cNvPicPr>
            <a:picLocks noChangeAspect="1"/>
          </p:cNvPicPr>
          <p:nvPr/>
        </p:nvPicPr>
        <p:blipFill>
          <a:blip r:embed="rId7"/>
          <a:stretch>
            <a:fillRect/>
          </a:stretch>
        </p:blipFill>
        <p:spPr>
          <a:xfrm>
            <a:off x="3128178" y="4163221"/>
            <a:ext cx="1027189" cy="1016219"/>
          </a:xfrm>
          <a:prstGeom prst="rect">
            <a:avLst/>
          </a:prstGeom>
        </p:spPr>
      </p:pic>
      <p:pic>
        <p:nvPicPr>
          <p:cNvPr id="22" name="Picture 22">
            <a:extLst>
              <a:ext uri="{FF2B5EF4-FFF2-40B4-BE49-F238E27FC236}">
                <a16:creationId xmlns:a16="http://schemas.microsoft.com/office/drawing/2014/main" id="{B9820A7D-CD5C-74EF-DA5A-EBC8DE01973A}"/>
              </a:ext>
            </a:extLst>
          </p:cNvPr>
          <p:cNvPicPr>
            <a:picLocks noChangeAspect="1"/>
          </p:cNvPicPr>
          <p:nvPr/>
        </p:nvPicPr>
        <p:blipFill>
          <a:blip r:embed="rId8"/>
          <a:stretch>
            <a:fillRect/>
          </a:stretch>
        </p:blipFill>
        <p:spPr>
          <a:xfrm>
            <a:off x="2388715" y="2762190"/>
            <a:ext cx="816096" cy="827153"/>
          </a:xfrm>
          <a:prstGeom prst="rect">
            <a:avLst/>
          </a:prstGeom>
        </p:spPr>
      </p:pic>
      <p:pic>
        <p:nvPicPr>
          <p:cNvPr id="23" name="Picture 22">
            <a:extLst>
              <a:ext uri="{FF2B5EF4-FFF2-40B4-BE49-F238E27FC236}">
                <a16:creationId xmlns:a16="http://schemas.microsoft.com/office/drawing/2014/main" id="{998E748C-24AC-9000-6C46-F0ED91ACAF3D}"/>
              </a:ext>
            </a:extLst>
          </p:cNvPr>
          <p:cNvPicPr>
            <a:picLocks noChangeAspect="1"/>
          </p:cNvPicPr>
          <p:nvPr/>
        </p:nvPicPr>
        <p:blipFill>
          <a:blip r:embed="rId8"/>
          <a:stretch>
            <a:fillRect/>
          </a:stretch>
        </p:blipFill>
        <p:spPr>
          <a:xfrm>
            <a:off x="2388600" y="7661325"/>
            <a:ext cx="816096" cy="827153"/>
          </a:xfrm>
          <a:prstGeom prst="rect">
            <a:avLst/>
          </a:prstGeom>
        </p:spPr>
      </p:pic>
      <p:sp>
        <p:nvSpPr>
          <p:cNvPr id="5" name="TextBox 4">
            <a:extLst>
              <a:ext uri="{FF2B5EF4-FFF2-40B4-BE49-F238E27FC236}">
                <a16:creationId xmlns:a16="http://schemas.microsoft.com/office/drawing/2014/main" id="{1DCAACB0-5953-16F0-A328-565790BD79ED}"/>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non </a:t>
            </a:r>
            <a:r>
              <a:rPr lang="en-CA" sz="1400" b="1" err="1">
                <a:latin typeface="Century Gothic"/>
                <a:ea typeface="+mn-lt"/>
                <a:cs typeface="+mn-lt"/>
              </a:rPr>
              <a:t>terminale</a:t>
            </a:r>
            <a:endParaRPr lang="en-CA" b="1" err="1">
              <a:latin typeface="Century Gothic"/>
            </a:endParaRPr>
          </a:p>
        </p:txBody>
      </p:sp>
      <p:sp>
        <p:nvSpPr>
          <p:cNvPr id="9" name="TextBox 8">
            <a:extLst>
              <a:ext uri="{FF2B5EF4-FFF2-40B4-BE49-F238E27FC236}">
                <a16:creationId xmlns:a16="http://schemas.microsoft.com/office/drawing/2014/main" id="{289EF80C-21E2-9512-B810-C7FBF0A4CF5C}"/>
              </a:ext>
            </a:extLst>
          </p:cNvPr>
          <p:cNvSpPr txBox="1"/>
          <p:nvPr/>
        </p:nvSpPr>
        <p:spPr>
          <a:xfrm>
            <a:off x="927306" y="9265616"/>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6" name="TextBox 5">
            <a:extLst>
              <a:ext uri="{FF2B5EF4-FFF2-40B4-BE49-F238E27FC236}">
                <a16:creationId xmlns:a16="http://schemas.microsoft.com/office/drawing/2014/main" id="{18ED0F3F-31BE-0414-A22E-5F9611FCDCEF}"/>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3254923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1936082-CA09-2A9B-0735-D38BA409EF9B}"/>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a:t>
            </a:r>
            <a:r>
              <a:rPr lang="en-CA" sz="1400" b="1" err="1">
                <a:latin typeface="Century Gothic"/>
                <a:ea typeface="+mn-lt"/>
                <a:cs typeface="+mn-lt"/>
              </a:rPr>
              <a:t>terminale</a:t>
            </a:r>
            <a:endParaRPr lang="en-CA" b="1" err="1">
              <a:latin typeface="Century Gothic"/>
            </a:endParaRPr>
          </a:p>
        </p:txBody>
      </p:sp>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875AADF7-294F-9745-0480-0CD25C797E33}"/>
              </a:ext>
            </a:extLst>
          </p:cNvPr>
          <p:cNvPicPr>
            <a:picLocks noChangeAspect="1"/>
          </p:cNvPicPr>
          <p:nvPr/>
        </p:nvPicPr>
        <p:blipFill>
          <a:blip r:embed="rId4"/>
          <a:stretch>
            <a:fillRect/>
          </a:stretch>
        </p:blipFill>
        <p:spPr>
          <a:xfrm>
            <a:off x="140923" y="8881898"/>
            <a:ext cx="1117523" cy="1106543"/>
          </a:xfrm>
          <a:prstGeom prst="rect">
            <a:avLst/>
          </a:prstGeom>
        </p:spPr>
      </p:pic>
      <p:sp>
        <p:nvSpPr>
          <p:cNvPr id="3" name="TextBox 2">
            <a:extLst>
              <a:ext uri="{FF2B5EF4-FFF2-40B4-BE49-F238E27FC236}">
                <a16:creationId xmlns:a16="http://schemas.microsoft.com/office/drawing/2014/main" id="{A3FB763C-24F1-15ED-5E42-EDA6E2FEBFC4}"/>
              </a:ext>
            </a:extLst>
          </p:cNvPr>
          <p:cNvSpPr txBox="1"/>
          <p:nvPr/>
        </p:nvSpPr>
        <p:spPr>
          <a:xfrm>
            <a:off x="217461" y="1191566"/>
            <a:ext cx="7563533" cy="77133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err="1">
                <a:latin typeface="Century Gothic"/>
                <a:ea typeface="+mn-lt"/>
                <a:cs typeface="+mn-lt"/>
              </a:rPr>
              <a:t>Programme</a:t>
            </a:r>
            <a:r>
              <a:rPr lang="en-US">
                <a:latin typeface="Century Gothic"/>
                <a:ea typeface="+mn-lt"/>
                <a:cs typeface="+mn-lt"/>
              </a:rPr>
              <a:t> du </a:t>
            </a:r>
            <a:r>
              <a:rPr lang="en-US" err="1">
                <a:latin typeface="Century Gothic"/>
                <a:ea typeface="+mn-lt"/>
                <a:cs typeface="+mn-lt"/>
              </a:rPr>
              <a:t>gouvernement</a:t>
            </a:r>
            <a:r>
              <a:rPr lang="en-US">
                <a:latin typeface="Century Gothic"/>
                <a:ea typeface="+mn-lt"/>
                <a:cs typeface="+mn-lt"/>
              </a:rPr>
              <a:t> </a:t>
            </a:r>
            <a:r>
              <a:rPr lang="en-US" err="1">
                <a:latin typeface="Century Gothic"/>
                <a:ea typeface="+mn-lt"/>
                <a:cs typeface="+mn-lt"/>
              </a:rPr>
              <a:t>fédéral</a:t>
            </a:r>
            <a:r>
              <a:rPr lang="en-US">
                <a:latin typeface="Century Gothic"/>
                <a:ea typeface="+mn-lt"/>
                <a:cs typeface="+mn-lt"/>
              </a:rPr>
              <a:t> qui </a:t>
            </a:r>
            <a:r>
              <a:rPr lang="en-US" err="1">
                <a:latin typeface="Century Gothic"/>
                <a:ea typeface="+mn-lt"/>
                <a:cs typeface="+mn-lt"/>
              </a:rPr>
              <a:t>fournit</a:t>
            </a:r>
            <a:r>
              <a:rPr lang="en-US">
                <a:latin typeface="Century Gothic"/>
                <a:ea typeface="+mn-lt"/>
                <a:cs typeface="+mn-lt"/>
              </a:rPr>
              <a:t> un</a:t>
            </a:r>
            <a:r>
              <a:rPr lang="en-US" b="1">
                <a:latin typeface="Century Gothic"/>
                <a:ea typeface="+mn-lt"/>
                <a:cs typeface="+mn-lt"/>
              </a:rPr>
              <a:t> </a:t>
            </a:r>
            <a:r>
              <a:rPr lang="en-US" b="1" err="1">
                <a:latin typeface="Century Gothic"/>
                <a:ea typeface="+mn-lt"/>
                <a:cs typeface="+mn-lt"/>
              </a:rPr>
              <a:t>paiement</a:t>
            </a:r>
            <a:r>
              <a:rPr lang="en-US" b="1">
                <a:latin typeface="Century Gothic"/>
                <a:ea typeface="+mn-lt"/>
                <a:cs typeface="+mn-lt"/>
              </a:rPr>
              <a:t>   </a:t>
            </a:r>
            <a:r>
              <a:rPr lang="en-US" b="1" err="1">
                <a:latin typeface="Century Gothic"/>
                <a:ea typeface="+mn-lt"/>
                <a:cs typeface="+mn-lt"/>
              </a:rPr>
              <a:t>mensuel</a:t>
            </a:r>
            <a:r>
              <a:rPr lang="en-US">
                <a:latin typeface="Century Gothic"/>
                <a:ea typeface="+mn-lt"/>
                <a:cs typeface="+mn-lt"/>
              </a:rPr>
              <a:t> aux </a:t>
            </a:r>
            <a:r>
              <a:rPr lang="en-US" err="1">
                <a:latin typeface="Century Gothic"/>
                <a:ea typeface="+mn-lt"/>
                <a:cs typeface="+mn-lt"/>
              </a:rPr>
              <a:t>personnes</a:t>
            </a:r>
            <a:r>
              <a:rPr lang="en-US">
                <a:latin typeface="Century Gothic"/>
                <a:ea typeface="+mn-lt"/>
                <a:cs typeface="+mn-lt"/>
              </a:rPr>
              <a:t> qui </a:t>
            </a:r>
            <a:r>
              <a:rPr lang="en-US" err="1">
                <a:latin typeface="Century Gothic"/>
                <a:ea typeface="+mn-lt"/>
                <a:cs typeface="+mn-lt"/>
              </a:rPr>
              <a:t>répondent</a:t>
            </a:r>
            <a:r>
              <a:rPr lang="en-US">
                <a:latin typeface="Century Gothic"/>
                <a:ea typeface="+mn-lt"/>
                <a:cs typeface="+mn-lt"/>
              </a:rPr>
              <a:t> à</a:t>
            </a:r>
            <a:r>
              <a:rPr lang="en-US" b="1">
                <a:latin typeface="Century Gothic"/>
                <a:ea typeface="+mn-lt"/>
                <a:cs typeface="+mn-lt"/>
              </a:rPr>
              <a:t> </a:t>
            </a:r>
            <a:r>
              <a:rPr lang="en-US" b="1" err="1">
                <a:latin typeface="Century Gothic"/>
                <a:ea typeface="+mn-lt"/>
                <a:cs typeface="+mn-lt"/>
              </a:rPr>
              <a:t>tous</a:t>
            </a:r>
            <a:r>
              <a:rPr lang="en-US" b="1">
                <a:latin typeface="Century Gothic"/>
                <a:ea typeface="+mn-lt"/>
                <a:cs typeface="+mn-lt"/>
              </a:rPr>
              <a:t> les </a:t>
            </a:r>
            <a:r>
              <a:rPr lang="en-US" b="1" err="1">
                <a:latin typeface="Century Gothic"/>
                <a:ea typeface="+mn-lt"/>
                <a:cs typeface="+mn-lt"/>
              </a:rPr>
              <a:t>critères</a:t>
            </a:r>
            <a:r>
              <a:rPr lang="en-US" b="1">
                <a:latin typeface="Century Gothic"/>
                <a:ea typeface="+mn-lt"/>
                <a:cs typeface="+mn-lt"/>
              </a:rPr>
              <a:t> </a:t>
            </a:r>
            <a:r>
              <a:rPr lang="en-US" b="1" err="1">
                <a:latin typeface="Century Gothic"/>
                <a:ea typeface="+mn-lt"/>
                <a:cs typeface="+mn-lt"/>
              </a:rPr>
              <a:t>suivants</a:t>
            </a:r>
            <a:r>
              <a:rPr lang="en-US" b="1">
                <a:latin typeface="Century Gothic"/>
                <a:ea typeface="+mn-lt"/>
                <a:cs typeface="+mn-lt"/>
              </a:rPr>
              <a:t>:</a:t>
            </a:r>
            <a:endParaRPr lang="en-US">
              <a:latin typeface="Century Gothic"/>
              <a:cs typeface="Calibri"/>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être</a:t>
            </a:r>
            <a:r>
              <a:rPr lang="en-CA">
                <a:latin typeface="Century Gothic"/>
                <a:ea typeface="+mn-lt"/>
                <a:cs typeface="+mn-lt"/>
              </a:rPr>
              <a:t> </a:t>
            </a:r>
            <a:r>
              <a:rPr lang="en-CA" err="1">
                <a:latin typeface="Century Gothic"/>
                <a:ea typeface="+mn-lt"/>
                <a:cs typeface="+mn-lt"/>
              </a:rPr>
              <a:t>âgé</a:t>
            </a:r>
            <a:r>
              <a:rPr lang="en-CA">
                <a:latin typeface="Century Gothic"/>
                <a:ea typeface="+mn-lt"/>
                <a:cs typeface="+mn-lt"/>
              </a:rPr>
              <a:t> de</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 65 </a:t>
            </a:r>
            <a:r>
              <a:rPr lang="en-CA" b="1" err="1">
                <a:latin typeface="Century Gothic"/>
                <a:ea typeface="+mn-lt"/>
                <a:cs typeface="+mn-lt"/>
              </a:rPr>
              <a:t>ans</a:t>
            </a:r>
            <a:endParaRPr lang="en-CA" b="1">
              <a:latin typeface="Century Gothic"/>
              <a:ea typeface="+mn-lt"/>
              <a:cs typeface="+mn-lt"/>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b="1" err="1">
                <a:latin typeface="Century Gothic"/>
                <a:ea typeface="+mn-lt"/>
                <a:cs typeface="+mn-lt"/>
              </a:rPr>
              <a:t>Avoir</a:t>
            </a:r>
            <a:r>
              <a:rPr lang="en-CA" b="1">
                <a:latin typeface="Century Gothic"/>
                <a:ea typeface="+mn-lt"/>
                <a:cs typeface="+mn-lt"/>
              </a:rPr>
              <a:t> </a:t>
            </a:r>
            <a:r>
              <a:rPr lang="en-CA" b="1" err="1">
                <a:latin typeface="Century Gothic"/>
                <a:ea typeface="+mn-lt"/>
                <a:cs typeface="+mn-lt"/>
              </a:rPr>
              <a:t>cotisé</a:t>
            </a:r>
            <a:r>
              <a:rPr lang="en-CA" b="1">
                <a:latin typeface="Century Gothic"/>
                <a:ea typeface="+mn-lt"/>
                <a:cs typeface="+mn-lt"/>
              </a:rPr>
              <a:t> au RPC </a:t>
            </a:r>
            <a:r>
              <a:rPr lang="en-CA">
                <a:latin typeface="Century Gothic"/>
                <a:ea typeface="+mn-lt"/>
                <a:cs typeface="+mn-lt"/>
              </a:rPr>
              <a:t>tout au long de </a:t>
            </a:r>
            <a:r>
              <a:rPr lang="en-CA" err="1">
                <a:latin typeface="Century Gothic"/>
                <a:ea typeface="+mn-lt"/>
                <a:cs typeface="+mn-lt"/>
              </a:rPr>
              <a:t>sa</a:t>
            </a:r>
            <a:r>
              <a:rPr lang="en-CA">
                <a:latin typeface="Century Gothic"/>
                <a:ea typeface="+mn-lt"/>
                <a:cs typeface="+mn-lt"/>
              </a:rPr>
              <a:t> vie</a:t>
            </a:r>
            <a:endParaRPr lang="en-CA">
              <a:latin typeface="Century Gothic"/>
            </a:endParaRPr>
          </a:p>
          <a:p>
            <a:pPr marL="285750" indent="-285750">
              <a:lnSpc>
                <a:spcPct val="150000"/>
              </a:lnSpc>
              <a:spcBef>
                <a:spcPts val="1000"/>
              </a:spcBef>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 </a:t>
            </a:r>
            <a:r>
              <a:rPr lang="en-CA" b="1">
                <a:latin typeface="Century Gothic"/>
                <a:ea typeface="+mn-lt"/>
                <a:cs typeface="+mn-lt"/>
              </a:rPr>
              <a:t>mental and/or physical disability</a:t>
            </a:r>
            <a:r>
              <a:rPr lang="en-CA">
                <a:latin typeface="Century Gothic"/>
                <a:ea typeface="+mn-lt"/>
                <a:cs typeface="+mn-lt"/>
              </a:rPr>
              <a:t> that </a:t>
            </a:r>
            <a:r>
              <a:rPr lang="en-CA" b="1">
                <a:latin typeface="Century Gothic"/>
                <a:ea typeface="+mn-lt"/>
                <a:cs typeface="+mn-lt"/>
              </a:rPr>
              <a:t>restricts income</a:t>
            </a:r>
            <a:r>
              <a:rPr lang="en-CA">
                <a:latin typeface="Century Gothic"/>
                <a:ea typeface="+mn-lt"/>
                <a:cs typeface="+mn-lt"/>
              </a:rPr>
              <a:t> to </a:t>
            </a:r>
            <a:r>
              <a:rPr lang="en-CA" b="1">
                <a:latin typeface="Century Gothic"/>
                <a:ea typeface="+mn-lt"/>
                <a:cs typeface="+mn-lt"/>
              </a:rPr>
              <a:t>less than</a:t>
            </a:r>
            <a:r>
              <a:rPr lang="en-CA">
                <a:latin typeface="Century Gothic"/>
                <a:ea typeface="+mn-lt"/>
                <a:cs typeface="+mn-lt"/>
              </a:rPr>
              <a:t>:  </a:t>
            </a:r>
            <a:endParaRPr lang="en-US">
              <a:latin typeface="Century Gothic"/>
              <a:ea typeface="+mn-lt"/>
              <a:cs typeface="+mn-lt"/>
            </a:endParaRPr>
          </a:p>
          <a:p>
            <a:pPr>
              <a:buFont typeface="Arial"/>
              <a:buChar char="•"/>
            </a:pPr>
            <a:endParaRPr lang="en-CA">
              <a:latin typeface="Century Gothic"/>
              <a:ea typeface="+mn-lt"/>
              <a:cs typeface="+mn-lt"/>
            </a:endParaRPr>
          </a:p>
          <a:p>
            <a:pPr>
              <a:buFont typeface="Arial"/>
              <a:buChar char="•"/>
            </a:pPr>
            <a:r>
              <a:rPr lang="en-CA">
                <a:latin typeface="Century Gothic"/>
                <a:ea typeface="+mn-lt"/>
                <a:cs typeface="+mn-lt"/>
              </a:rPr>
              <a:t> </a:t>
            </a:r>
            <a:r>
              <a:rPr lang="en-CA" err="1">
                <a:latin typeface="Century Gothic"/>
                <a:ea typeface="+mn-lt"/>
                <a:cs typeface="+mn-lt"/>
              </a:rPr>
              <a:t>Avoir</a:t>
            </a:r>
            <a:r>
              <a:rPr lang="en-CA">
                <a:latin typeface="Century Gothic"/>
                <a:ea typeface="+mn-lt"/>
                <a:cs typeface="+mn-lt"/>
              </a:rPr>
              <a:t> un </a:t>
            </a:r>
            <a:r>
              <a:rPr lang="en-CA" b="1">
                <a:latin typeface="Century Gothic"/>
                <a:ea typeface="+mn-lt"/>
                <a:cs typeface="+mn-lt"/>
              </a:rPr>
              <a:t>handicap mental et/</a:t>
            </a:r>
            <a:r>
              <a:rPr lang="en-CA" b="1" err="1">
                <a:latin typeface="Century Gothic"/>
                <a:ea typeface="+mn-lt"/>
                <a:cs typeface="+mn-lt"/>
              </a:rPr>
              <a:t>ou</a:t>
            </a:r>
            <a:r>
              <a:rPr lang="en-CA" b="1">
                <a:latin typeface="Century Gothic"/>
                <a:ea typeface="+mn-lt"/>
                <a:cs typeface="+mn-lt"/>
              </a:rPr>
              <a:t> physique</a:t>
            </a:r>
            <a:r>
              <a:rPr lang="en-CA">
                <a:latin typeface="Century Gothic"/>
                <a:ea typeface="+mn-lt"/>
                <a:cs typeface="+mn-lt"/>
              </a:rPr>
              <a:t> qui</a:t>
            </a:r>
            <a:r>
              <a:rPr lang="en-CA" b="1">
                <a:latin typeface="Century Gothic"/>
                <a:ea typeface="+mn-lt"/>
                <a:cs typeface="+mn-lt"/>
              </a:rPr>
              <a:t> </a:t>
            </a:r>
            <a:r>
              <a:rPr lang="en-CA" b="1" err="1">
                <a:latin typeface="Century Gothic"/>
                <a:ea typeface="+mn-lt"/>
                <a:cs typeface="+mn-lt"/>
              </a:rPr>
              <a:t>limite</a:t>
            </a:r>
            <a:r>
              <a:rPr lang="en-CA" b="1">
                <a:latin typeface="Century Gothic"/>
                <a:ea typeface="+mn-lt"/>
                <a:cs typeface="+mn-lt"/>
              </a:rPr>
              <a:t> le </a:t>
            </a:r>
            <a:r>
              <a:rPr lang="en-CA" b="1" err="1">
                <a:latin typeface="Century Gothic"/>
                <a:ea typeface="+mn-lt"/>
                <a:cs typeface="+mn-lt"/>
              </a:rPr>
              <a:t>revenu</a:t>
            </a:r>
            <a:r>
              <a:rPr lang="en-CA">
                <a:latin typeface="Century Gothic"/>
                <a:ea typeface="+mn-lt"/>
                <a:cs typeface="+mn-lt"/>
              </a:rPr>
              <a:t> à</a:t>
            </a:r>
            <a:r>
              <a:rPr lang="en-CA" b="1">
                <a:latin typeface="Century Gothic"/>
                <a:ea typeface="+mn-lt"/>
                <a:cs typeface="+mn-lt"/>
              </a:rPr>
              <a:t> </a:t>
            </a:r>
            <a:r>
              <a:rPr lang="en-CA" b="1" err="1">
                <a:latin typeface="Century Gothic"/>
                <a:ea typeface="+mn-lt"/>
                <a:cs typeface="+mn-lt"/>
              </a:rPr>
              <a:t>moins</a:t>
            </a:r>
            <a:r>
              <a:rPr lang="en-CA" b="1">
                <a:latin typeface="Century Gothic"/>
                <a:ea typeface="+mn-lt"/>
                <a:cs typeface="+mn-lt"/>
              </a:rPr>
              <a:t> de</a:t>
            </a:r>
            <a:r>
              <a:rPr lang="en-CA">
                <a:latin typeface="Century Gothic"/>
                <a:ea typeface="+mn-lt"/>
                <a:cs typeface="+mn-lt"/>
              </a:rPr>
              <a:t>:  </a:t>
            </a:r>
            <a:endParaRPr lang="en-CA">
              <a:latin typeface="Century Gothic"/>
            </a:endParaRPr>
          </a:p>
          <a:p>
            <a:pPr>
              <a:buFont typeface="Arial"/>
              <a:buChar char="•"/>
            </a:pPr>
            <a:endParaRPr lang="en-CA">
              <a:latin typeface="Century Gothic"/>
            </a:endParaRPr>
          </a:p>
          <a:p>
            <a:pPr marL="742950" lvl="1" indent="-285750">
              <a:lnSpc>
                <a:spcPct val="150000"/>
              </a:lnSpc>
              <a:spcBef>
                <a:spcPts val="1000"/>
              </a:spcBef>
              <a:buFont typeface="Arial"/>
              <a:buChar char="•"/>
            </a:pPr>
            <a:r>
              <a:rPr lang="en-CA" b="1">
                <a:latin typeface="Century Gothic"/>
                <a:ea typeface="+mn-lt"/>
                <a:cs typeface="+mn-lt"/>
              </a:rPr>
              <a:t>18 508,36 $ </a:t>
            </a:r>
            <a:r>
              <a:rPr lang="en-CA" b="1" err="1">
                <a:latin typeface="Century Gothic"/>
                <a:ea typeface="+mn-lt"/>
                <a:cs typeface="+mn-lt"/>
              </a:rPr>
              <a:t>avant</a:t>
            </a:r>
            <a:r>
              <a:rPr lang="en-CA" b="1">
                <a:latin typeface="Century Gothic"/>
                <a:ea typeface="+mn-lt"/>
                <a:cs typeface="+mn-lt"/>
              </a:rPr>
              <a:t> </a:t>
            </a:r>
            <a:r>
              <a:rPr lang="en-CA" b="1" err="1">
                <a:latin typeface="Century Gothic"/>
                <a:ea typeface="+mn-lt"/>
                <a:cs typeface="+mn-lt"/>
              </a:rPr>
              <a:t>impôt</a:t>
            </a:r>
            <a:r>
              <a:rPr lang="en-CA">
                <a:latin typeface="Century Gothic"/>
                <a:ea typeface="+mn-lt"/>
                <a:cs typeface="+mn-lt"/>
              </a:rPr>
              <a:t> (</a:t>
            </a:r>
            <a:r>
              <a:rPr lang="en-CA" err="1">
                <a:latin typeface="Century Gothic"/>
                <a:ea typeface="+mn-lt"/>
                <a:cs typeface="+mn-lt"/>
              </a:rPr>
              <a:t>en</a:t>
            </a:r>
            <a:r>
              <a:rPr lang="en-CA">
                <a:latin typeface="Century Gothic"/>
                <a:ea typeface="+mn-lt"/>
                <a:cs typeface="+mn-lt"/>
              </a:rPr>
              <a:t> 2023)</a:t>
            </a:r>
            <a:endParaRPr lang="en-CA">
              <a:latin typeface="Century Gothic"/>
              <a:cs typeface="Calibri" panose="020F0502020204030204"/>
            </a:endParaRPr>
          </a:p>
          <a:p>
            <a:pPr>
              <a:buFont typeface="Arial"/>
              <a:buChar char="•"/>
            </a:pPr>
            <a:endParaRPr lang="en-CA">
              <a:latin typeface="Century Gothic"/>
              <a:ea typeface="+mn-lt"/>
              <a:cs typeface="+mn-lt"/>
            </a:endParaRPr>
          </a:p>
          <a:p>
            <a:pPr marL="285750" indent="-285750">
              <a:lnSpc>
                <a:spcPct val="150000"/>
              </a:lnSpc>
              <a:spcBef>
                <a:spcPts val="1000"/>
              </a:spcBef>
              <a:buFont typeface="Arial"/>
              <a:buChar char="•"/>
            </a:pPr>
            <a:r>
              <a:rPr lang="en-CA" err="1">
                <a:latin typeface="Century Gothic"/>
                <a:ea typeface="+mn-lt"/>
                <a:cs typeface="+mn-lt"/>
              </a:rPr>
              <a:t>Avoir</a:t>
            </a:r>
            <a:r>
              <a:rPr lang="en-CA">
                <a:latin typeface="Century Gothic"/>
                <a:ea typeface="+mn-lt"/>
                <a:cs typeface="+mn-lt"/>
              </a:rPr>
              <a:t> </a:t>
            </a:r>
            <a:r>
              <a:rPr lang="en-CA" err="1">
                <a:latin typeface="Century Gothic"/>
                <a:ea typeface="+mn-lt"/>
                <a:cs typeface="+mn-lt"/>
              </a:rPr>
              <a:t>une</a:t>
            </a:r>
            <a:r>
              <a:rPr lang="en-CA" b="1">
                <a:latin typeface="Century Gothic"/>
                <a:ea typeface="+mn-lt"/>
                <a:cs typeface="+mn-lt"/>
              </a:rPr>
              <a:t> </a:t>
            </a:r>
            <a:r>
              <a:rPr lang="en-CA" b="1" err="1">
                <a:latin typeface="Century Gothic"/>
                <a:ea typeface="+mn-lt"/>
                <a:cs typeface="+mn-lt"/>
              </a:rPr>
              <a:t>incapacité</a:t>
            </a:r>
            <a:r>
              <a:rPr lang="en-CA" b="1">
                <a:latin typeface="Century Gothic"/>
                <a:ea typeface="+mn-lt"/>
                <a:cs typeface="+mn-lt"/>
              </a:rPr>
              <a:t> de longue durée </a:t>
            </a:r>
            <a:r>
              <a:rPr lang="en-CA">
                <a:latin typeface="Century Gothic"/>
                <a:ea typeface="+mn-lt"/>
                <a:cs typeface="+mn-lt"/>
              </a:rPr>
              <a:t>et/</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permanente</a:t>
            </a:r>
            <a:r>
              <a:rPr lang="en-CA">
                <a:latin typeface="Century Gothic"/>
                <a:ea typeface="+mn-lt"/>
                <a:cs typeface="+mn-lt"/>
              </a:rPr>
              <a:t> </a:t>
            </a:r>
            <a:r>
              <a:rPr lang="en-CA" err="1">
                <a:latin typeface="Century Gothic"/>
                <a:ea typeface="+mn-lt"/>
                <a:cs typeface="+mn-lt"/>
              </a:rPr>
              <a:t>ou</a:t>
            </a:r>
            <a:r>
              <a:rPr lang="en-CA">
                <a:latin typeface="Century Gothic"/>
                <a:ea typeface="+mn-lt"/>
                <a:cs typeface="+mn-lt"/>
              </a:rPr>
              <a:t> </a:t>
            </a:r>
            <a:r>
              <a:rPr lang="en-CA" err="1">
                <a:latin typeface="Century Gothic"/>
                <a:ea typeface="+mn-lt"/>
                <a:cs typeface="+mn-lt"/>
              </a:rPr>
              <a:t>une</a:t>
            </a:r>
            <a:r>
              <a:rPr lang="en-CA">
                <a:latin typeface="Century Gothic"/>
                <a:ea typeface="+mn-lt"/>
                <a:cs typeface="+mn-lt"/>
              </a:rPr>
              <a:t> </a:t>
            </a:r>
            <a:r>
              <a:rPr lang="en-CA" err="1">
                <a:latin typeface="Century Gothic"/>
                <a:ea typeface="+mn-lt"/>
                <a:cs typeface="+mn-lt"/>
              </a:rPr>
              <a:t>incapacité</a:t>
            </a:r>
            <a:r>
              <a:rPr lang="en-CA">
                <a:latin typeface="Century Gothic"/>
                <a:ea typeface="+mn-lt"/>
                <a:cs typeface="+mn-lt"/>
              </a:rPr>
              <a:t> susceptible </a:t>
            </a:r>
            <a:r>
              <a:rPr lang="en-CA" err="1">
                <a:latin typeface="Century Gothic"/>
                <a:ea typeface="+mn-lt"/>
                <a:cs typeface="+mn-lt"/>
              </a:rPr>
              <a:t>d'</a:t>
            </a:r>
            <a:r>
              <a:rPr lang="en-CA" b="1" err="1">
                <a:latin typeface="Century Gothic"/>
                <a:ea typeface="+mn-lt"/>
                <a:cs typeface="+mn-lt"/>
              </a:rPr>
              <a:t>entraîner</a:t>
            </a:r>
            <a:r>
              <a:rPr lang="en-CA" b="1">
                <a:latin typeface="Century Gothic"/>
                <a:ea typeface="+mn-lt"/>
                <a:cs typeface="+mn-lt"/>
              </a:rPr>
              <a:t> la mort</a:t>
            </a:r>
            <a:r>
              <a:rPr lang="en-CA">
                <a:latin typeface="Century Gothic"/>
                <a:ea typeface="+mn-lt"/>
                <a:cs typeface="+mn-lt"/>
              </a:rPr>
              <a:t>.</a:t>
            </a:r>
            <a:endParaRPr lang="en-CA">
              <a:latin typeface="Century Gothic"/>
            </a:endParaRPr>
          </a:p>
        </p:txBody>
      </p:sp>
      <p:sp>
        <p:nvSpPr>
          <p:cNvPr id="4" name="TextBox 3">
            <a:extLst>
              <a:ext uri="{FF2B5EF4-FFF2-40B4-BE49-F238E27FC236}">
                <a16:creationId xmlns:a16="http://schemas.microsoft.com/office/drawing/2014/main" id="{CAA295C2-3128-EAA0-FC54-8B8B0E0C6D28}"/>
              </a:ext>
            </a:extLst>
          </p:cNvPr>
          <p:cNvSpPr txBox="1"/>
          <p:nvPr/>
        </p:nvSpPr>
        <p:spPr>
          <a:xfrm>
            <a:off x="927306" y="9265616"/>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8" name="TextBox 7">
            <a:extLst>
              <a:ext uri="{FF2B5EF4-FFF2-40B4-BE49-F238E27FC236}">
                <a16:creationId xmlns:a16="http://schemas.microsoft.com/office/drawing/2014/main" id="{AFD6D696-7326-688B-67AB-35A71C896A9C}"/>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65793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6F50F47-3778-3FD8-9912-EE6CF2BC84B4}"/>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DEEAB9D4-3749-C0AD-B604-C71A305B6135}"/>
              </a:ext>
            </a:extLst>
          </p:cNvPr>
          <p:cNvGraphicFramePr>
            <a:graphicFrameLocks noGrp="1"/>
          </p:cNvGraphicFramePr>
          <p:nvPr/>
        </p:nvGraphicFramePr>
        <p:xfrm>
          <a:off x="5016343"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227CA8DD-317C-CFFA-D7DC-4FBA3E73E70E}"/>
              </a:ext>
            </a:extLst>
          </p:cNvPr>
          <p:cNvPicPr>
            <a:picLocks noChangeAspect="1"/>
          </p:cNvPicPr>
          <p:nvPr/>
        </p:nvPicPr>
        <p:blipFill>
          <a:blip r:embed="rId3"/>
          <a:stretch>
            <a:fillRect/>
          </a:stretch>
        </p:blipFill>
        <p:spPr>
          <a:xfrm>
            <a:off x="5843376" y="-11930"/>
            <a:ext cx="1210963" cy="1210963"/>
          </a:xfrm>
          <a:prstGeom prst="rect">
            <a:avLst/>
          </a:prstGeom>
        </p:spPr>
      </p:pic>
      <p:pic>
        <p:nvPicPr>
          <p:cNvPr id="11" name="Picture 11">
            <a:extLst>
              <a:ext uri="{FF2B5EF4-FFF2-40B4-BE49-F238E27FC236}">
                <a16:creationId xmlns:a16="http://schemas.microsoft.com/office/drawing/2014/main" id="{7CF28CF6-CA95-B3B2-0DC7-D9973FD3E547}"/>
              </a:ext>
            </a:extLst>
          </p:cNvPr>
          <p:cNvPicPr>
            <a:picLocks noChangeAspect="1"/>
          </p:cNvPicPr>
          <p:nvPr/>
        </p:nvPicPr>
        <p:blipFill>
          <a:blip r:embed="rId4"/>
          <a:stretch>
            <a:fillRect/>
          </a:stretch>
        </p:blipFill>
        <p:spPr>
          <a:xfrm>
            <a:off x="210396" y="8454525"/>
            <a:ext cx="1117523" cy="1106543"/>
          </a:xfrm>
          <a:prstGeom prst="rect">
            <a:avLst/>
          </a:prstGeom>
        </p:spPr>
      </p:pic>
      <p:sp>
        <p:nvSpPr>
          <p:cNvPr id="3" name="TextBox 2">
            <a:extLst>
              <a:ext uri="{FF2B5EF4-FFF2-40B4-BE49-F238E27FC236}">
                <a16:creationId xmlns:a16="http://schemas.microsoft.com/office/drawing/2014/main" id="{E6F168E0-9784-17C5-44B3-D498E7CC1DE0}"/>
              </a:ext>
            </a:extLst>
          </p:cNvPr>
          <p:cNvSpPr txBox="1"/>
          <p:nvPr/>
        </p:nvSpPr>
        <p:spPr>
          <a:xfrm>
            <a:off x="167506" y="1199931"/>
            <a:ext cx="7470556" cy="8315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US" u="sng">
                <a:latin typeface="Century Gothic"/>
                <a:cs typeface="Arial"/>
              </a:rPr>
              <a:t>​</a:t>
            </a:r>
            <a:r>
              <a:rPr lang="en-CA" u="sng">
                <a:latin typeface="Century Gothic"/>
                <a:cs typeface="Calibri"/>
              </a:rPr>
              <a:t>Deux types de </a:t>
            </a:r>
            <a:r>
              <a:rPr lang="en-CA" u="sng" err="1">
                <a:latin typeface="Century Gothic"/>
                <a:cs typeface="Calibri"/>
              </a:rPr>
              <a:t>prestations</a:t>
            </a:r>
            <a:r>
              <a:rPr lang="en-CA" u="sng">
                <a:latin typeface="Century Gothic"/>
                <a:cs typeface="Calibri"/>
              </a:rPr>
              <a:t> </a:t>
            </a:r>
            <a:r>
              <a:rPr lang="en-CA" u="sng" err="1">
                <a:latin typeface="Century Gothic"/>
                <a:cs typeface="Calibri"/>
              </a:rPr>
              <a:t>d'invalidité</a:t>
            </a:r>
            <a:r>
              <a:rPr lang="en-CA" u="sng">
                <a:latin typeface="Century Gothic"/>
                <a:cs typeface="Calibri"/>
              </a:rPr>
              <a:t> du RPC:</a:t>
            </a:r>
            <a:endParaRPr lang="en-US" u="sng">
              <a:latin typeface="Century Gothic"/>
              <a:cs typeface="Calibri"/>
            </a:endParaRPr>
          </a:p>
          <a:p>
            <a:pPr>
              <a:lnSpc>
                <a:spcPct val="200000"/>
              </a:lnSpc>
            </a:pPr>
            <a:r>
              <a:rPr lang="en-US">
                <a:latin typeface="Century Gothic"/>
                <a:cs typeface="Arial"/>
              </a:rPr>
              <a:t>​</a:t>
            </a:r>
            <a:r>
              <a:rPr lang="en-CA" u="sng">
                <a:latin typeface="Century Gothic"/>
                <a:cs typeface="Arial"/>
              </a:rPr>
              <a:t>Type 1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a:t>
            </a:r>
          </a:p>
          <a:p>
            <a:pPr marL="1200150" lvl="1" indent="-285750">
              <a:lnSpc>
                <a:spcPct val="200000"/>
              </a:lnSpc>
              <a:buFont typeface="Arial"/>
              <a:buChar char="•"/>
            </a:pPr>
            <a:r>
              <a:rPr lang="en-CA" b="1">
                <a:latin typeface="Century Gothic"/>
                <a:cs typeface="Arial"/>
              </a:rPr>
              <a:t>&lt;65 </a:t>
            </a:r>
            <a:r>
              <a:rPr lang="en-CA" b="1" err="1">
                <a:latin typeface="Century Gothic"/>
                <a:cs typeface="Arial"/>
              </a:rPr>
              <a:t>ans</a:t>
            </a:r>
            <a:r>
              <a:rPr lang="en-CA">
                <a:latin typeface="Century Gothic"/>
                <a:cs typeface="Arial"/>
              </a:rPr>
              <a:t> qui</a:t>
            </a:r>
            <a:endParaRPr lang="en-US">
              <a:latin typeface="Century Gothic"/>
              <a:cs typeface="Arial"/>
            </a:endParaRPr>
          </a:p>
          <a:p>
            <a:pPr marL="1200150" lvl="1" indent="-285750">
              <a:lnSpc>
                <a:spcPct val="200000"/>
              </a:lnSpc>
              <a:buFont typeface="Arial"/>
              <a:buChar char="•"/>
            </a:pPr>
            <a:r>
              <a:rPr lang="en-CA" b="1">
                <a:latin typeface="Century Gothic"/>
                <a:cs typeface="Arial"/>
              </a:rPr>
              <a:t>ne </a:t>
            </a:r>
            <a:r>
              <a:rPr lang="en-CA" b="1" err="1">
                <a:latin typeface="Century Gothic"/>
                <a:cs typeface="Arial"/>
              </a:rPr>
              <a:t>reçoivent</a:t>
            </a:r>
            <a:r>
              <a:rPr lang="en-CA" b="1">
                <a:latin typeface="Century Gothic"/>
                <a:cs typeface="Arial"/>
              </a:rPr>
              <a:t> pas</a:t>
            </a:r>
            <a:r>
              <a:rPr lang="en-CA">
                <a:latin typeface="Century Gothic"/>
                <a:cs typeface="Arial"/>
              </a:rPr>
              <a:t> de </a:t>
            </a:r>
            <a:r>
              <a:rPr lang="en-CA" b="1">
                <a:latin typeface="Century Gothic"/>
                <a:cs typeface="Arial"/>
              </a:rPr>
              <a:t>pension de </a:t>
            </a:r>
            <a:r>
              <a:rPr lang="en-CA" b="1" err="1">
                <a:latin typeface="Century Gothic"/>
                <a:cs typeface="Arial"/>
              </a:rPr>
              <a:t>retraite</a:t>
            </a:r>
            <a:r>
              <a:rPr lang="en-CA" b="1">
                <a:latin typeface="Century Gothic"/>
                <a:cs typeface="Arial"/>
              </a:rPr>
              <a:t> </a:t>
            </a:r>
            <a:r>
              <a:rPr lang="en-CA">
                <a:latin typeface="Century Gothic"/>
                <a:cs typeface="Arial"/>
              </a:rPr>
              <a:t>du RPC</a:t>
            </a:r>
            <a:endParaRPr lang="en-US">
              <a:latin typeface="Century Gothic"/>
              <a:cs typeface="Arial"/>
            </a:endParaRPr>
          </a:p>
          <a:p>
            <a:pPr lvl="1">
              <a:lnSpc>
                <a:spcPct val="200000"/>
              </a:lnSpc>
              <a:buChar char="•"/>
            </a:pPr>
            <a:endParaRPr lang="en-US">
              <a:latin typeface="Century Gothic"/>
              <a:cs typeface="Arial"/>
            </a:endParaRPr>
          </a:p>
          <a:p>
            <a:pPr>
              <a:lnSpc>
                <a:spcPct val="200000"/>
              </a:lnSpc>
            </a:pPr>
            <a:r>
              <a:rPr lang="en-CA" u="sng">
                <a:latin typeface="Century Gothic"/>
                <a:cs typeface="Arial"/>
              </a:rPr>
              <a:t>Type 2 :</a:t>
            </a:r>
            <a:r>
              <a:rPr lang="en-CA">
                <a:latin typeface="Century Gothic"/>
                <a:cs typeface="Arial"/>
              </a:rPr>
              <a:t> </a:t>
            </a:r>
            <a:r>
              <a:rPr lang="en-CA" b="1">
                <a:latin typeface="Century Gothic"/>
                <a:cs typeface="Arial"/>
              </a:rPr>
              <a:t>prestation </a:t>
            </a:r>
            <a:r>
              <a:rPr lang="en-CA" b="1" err="1">
                <a:latin typeface="Century Gothic"/>
                <a:cs typeface="Arial"/>
              </a:rPr>
              <a:t>d'invalidité</a:t>
            </a:r>
            <a:r>
              <a:rPr lang="en-CA">
                <a:latin typeface="Century Gothic"/>
                <a:cs typeface="Arial"/>
              </a:rPr>
              <a:t> du RPC </a:t>
            </a:r>
            <a:r>
              <a:rPr lang="en-CA" b="1">
                <a:latin typeface="Century Gothic"/>
                <a:cs typeface="Arial"/>
              </a:rPr>
              <a:t>après la </a:t>
            </a:r>
            <a:r>
              <a:rPr lang="en-CA" b="1" err="1">
                <a:latin typeface="Century Gothic"/>
                <a:cs typeface="Arial"/>
              </a:rPr>
              <a:t>retraite</a:t>
            </a:r>
            <a:endParaRPr lang="en-CA" err="1">
              <a:latin typeface="Century Gothic"/>
              <a:cs typeface="Arial"/>
            </a:endParaRPr>
          </a:p>
          <a:p>
            <a:pPr lvl="1">
              <a:lnSpc>
                <a:spcPct val="200000"/>
              </a:lnSpc>
              <a:buFont typeface="Arial"/>
              <a:buChar char="•"/>
            </a:pPr>
            <a:r>
              <a:rPr lang="en-CA" b="1">
                <a:latin typeface="Century Gothic"/>
                <a:cs typeface="Arial"/>
              </a:rPr>
              <a:t>60-64 </a:t>
            </a:r>
            <a:r>
              <a:rPr lang="en-CA" b="1" err="1">
                <a:latin typeface="Century Gothic"/>
                <a:cs typeface="Arial"/>
              </a:rPr>
              <a:t>ans</a:t>
            </a:r>
            <a:endParaRPr lang="en-CA" err="1">
              <a:latin typeface="Calibri" panose="020F0502020204030204"/>
              <a:cs typeface="Calibri" panose="020F0502020204030204"/>
            </a:endParaRPr>
          </a:p>
          <a:p>
            <a:pPr lvl="1">
              <a:lnSpc>
                <a:spcPct val="200000"/>
              </a:lnSpc>
              <a:buFont typeface="Arial"/>
              <a:buChar char="•"/>
            </a:pPr>
            <a:r>
              <a:rPr lang="en-CA" err="1">
                <a:latin typeface="Century Gothic"/>
                <a:cs typeface="Arial"/>
              </a:rPr>
              <a:t>ont</a:t>
            </a:r>
            <a:r>
              <a:rPr lang="en-CA">
                <a:latin typeface="Century Gothic"/>
                <a:cs typeface="Arial"/>
              </a:rPr>
              <a:t> déjà </a:t>
            </a:r>
            <a:r>
              <a:rPr lang="en-CA" err="1">
                <a:latin typeface="Century Gothic"/>
                <a:cs typeface="Arial"/>
              </a:rPr>
              <a:t>perçu</a:t>
            </a:r>
            <a:r>
              <a:rPr lang="en-CA">
                <a:latin typeface="Century Gothic"/>
                <a:cs typeface="Arial"/>
              </a:rPr>
              <a:t> la </a:t>
            </a:r>
            <a:r>
              <a:rPr lang="en-CA" b="1">
                <a:latin typeface="Century Gothic"/>
                <a:cs typeface="Arial"/>
              </a:rPr>
              <a:t>pension de </a:t>
            </a:r>
            <a:r>
              <a:rPr lang="en-CA" b="1" err="1">
                <a:latin typeface="Century Gothic"/>
                <a:cs typeface="Arial"/>
              </a:rPr>
              <a:t>retraite</a:t>
            </a:r>
            <a:r>
              <a:rPr lang="en-CA">
                <a:latin typeface="Century Gothic"/>
                <a:cs typeface="Arial"/>
              </a:rPr>
              <a:t> du RPC pendant </a:t>
            </a:r>
            <a:r>
              <a:rPr lang="en-CA" b="1">
                <a:latin typeface="Century Gothic"/>
                <a:cs typeface="Arial"/>
              </a:rPr>
              <a:t>plus de 15 </a:t>
            </a:r>
            <a:r>
              <a:rPr lang="en-CA" b="1" err="1">
                <a:latin typeface="Century Gothic"/>
                <a:cs typeface="Arial"/>
              </a:rPr>
              <a:t>mois</a:t>
            </a:r>
            <a:r>
              <a:rPr lang="en-CA">
                <a:latin typeface="Century Gothic"/>
                <a:cs typeface="Arial"/>
              </a:rPr>
              <a:t> </a:t>
            </a:r>
            <a:r>
              <a:rPr lang="en-CA" i="1" err="1">
                <a:latin typeface="Century Gothic"/>
                <a:cs typeface="Arial"/>
              </a:rPr>
              <a:t>ou</a:t>
            </a:r>
            <a:r>
              <a:rPr lang="en-CA">
                <a:latin typeface="Century Gothic"/>
                <a:cs typeface="Arial"/>
              </a:rPr>
              <a:t> </a:t>
            </a:r>
            <a:r>
              <a:rPr lang="en-CA" err="1">
                <a:latin typeface="Century Gothic"/>
                <a:cs typeface="Arial"/>
              </a:rPr>
              <a:t>sont</a:t>
            </a:r>
            <a:r>
              <a:rPr lang="en-CA">
                <a:latin typeface="Century Gothic"/>
                <a:cs typeface="Arial"/>
              </a:rPr>
              <a:t> </a:t>
            </a:r>
            <a:r>
              <a:rPr lang="en-CA" b="1" err="1">
                <a:latin typeface="Century Gothic"/>
                <a:cs typeface="Arial"/>
              </a:rPr>
              <a:t>devenus</a:t>
            </a:r>
            <a:r>
              <a:rPr lang="en-CA" b="1">
                <a:latin typeface="Century Gothic"/>
                <a:cs typeface="Arial"/>
              </a:rPr>
              <a:t> </a:t>
            </a:r>
            <a:r>
              <a:rPr lang="en-CA" b="1" err="1">
                <a:latin typeface="Century Gothic"/>
                <a:cs typeface="Arial"/>
              </a:rPr>
              <a:t>invalides</a:t>
            </a:r>
            <a:r>
              <a:rPr lang="en-CA">
                <a:latin typeface="Century Gothic"/>
                <a:cs typeface="Arial"/>
              </a:rPr>
              <a:t>  après </a:t>
            </a:r>
            <a:r>
              <a:rPr lang="en-CA" err="1">
                <a:latin typeface="Century Gothic"/>
                <a:cs typeface="Arial"/>
              </a:rPr>
              <a:t>avoir</a:t>
            </a:r>
            <a:r>
              <a:rPr lang="en-CA">
                <a:latin typeface="Century Gothic"/>
                <a:cs typeface="Arial"/>
              </a:rPr>
              <a:t> </a:t>
            </a:r>
            <a:r>
              <a:rPr lang="en-CA" err="1">
                <a:latin typeface="Century Gothic"/>
                <a:cs typeface="Arial"/>
              </a:rPr>
              <a:t>perçu</a:t>
            </a:r>
            <a:r>
              <a:rPr lang="en-CA">
                <a:latin typeface="Century Gothic"/>
                <a:cs typeface="Arial"/>
              </a:rPr>
              <a:t> la pension de </a:t>
            </a:r>
            <a:r>
              <a:rPr lang="en-CA" err="1">
                <a:latin typeface="Century Gothic"/>
                <a:cs typeface="Arial"/>
              </a:rPr>
              <a:t>retraite</a:t>
            </a:r>
            <a:r>
              <a:rPr lang="en-CA">
                <a:latin typeface="Century Gothic"/>
                <a:cs typeface="Arial"/>
              </a:rPr>
              <a:t> du RPC</a:t>
            </a:r>
            <a:endParaRPr lang="en-CA">
              <a:cs typeface="Calibri" panose="020F0502020204030204"/>
            </a:endParaRPr>
          </a:p>
          <a:p>
            <a:pPr lvl="1">
              <a:lnSpc>
                <a:spcPct val="150000"/>
              </a:lnSpc>
              <a:buChar char="•"/>
            </a:pPr>
            <a:endParaRPr lang="en-CA" i="1">
              <a:latin typeface="Century Gothic"/>
              <a:cs typeface="Arial"/>
            </a:endParaRPr>
          </a:p>
          <a:p>
            <a:pPr marL="285750" indent="-285750">
              <a:lnSpc>
                <a:spcPct val="150000"/>
              </a:lnSpc>
              <a:buFont typeface="Arial"/>
              <a:buChar char="•"/>
            </a:pPr>
            <a:r>
              <a:rPr lang="en-CA">
                <a:latin typeface="Century Gothic"/>
                <a:cs typeface="Arial"/>
              </a:rPr>
              <a:t>Pour les </a:t>
            </a:r>
            <a:r>
              <a:rPr lang="en-CA" b="1">
                <a:latin typeface="Century Gothic"/>
                <a:cs typeface="Arial"/>
              </a:rPr>
              <a:t>types 1 et 2</a:t>
            </a:r>
            <a:r>
              <a:rPr lang="en-CA">
                <a:latin typeface="Century Gothic"/>
                <a:cs typeface="Arial"/>
              </a:rPr>
              <a:t>, </a:t>
            </a:r>
            <a:r>
              <a:rPr lang="en-CA" err="1">
                <a:latin typeface="Century Gothic"/>
                <a:cs typeface="Arial"/>
              </a:rPr>
              <a:t>lorsque</a:t>
            </a:r>
            <a:r>
              <a:rPr lang="en-CA">
                <a:latin typeface="Century Gothic"/>
                <a:cs typeface="Arial"/>
              </a:rPr>
              <a:t> </a:t>
            </a:r>
            <a:r>
              <a:rPr lang="en-CA" err="1">
                <a:latin typeface="Century Gothic"/>
                <a:cs typeface="Arial"/>
              </a:rPr>
              <a:t>vous</a:t>
            </a:r>
            <a:r>
              <a:rPr lang="en-CA">
                <a:latin typeface="Century Gothic"/>
                <a:cs typeface="Arial"/>
              </a:rPr>
              <a:t> </a:t>
            </a:r>
            <a:r>
              <a:rPr lang="en-CA" err="1">
                <a:latin typeface="Century Gothic"/>
                <a:cs typeface="Arial"/>
              </a:rPr>
              <a:t>atteignez</a:t>
            </a:r>
            <a:r>
              <a:rPr lang="en-CA">
                <a:latin typeface="Century Gothic"/>
                <a:cs typeface="Arial"/>
              </a:rPr>
              <a:t> </a:t>
            </a:r>
            <a:r>
              <a:rPr lang="en-CA" err="1">
                <a:latin typeface="Century Gothic"/>
                <a:cs typeface="Arial"/>
              </a:rPr>
              <a:t>l'</a:t>
            </a:r>
            <a:r>
              <a:rPr lang="en-CA" b="1" err="1">
                <a:latin typeface="Century Gothic"/>
                <a:cs typeface="Arial"/>
              </a:rPr>
              <a:t>âge</a:t>
            </a:r>
            <a:r>
              <a:rPr lang="en-CA" b="1">
                <a:latin typeface="Century Gothic"/>
                <a:cs typeface="Arial"/>
              </a:rPr>
              <a:t> de 65 </a:t>
            </a:r>
            <a:r>
              <a:rPr lang="en-CA" b="1" err="1">
                <a:latin typeface="Century Gothic"/>
                <a:cs typeface="Arial"/>
              </a:rPr>
              <a:t>ans</a:t>
            </a:r>
            <a:r>
              <a:rPr lang="en-CA">
                <a:latin typeface="Century Gothic"/>
                <a:cs typeface="Arial"/>
              </a:rPr>
              <a:t>, la prestation </a:t>
            </a:r>
            <a:r>
              <a:rPr lang="en-CA" err="1">
                <a:latin typeface="Century Gothic"/>
                <a:cs typeface="Arial"/>
              </a:rPr>
              <a:t>d'invalidité</a:t>
            </a:r>
            <a:r>
              <a:rPr lang="en-CA">
                <a:latin typeface="Century Gothic"/>
                <a:cs typeface="Arial"/>
              </a:rPr>
              <a:t> du RPC </a:t>
            </a:r>
            <a:r>
              <a:rPr lang="en-CA" err="1">
                <a:latin typeface="Century Gothic"/>
                <a:cs typeface="Arial"/>
              </a:rPr>
              <a:t>est</a:t>
            </a:r>
            <a:r>
              <a:rPr lang="en-CA">
                <a:latin typeface="Century Gothic"/>
                <a:cs typeface="Arial"/>
              </a:rPr>
              <a:t> </a:t>
            </a:r>
            <a:r>
              <a:rPr lang="en-CA" b="1" err="1">
                <a:latin typeface="Century Gothic"/>
                <a:cs typeface="Arial"/>
              </a:rPr>
              <a:t>automatiquement</a:t>
            </a:r>
            <a:r>
              <a:rPr lang="en-CA" b="1">
                <a:latin typeface="Century Gothic"/>
                <a:cs typeface="Arial"/>
              </a:rPr>
              <a:t>   </a:t>
            </a:r>
            <a:r>
              <a:rPr lang="en-CA" b="1" err="1">
                <a:latin typeface="Century Gothic"/>
                <a:cs typeface="Arial"/>
              </a:rPr>
              <a:t>transformée</a:t>
            </a:r>
            <a:r>
              <a:rPr lang="en-CA" b="1">
                <a:latin typeface="Century Gothic"/>
                <a:cs typeface="Arial"/>
              </a:rPr>
              <a:t> </a:t>
            </a:r>
            <a:r>
              <a:rPr lang="en-CA" b="1" err="1">
                <a:latin typeface="Century Gothic"/>
                <a:cs typeface="Arial"/>
              </a:rPr>
              <a:t>en</a:t>
            </a:r>
            <a:r>
              <a:rPr lang="en-CA" b="1">
                <a:latin typeface="Century Gothic"/>
                <a:cs typeface="Arial"/>
              </a:rPr>
              <a:t> pension de </a:t>
            </a:r>
            <a:r>
              <a:rPr lang="en-CA" b="1" err="1">
                <a:latin typeface="Century Gothic"/>
                <a:cs typeface="Arial"/>
              </a:rPr>
              <a:t>retraite</a:t>
            </a:r>
            <a:r>
              <a:rPr lang="en-CA">
                <a:latin typeface="Century Gothic"/>
                <a:cs typeface="Arial"/>
              </a:rPr>
              <a:t> du RPC</a:t>
            </a:r>
            <a:endParaRPr lang="en-US">
              <a:latin typeface="Century Gothic"/>
              <a:cs typeface="Arial"/>
            </a:endParaRPr>
          </a:p>
          <a:p>
            <a:pPr marL="285750" indent="-285750">
              <a:lnSpc>
                <a:spcPct val="200000"/>
              </a:lnSpc>
              <a:buFont typeface="Arial"/>
              <a:buChar char="•"/>
            </a:pPr>
            <a:endParaRPr lang="en-US">
              <a:latin typeface="Century Gothic"/>
              <a:cs typeface="Arial"/>
            </a:endParaRPr>
          </a:p>
          <a:p>
            <a:pPr>
              <a:lnSpc>
                <a:spcPct val="200000"/>
              </a:lnSpc>
              <a:buChar char="•"/>
            </a:pPr>
            <a:endParaRPr lang="en-US">
              <a:latin typeface="Century Gothic"/>
              <a:cs typeface="Arial"/>
            </a:endParaRPr>
          </a:p>
        </p:txBody>
      </p:sp>
      <p:sp>
        <p:nvSpPr>
          <p:cNvPr id="10" name="TextBox 9">
            <a:extLst>
              <a:ext uri="{FF2B5EF4-FFF2-40B4-BE49-F238E27FC236}">
                <a16:creationId xmlns:a16="http://schemas.microsoft.com/office/drawing/2014/main" id="{335B3BD4-8873-605D-DF59-4CA52289744E}"/>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a:t>
            </a:r>
            <a:r>
              <a:rPr lang="en-CA" sz="1400" b="1" err="1">
                <a:latin typeface="Century Gothic"/>
                <a:ea typeface="+mn-lt"/>
                <a:cs typeface="+mn-lt"/>
              </a:rPr>
              <a:t>terminale</a:t>
            </a:r>
            <a:endParaRPr lang="en-CA" b="1" err="1">
              <a:latin typeface="Century Gothic"/>
            </a:endParaRPr>
          </a:p>
        </p:txBody>
      </p:sp>
      <p:sp>
        <p:nvSpPr>
          <p:cNvPr id="13" name="TextBox 12">
            <a:extLst>
              <a:ext uri="{FF2B5EF4-FFF2-40B4-BE49-F238E27FC236}">
                <a16:creationId xmlns:a16="http://schemas.microsoft.com/office/drawing/2014/main" id="{1A711008-2B3A-CD64-495C-1279C67CB2BA}"/>
              </a:ext>
            </a:extLst>
          </p:cNvPr>
          <p:cNvSpPr txBox="1"/>
          <p:nvPr/>
        </p:nvSpPr>
        <p:spPr>
          <a:xfrm>
            <a:off x="984754" y="8880730"/>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4" name="TextBox 3">
            <a:extLst>
              <a:ext uri="{FF2B5EF4-FFF2-40B4-BE49-F238E27FC236}">
                <a16:creationId xmlns:a16="http://schemas.microsoft.com/office/drawing/2014/main" id="{086D2958-EC1D-4179-AC02-F9C5269F3876}"/>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2046938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CEE1C1-2C1A-259D-2AD1-746598C09F12}"/>
              </a:ext>
            </a:extLst>
          </p:cNvPr>
          <p:cNvSpPr txBox="1"/>
          <p:nvPr/>
        </p:nvSpPr>
        <p:spPr>
          <a:xfrm>
            <a:off x="118924" y="1071832"/>
            <a:ext cx="7534553" cy="4979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a:latin typeface="Century Gothic"/>
              <a:cs typeface="Arial"/>
            </a:endParaRPr>
          </a:p>
          <a:p>
            <a:r>
              <a:rPr lang="en-US" u="sng">
                <a:latin typeface="Century Gothic"/>
                <a:cs typeface="Arial"/>
              </a:rPr>
              <a:t>Comment </a:t>
            </a:r>
            <a:r>
              <a:rPr lang="en-US" u="sng" err="1">
                <a:latin typeface="Century Gothic"/>
                <a:cs typeface="Arial"/>
              </a:rPr>
              <a:t>s'inscrire</a:t>
            </a:r>
            <a:r>
              <a:rPr lang="en-US" u="sng">
                <a:latin typeface="Century Gothic"/>
                <a:cs typeface="Arial"/>
              </a:rPr>
              <a:t> au </a:t>
            </a:r>
            <a:r>
              <a:rPr lang="en-US" u="sng" err="1">
                <a:latin typeface="Century Gothic"/>
                <a:cs typeface="Arial"/>
              </a:rPr>
              <a:t>programme</a:t>
            </a:r>
            <a:r>
              <a:rPr lang="en-US" u="sng">
                <a:latin typeface="Century Gothic"/>
                <a:cs typeface="Arial"/>
              </a:rPr>
              <a:t> : </a:t>
            </a:r>
            <a:endParaRPr lang="en-CA">
              <a:latin typeface="Century Gothic"/>
              <a:cs typeface="Arial"/>
            </a:endParaRPr>
          </a:p>
          <a:p>
            <a:endParaRPr lang="en-CA">
              <a:latin typeface="Century Gothic"/>
              <a:cs typeface="Arial"/>
            </a:endParaRPr>
          </a:p>
          <a:p>
            <a:pPr marL="342900" indent="-342900">
              <a:buAutoNum type="arabicPeriod"/>
            </a:pPr>
            <a:r>
              <a:rPr lang="en-CA">
                <a:latin typeface="Century Gothic"/>
                <a:cs typeface="Arial"/>
              </a:rPr>
              <a:t> </a:t>
            </a:r>
            <a:r>
              <a:rPr lang="en-CA" b="1" err="1">
                <a:latin typeface="Century Gothic"/>
                <a:cs typeface="Calibri"/>
              </a:rPr>
              <a:t>Téléchargez</a:t>
            </a:r>
            <a:r>
              <a:rPr lang="en-CA">
                <a:latin typeface="Century Gothic"/>
                <a:ea typeface="+mn-lt"/>
                <a:cs typeface="+mn-lt"/>
              </a:rPr>
              <a:t> le </a:t>
            </a:r>
            <a:r>
              <a:rPr lang="en-CA" err="1">
                <a:latin typeface="Century Gothic"/>
                <a:ea typeface="+mn-lt"/>
                <a:cs typeface="+mn-lt"/>
              </a:rPr>
              <a:t>formulaire</a:t>
            </a:r>
            <a:r>
              <a:rPr lang="en-CA">
                <a:latin typeface="Century Gothic"/>
                <a:cs typeface="Calibri"/>
              </a:rPr>
              <a:t> </a:t>
            </a:r>
            <a:r>
              <a:rPr lang="en-CA" sz="2400">
                <a:latin typeface="Century Gothic"/>
                <a:cs typeface="Arial"/>
              </a:rPr>
              <a:t> </a:t>
            </a:r>
            <a:r>
              <a:rPr lang="en-CA" sz="2400" b="1">
                <a:latin typeface="Century Gothic"/>
                <a:cs typeface="Arial"/>
              </a:rPr>
              <a:t>ISP-2530A</a:t>
            </a:r>
            <a:r>
              <a:rPr lang="en-CA" sz="2400">
                <a:latin typeface="Century Gothic"/>
                <a:cs typeface="Arial"/>
              </a:rPr>
              <a:t> </a:t>
            </a:r>
            <a:r>
              <a:rPr lang="en-CA" err="1">
                <a:latin typeface="Century Gothic"/>
                <a:cs typeface="Arial"/>
              </a:rPr>
              <a:t>ici</a:t>
            </a:r>
            <a:r>
              <a:rPr lang="en-CA">
                <a:latin typeface="Century Gothic"/>
                <a:cs typeface="Arial"/>
              </a:rPr>
              <a:t>:</a:t>
            </a:r>
          </a:p>
          <a:p>
            <a:pPr marL="342900" indent="-342900">
              <a:buAutoNum type="arabicPeriod"/>
            </a:pPr>
            <a:endParaRPr lang="en-CA">
              <a:solidFill>
                <a:srgbClr val="000000"/>
              </a:solidFill>
              <a:latin typeface="Century Gothic"/>
              <a:cs typeface="Arial"/>
            </a:endParaRPr>
          </a:p>
          <a:p>
            <a:pPr marL="342900" indent="-342900">
              <a:buAutoNum type="arabicPeriod"/>
            </a:pPr>
            <a:endParaRPr lang="en-CA">
              <a:solidFill>
                <a:srgbClr val="000000"/>
              </a:solidFill>
              <a:latin typeface="Century Gothic"/>
              <a:cs typeface="Arial"/>
            </a:endParaRPr>
          </a:p>
          <a:p>
            <a:endParaRPr lang="en-CA">
              <a:solidFill>
                <a:srgbClr val="000000"/>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endParaRPr lang="en-CA">
              <a:solidFill>
                <a:srgbClr val="0563C1"/>
              </a:solidFill>
              <a:latin typeface="Century Gothic"/>
              <a:cs typeface="Arial"/>
            </a:endParaRPr>
          </a:p>
          <a:p>
            <a:r>
              <a:rPr lang="en-CA">
                <a:latin typeface="Century Gothic"/>
                <a:cs typeface="Arial"/>
              </a:rPr>
              <a:t>2.   </a:t>
            </a:r>
            <a:r>
              <a:rPr lang="en-CA" b="1" err="1">
                <a:latin typeface="Century Gothic"/>
                <a:ea typeface="+mn-lt"/>
                <a:cs typeface="+mn-lt"/>
              </a:rPr>
              <a:t>Envoyer</a:t>
            </a:r>
            <a:r>
              <a:rPr lang="en-CA" b="1">
                <a:latin typeface="Century Gothic"/>
                <a:ea typeface="+mn-lt"/>
                <a:cs typeface="+mn-lt"/>
              </a:rPr>
              <a:t> le </a:t>
            </a:r>
            <a:r>
              <a:rPr lang="en-CA" b="1" err="1">
                <a:latin typeface="Century Gothic"/>
                <a:ea typeface="+mn-lt"/>
                <a:cs typeface="+mn-lt"/>
              </a:rPr>
              <a:t>formulaire</a:t>
            </a:r>
            <a:r>
              <a:rPr lang="en-CA" b="1">
                <a:latin typeface="Century Gothic"/>
                <a:ea typeface="+mn-lt"/>
                <a:cs typeface="+mn-lt"/>
              </a:rPr>
              <a:t> </a:t>
            </a:r>
            <a:r>
              <a:rPr lang="en-CA" b="1" err="1">
                <a:latin typeface="Century Gothic"/>
                <a:ea typeface="+mn-lt"/>
                <a:cs typeface="+mn-lt"/>
              </a:rPr>
              <a:t>complété</a:t>
            </a:r>
            <a:r>
              <a:rPr lang="en-CA">
                <a:latin typeface="Century Gothic"/>
                <a:ea typeface="+mn-lt"/>
                <a:cs typeface="+mn-lt"/>
              </a:rPr>
              <a:t> à </a:t>
            </a:r>
            <a:r>
              <a:rPr lang="en-CA" err="1">
                <a:latin typeface="Century Gothic"/>
                <a:ea typeface="+mn-lt"/>
                <a:cs typeface="+mn-lt"/>
              </a:rPr>
              <a:t>l'</a:t>
            </a:r>
            <a:r>
              <a:rPr lang="en-CA" b="1" err="1">
                <a:latin typeface="Century Gothic"/>
                <a:ea typeface="+mn-lt"/>
                <a:cs typeface="+mn-lt"/>
              </a:rPr>
              <a:t>adresse</a:t>
            </a:r>
            <a:r>
              <a:rPr lang="en-CA" b="1">
                <a:latin typeface="Century Gothic"/>
                <a:ea typeface="+mn-lt"/>
                <a:cs typeface="+mn-lt"/>
              </a:rPr>
              <a:t> </a:t>
            </a:r>
            <a:r>
              <a:rPr lang="en-CA" b="1" err="1">
                <a:latin typeface="Century Gothic"/>
                <a:ea typeface="+mn-lt"/>
                <a:cs typeface="+mn-lt"/>
              </a:rPr>
              <a:t>postale</a:t>
            </a:r>
            <a:r>
              <a:rPr lang="en-CA">
                <a:latin typeface="Century Gothic"/>
                <a:ea typeface="+mn-lt"/>
                <a:cs typeface="+mn-lt"/>
              </a:rPr>
              <a:t> </a:t>
            </a:r>
            <a:r>
              <a:rPr lang="en-CA" err="1">
                <a:latin typeface="Century Gothic"/>
                <a:ea typeface="+mn-lt"/>
                <a:cs typeface="+mn-lt"/>
              </a:rPr>
              <a:t>indiquée</a:t>
            </a:r>
            <a:r>
              <a:rPr lang="en-CA">
                <a:latin typeface="Century Gothic"/>
                <a:ea typeface="+mn-lt"/>
                <a:cs typeface="+mn-lt"/>
              </a:rPr>
              <a:t> à la </a:t>
            </a:r>
            <a:r>
              <a:rPr lang="en-CA" b="1">
                <a:latin typeface="Century Gothic"/>
                <a:ea typeface="+mn-lt"/>
                <a:cs typeface="+mn-lt"/>
              </a:rPr>
              <a:t>page 4</a:t>
            </a:r>
            <a:r>
              <a:rPr lang="en-CA">
                <a:latin typeface="Century Gothic"/>
                <a:ea typeface="+mn-lt"/>
                <a:cs typeface="+mn-lt"/>
              </a:rPr>
              <a:t> de la </a:t>
            </a:r>
            <a:r>
              <a:rPr lang="en-CA" err="1">
                <a:latin typeface="Century Gothic"/>
                <a:ea typeface="+mn-lt"/>
                <a:cs typeface="+mn-lt"/>
              </a:rPr>
              <a:t>demande</a:t>
            </a:r>
            <a:r>
              <a:rPr lang="en-CA">
                <a:latin typeface="Century Gothic"/>
                <a:ea typeface="+mn-lt"/>
                <a:cs typeface="+mn-lt"/>
              </a:rPr>
              <a:t>. </a:t>
            </a:r>
            <a:endParaRPr lang="en-CA">
              <a:latin typeface="Century Gothic"/>
              <a:cs typeface="Calibri"/>
            </a:endParaRPr>
          </a:p>
          <a:p>
            <a:endParaRPr lang="en-CA">
              <a:latin typeface="Century Gothic"/>
              <a:cs typeface="Calibri"/>
            </a:endParaRPr>
          </a:p>
          <a:p>
            <a:endParaRPr lang="en-CA">
              <a:latin typeface="Century Gothic"/>
              <a:cs typeface="Arial"/>
            </a:endParaRPr>
          </a:p>
          <a:p>
            <a:endParaRPr lang="en-CA">
              <a:latin typeface="Century Gothic"/>
              <a:cs typeface="Arial"/>
            </a:endParaRPr>
          </a:p>
          <a:p>
            <a:pPr>
              <a:buFont typeface="Arial"/>
              <a:buChar char="•"/>
            </a:pPr>
            <a:r>
              <a:rPr lang="en-CA">
                <a:ea typeface="+mn-lt"/>
                <a:cs typeface="+mn-lt"/>
              </a:rPr>
              <a:t> </a:t>
            </a:r>
            <a:r>
              <a:rPr lang="en-CA" err="1">
                <a:latin typeface="Century Gothic"/>
                <a:ea typeface="+mn-lt"/>
                <a:cs typeface="+mn-lt"/>
              </a:rPr>
              <a:t>Délai</a:t>
            </a:r>
            <a:r>
              <a:rPr lang="en-CA">
                <a:latin typeface="Century Gothic"/>
                <a:ea typeface="+mn-lt"/>
                <a:cs typeface="+mn-lt"/>
              </a:rPr>
              <a:t> de </a:t>
            </a:r>
            <a:r>
              <a:rPr lang="en-CA" err="1">
                <a:latin typeface="Century Gothic"/>
                <a:ea typeface="+mn-lt"/>
                <a:cs typeface="+mn-lt"/>
              </a:rPr>
              <a:t>traitement</a:t>
            </a:r>
            <a:r>
              <a:rPr lang="en-CA">
                <a:latin typeface="Century Gothic"/>
                <a:ea typeface="+mn-lt"/>
                <a:cs typeface="+mn-lt"/>
              </a:rPr>
              <a:t> : ∼</a:t>
            </a:r>
            <a:r>
              <a:rPr lang="en-CA" b="1">
                <a:latin typeface="Century Gothic"/>
                <a:ea typeface="+mn-lt"/>
                <a:cs typeface="+mn-lt"/>
              </a:rPr>
              <a:t>5 </a:t>
            </a:r>
            <a:r>
              <a:rPr lang="en-CA" b="1" err="1">
                <a:latin typeface="Century Gothic"/>
                <a:ea typeface="+mn-lt"/>
                <a:cs typeface="+mn-lt"/>
              </a:rPr>
              <a:t>jours</a:t>
            </a:r>
            <a:endParaRPr lang="en-CA" b="1" err="1">
              <a:latin typeface="Century Gothic"/>
            </a:endParaRPr>
          </a:p>
          <a:p>
            <a:pPr>
              <a:lnSpc>
                <a:spcPct val="150000"/>
              </a:lnSpc>
            </a:pPr>
            <a:endParaRPr lang="en-CA">
              <a:latin typeface="Century Gothic"/>
              <a:cs typeface="Calibri" panose="020F0502020204030204"/>
            </a:endParaRPr>
          </a:p>
        </p:txBody>
      </p:sp>
      <p:pic>
        <p:nvPicPr>
          <p:cNvPr id="3" name="Picture 2" descr="A picture containing text, sign&#10;&#10;Description automatically generated">
            <a:extLst>
              <a:ext uri="{FF2B5EF4-FFF2-40B4-BE49-F238E27FC236}">
                <a16:creationId xmlns:a16="http://schemas.microsoft.com/office/drawing/2014/main" id="{3BF1C432-41D2-4BE6-3024-05BE73B39AA8}"/>
              </a:ext>
            </a:extLst>
          </p:cNvPr>
          <p:cNvPicPr>
            <a:picLocks noChangeAspect="1"/>
          </p:cNvPicPr>
          <p:nvPr/>
        </p:nvPicPr>
        <p:blipFill>
          <a:blip r:embed="rId2"/>
          <a:stretch>
            <a:fillRect/>
          </a:stretch>
        </p:blipFill>
        <p:spPr>
          <a:xfrm>
            <a:off x="6936441" y="2522"/>
            <a:ext cx="838200" cy="828675"/>
          </a:xfrm>
          <a:prstGeom prst="rect">
            <a:avLst/>
          </a:prstGeom>
        </p:spPr>
      </p:pic>
      <p:graphicFrame>
        <p:nvGraphicFramePr>
          <p:cNvPr id="7" name="Table 7">
            <a:extLst>
              <a:ext uri="{FF2B5EF4-FFF2-40B4-BE49-F238E27FC236}">
                <a16:creationId xmlns:a16="http://schemas.microsoft.com/office/drawing/2014/main" id="{E3AEBEFC-7296-D7D6-D7D0-78C059401488}"/>
              </a:ext>
            </a:extLst>
          </p:cNvPr>
          <p:cNvGraphicFramePr>
            <a:graphicFrameLocks noGrp="1"/>
          </p:cNvGraphicFramePr>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3/3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226DFD1-F843-D105-211D-6C590F3C1476}"/>
              </a:ext>
            </a:extLst>
          </p:cNvPr>
          <p:cNvPicPr>
            <a:picLocks noChangeAspect="1"/>
          </p:cNvPicPr>
          <p:nvPr/>
        </p:nvPicPr>
        <p:blipFill>
          <a:blip r:embed="rId3"/>
          <a:stretch>
            <a:fillRect/>
          </a:stretch>
        </p:blipFill>
        <p:spPr>
          <a:xfrm>
            <a:off x="5843376" y="-11930"/>
            <a:ext cx="1210963" cy="1210963"/>
          </a:xfrm>
          <a:prstGeom prst="rect">
            <a:avLst/>
          </a:prstGeom>
        </p:spPr>
      </p:pic>
      <p:graphicFrame>
        <p:nvGraphicFramePr>
          <p:cNvPr id="12" name="Table 11">
            <a:extLst>
              <a:ext uri="{FF2B5EF4-FFF2-40B4-BE49-F238E27FC236}">
                <a16:creationId xmlns:a16="http://schemas.microsoft.com/office/drawing/2014/main" id="{F5093A74-9B3B-08F4-EEA9-CC00FDABCE58}"/>
              </a:ext>
            </a:extLst>
          </p:cNvPr>
          <p:cNvGraphicFramePr>
            <a:graphicFrameLocks noGrp="1"/>
          </p:cNvGraphicFramePr>
          <p:nvPr/>
        </p:nvGraphicFramePr>
        <p:xfrm>
          <a:off x="455286" y="5777077"/>
          <a:ext cx="6958505" cy="3056691"/>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056691">
                <a:tc>
                  <a:txBody>
                    <a:bodyPr/>
                    <a:lstStyle/>
                    <a:p>
                      <a:pPr marL="0" marR="0" lvl="0" indent="0" algn="l">
                        <a:lnSpc>
                          <a:spcPct val="100000"/>
                        </a:lnSpc>
                        <a:spcBef>
                          <a:spcPts val="0"/>
                        </a:spcBef>
                        <a:spcAft>
                          <a:spcPts val="0"/>
                        </a:spcAft>
                        <a:buNone/>
                      </a:pPr>
                      <a:r>
                        <a:rPr lang="en-CA" sz="1800" b="0" i="0" u="none" strike="noStrike" noProof="0">
                          <a:solidFill>
                            <a:schemeClr val="tx1"/>
                          </a:solidFill>
                          <a:latin typeface="Century Gothic"/>
                        </a:rPr>
                        <a:t> Si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avez</a:t>
                      </a:r>
                      <a:r>
                        <a:rPr lang="en-CA" sz="1800" b="0" i="0" u="none" strike="noStrike" noProof="0">
                          <a:solidFill>
                            <a:schemeClr val="tx1"/>
                          </a:solidFill>
                          <a:latin typeface="Century Gothic"/>
                        </a:rPr>
                        <a:t> des </a:t>
                      </a:r>
                      <a:r>
                        <a:rPr lang="en-CA" sz="1800" b="1" i="0" u="none" strike="noStrike" noProof="0">
                          <a:solidFill>
                            <a:schemeClr val="tx1"/>
                          </a:solidFill>
                          <a:latin typeface="Century Gothic"/>
                        </a:rPr>
                        <a:t>enfants à charge</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vous</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pouvez</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également</a:t>
                      </a:r>
                      <a:r>
                        <a:rPr lang="en-CA" sz="1800" b="0" i="0" u="none" strike="noStrike" noProof="0">
                          <a:solidFill>
                            <a:schemeClr val="tx1"/>
                          </a:solidFill>
                          <a:latin typeface="Century Gothic"/>
                        </a:rPr>
                        <a:t> </a:t>
                      </a:r>
                      <a:r>
                        <a:rPr lang="en-CA" sz="1800" b="0" i="0" u="none" strike="noStrike" noProof="0" err="1">
                          <a:solidFill>
                            <a:schemeClr val="tx1"/>
                          </a:solidFill>
                          <a:latin typeface="Century Gothic"/>
                        </a:rPr>
                        <a:t>avoir</a:t>
                      </a:r>
                      <a:r>
                        <a:rPr lang="en-CA" sz="1800" b="0" i="0" u="none" strike="noStrike" noProof="0">
                          <a:solidFill>
                            <a:schemeClr val="tx1"/>
                          </a:solidFill>
                          <a:latin typeface="Century Gothic"/>
                        </a:rPr>
                        <a:t> droit à la </a:t>
                      </a:r>
                      <a:r>
                        <a:rPr lang="en-CA" sz="1800" b="1" i="0" u="none" strike="noStrike" noProof="0">
                          <a:solidFill>
                            <a:schemeClr val="tx1"/>
                          </a:solidFill>
                          <a:latin typeface="Century Gothic"/>
                        </a:rPr>
                        <a:t>prestation pour enfants du RPC</a:t>
                      </a:r>
                      <a:r>
                        <a:rPr lang="en-CA" sz="1800" b="0" i="0" u="none" strike="noStrike" noProof="0">
                          <a:solidFill>
                            <a:schemeClr val="tx1"/>
                          </a:solidFill>
                          <a:latin typeface="Century Gothic"/>
                        </a:rPr>
                        <a:t>. </a:t>
                      </a:r>
                      <a:endParaRPr lang="en-US" sz="1800" b="0" i="0" u="none" strike="noStrike" noProof="0">
                        <a:solidFill>
                          <a:schemeClr val="tx1"/>
                        </a:solidFill>
                        <a:latin typeface="Century Gothic"/>
                      </a:endParaRPr>
                    </a:p>
                    <a:p>
                      <a:pPr lvl="0" algn="l">
                        <a:lnSpc>
                          <a:spcPct val="100000"/>
                        </a:lnSpc>
                        <a:spcBef>
                          <a:spcPts val="0"/>
                        </a:spcBef>
                        <a:spcAft>
                          <a:spcPts val="0"/>
                        </a:spcAft>
                        <a:buNone/>
                      </a:pPr>
                      <a:endParaRPr lang="en-CA">
                        <a:latin typeface="Century Gothic"/>
                      </a:endParaRPr>
                    </a:p>
                    <a:p>
                      <a:pPr lvl="0" algn="ctr">
                        <a:lnSpc>
                          <a:spcPct val="100000"/>
                        </a:lnSpc>
                        <a:spcBef>
                          <a:spcPts val="0"/>
                        </a:spcBef>
                        <a:spcAft>
                          <a:spcPts val="0"/>
                        </a:spcAft>
                        <a:buNone/>
                      </a:pPr>
                      <a:endParaRPr lang="en-CA">
                        <a:latin typeface="Century Gothic"/>
                      </a:endParaRPr>
                    </a:p>
                    <a:p>
                      <a:pPr marL="0" marR="0" lvl="0" indent="0" algn="ctr">
                        <a:lnSpc>
                          <a:spcPct val="15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 sur la prestation pour enfants du RPC :</a:t>
                      </a:r>
                      <a:endParaRPr lang="en-US" u="sng">
                        <a:latin typeface="Century Gothic"/>
                      </a:endParaRPr>
                    </a:p>
                    <a:p>
                      <a:pPr marL="0" marR="0" lvl="0" indent="0" algn="l">
                        <a:lnSpc>
                          <a:spcPct val="150000"/>
                        </a:lnSpc>
                        <a:spcBef>
                          <a:spcPts val="0"/>
                        </a:spcBef>
                        <a:spcAft>
                          <a:spcPts val="0"/>
                        </a:spcAft>
                        <a:buNone/>
                      </a:pPr>
                      <a:endParaRPr lang="en-CA" sz="1800" b="0" i="0" u="none"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solidFill>
                          <a:srgbClr val="0563C1"/>
                        </a:solidFill>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7" name="Picture 11">
            <a:extLst>
              <a:ext uri="{FF2B5EF4-FFF2-40B4-BE49-F238E27FC236}">
                <a16:creationId xmlns:a16="http://schemas.microsoft.com/office/drawing/2014/main" id="{396BC27C-CE56-A114-C116-300B48A354F6}"/>
              </a:ext>
            </a:extLst>
          </p:cNvPr>
          <p:cNvPicPr>
            <a:picLocks noChangeAspect="1"/>
          </p:cNvPicPr>
          <p:nvPr/>
        </p:nvPicPr>
        <p:blipFill>
          <a:blip r:embed="rId4"/>
          <a:stretch>
            <a:fillRect/>
          </a:stretch>
        </p:blipFill>
        <p:spPr>
          <a:xfrm>
            <a:off x="140923" y="8881898"/>
            <a:ext cx="1117523" cy="1106543"/>
          </a:xfrm>
          <a:prstGeom prst="rect">
            <a:avLst/>
          </a:prstGeom>
        </p:spPr>
      </p:pic>
      <p:pic>
        <p:nvPicPr>
          <p:cNvPr id="18" name="Picture 18" descr="Qr code&#10;&#10;Description automatically generated">
            <a:extLst>
              <a:ext uri="{FF2B5EF4-FFF2-40B4-BE49-F238E27FC236}">
                <a16:creationId xmlns:a16="http://schemas.microsoft.com/office/drawing/2014/main" id="{E88B0DB4-637C-9714-870E-7059792372F0}"/>
              </a:ext>
            </a:extLst>
          </p:cNvPr>
          <p:cNvPicPr>
            <a:picLocks noChangeAspect="1"/>
          </p:cNvPicPr>
          <p:nvPr/>
        </p:nvPicPr>
        <p:blipFill>
          <a:blip r:embed="rId5"/>
          <a:stretch>
            <a:fillRect/>
          </a:stretch>
        </p:blipFill>
        <p:spPr>
          <a:xfrm>
            <a:off x="3208690" y="2518093"/>
            <a:ext cx="1366847" cy="1304506"/>
          </a:xfrm>
          <a:prstGeom prst="rect">
            <a:avLst/>
          </a:prstGeom>
        </p:spPr>
      </p:pic>
      <p:pic>
        <p:nvPicPr>
          <p:cNvPr id="19" name="Picture 19" descr="Qr code&#10;&#10;Description automatically generated">
            <a:extLst>
              <a:ext uri="{FF2B5EF4-FFF2-40B4-BE49-F238E27FC236}">
                <a16:creationId xmlns:a16="http://schemas.microsoft.com/office/drawing/2014/main" id="{4199A448-1FDE-1BA6-747A-2647DEFA3059}"/>
              </a:ext>
            </a:extLst>
          </p:cNvPr>
          <p:cNvPicPr>
            <a:picLocks noChangeAspect="1"/>
          </p:cNvPicPr>
          <p:nvPr/>
        </p:nvPicPr>
        <p:blipFill>
          <a:blip r:embed="rId6"/>
          <a:stretch>
            <a:fillRect/>
          </a:stretch>
        </p:blipFill>
        <p:spPr>
          <a:xfrm>
            <a:off x="3273731" y="7465096"/>
            <a:ext cx="1225925" cy="1219609"/>
          </a:xfrm>
          <a:prstGeom prst="rect">
            <a:avLst/>
          </a:prstGeom>
        </p:spPr>
      </p:pic>
      <p:pic>
        <p:nvPicPr>
          <p:cNvPr id="21" name="Picture 11">
            <a:extLst>
              <a:ext uri="{FF2B5EF4-FFF2-40B4-BE49-F238E27FC236}">
                <a16:creationId xmlns:a16="http://schemas.microsoft.com/office/drawing/2014/main" id="{CA7B46CF-D574-CCE4-D88B-6926A27FF084}"/>
              </a:ext>
            </a:extLst>
          </p:cNvPr>
          <p:cNvPicPr>
            <a:picLocks noChangeAspect="1"/>
          </p:cNvPicPr>
          <p:nvPr/>
        </p:nvPicPr>
        <p:blipFill>
          <a:blip r:embed="rId7"/>
          <a:stretch>
            <a:fillRect/>
          </a:stretch>
        </p:blipFill>
        <p:spPr>
          <a:xfrm>
            <a:off x="3128178" y="4163221"/>
            <a:ext cx="1027189" cy="1016219"/>
          </a:xfrm>
          <a:prstGeom prst="rect">
            <a:avLst/>
          </a:prstGeom>
        </p:spPr>
      </p:pic>
      <p:pic>
        <p:nvPicPr>
          <p:cNvPr id="22" name="Picture 22">
            <a:extLst>
              <a:ext uri="{FF2B5EF4-FFF2-40B4-BE49-F238E27FC236}">
                <a16:creationId xmlns:a16="http://schemas.microsoft.com/office/drawing/2014/main" id="{B9820A7D-CD5C-74EF-DA5A-EBC8DE01973A}"/>
              </a:ext>
            </a:extLst>
          </p:cNvPr>
          <p:cNvPicPr>
            <a:picLocks noChangeAspect="1"/>
          </p:cNvPicPr>
          <p:nvPr/>
        </p:nvPicPr>
        <p:blipFill>
          <a:blip r:embed="rId8"/>
          <a:stretch>
            <a:fillRect/>
          </a:stretch>
        </p:blipFill>
        <p:spPr>
          <a:xfrm>
            <a:off x="2388715" y="2762190"/>
            <a:ext cx="816096" cy="827153"/>
          </a:xfrm>
          <a:prstGeom prst="rect">
            <a:avLst/>
          </a:prstGeom>
        </p:spPr>
      </p:pic>
      <p:pic>
        <p:nvPicPr>
          <p:cNvPr id="23" name="Picture 22">
            <a:extLst>
              <a:ext uri="{FF2B5EF4-FFF2-40B4-BE49-F238E27FC236}">
                <a16:creationId xmlns:a16="http://schemas.microsoft.com/office/drawing/2014/main" id="{998E748C-24AC-9000-6C46-F0ED91ACAF3D}"/>
              </a:ext>
            </a:extLst>
          </p:cNvPr>
          <p:cNvPicPr>
            <a:picLocks noChangeAspect="1"/>
          </p:cNvPicPr>
          <p:nvPr/>
        </p:nvPicPr>
        <p:blipFill>
          <a:blip r:embed="rId8"/>
          <a:stretch>
            <a:fillRect/>
          </a:stretch>
        </p:blipFill>
        <p:spPr>
          <a:xfrm>
            <a:off x="2388600" y="7661325"/>
            <a:ext cx="816096" cy="827153"/>
          </a:xfrm>
          <a:prstGeom prst="rect">
            <a:avLst/>
          </a:prstGeom>
        </p:spPr>
      </p:pic>
      <p:sp>
        <p:nvSpPr>
          <p:cNvPr id="5" name="TextBox 4">
            <a:extLst>
              <a:ext uri="{FF2B5EF4-FFF2-40B4-BE49-F238E27FC236}">
                <a16:creationId xmlns:a16="http://schemas.microsoft.com/office/drawing/2014/main" id="{1DCAACB0-5953-16F0-A328-565790BD79ED}"/>
              </a:ext>
            </a:extLst>
          </p:cNvPr>
          <p:cNvSpPr txBox="1"/>
          <p:nvPr/>
        </p:nvSpPr>
        <p:spPr>
          <a:xfrm>
            <a:off x="-319" y="79180"/>
            <a:ext cx="56700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err="1">
                <a:latin typeface="Century Gothic"/>
                <a:ea typeface="+mn-lt"/>
                <a:cs typeface="+mn-lt"/>
              </a:rPr>
              <a:t>Régime</a:t>
            </a:r>
            <a:r>
              <a:rPr lang="en-CA" sz="2800" b="1">
                <a:latin typeface="Century Gothic"/>
                <a:ea typeface="+mn-lt"/>
                <a:cs typeface="+mn-lt"/>
              </a:rPr>
              <a:t> de pensions du Canada (RPC)</a:t>
            </a:r>
            <a:endParaRPr lang="en-CA" sz="2800" b="1">
              <a:latin typeface="Century Gothic"/>
              <a:cs typeface="Calibri"/>
            </a:endParaRPr>
          </a:p>
          <a:p>
            <a:r>
              <a:rPr lang="en-CA" sz="1400" b="1" err="1">
                <a:latin typeface="Century Gothic"/>
                <a:ea typeface="+mn-lt"/>
                <a:cs typeface="+mn-lt"/>
              </a:rPr>
              <a:t>Maladie</a:t>
            </a:r>
            <a:r>
              <a:rPr lang="en-CA" sz="1400" b="1">
                <a:latin typeface="Century Gothic"/>
                <a:ea typeface="+mn-lt"/>
                <a:cs typeface="+mn-lt"/>
              </a:rPr>
              <a:t> </a:t>
            </a:r>
            <a:r>
              <a:rPr lang="en-CA" sz="1400" b="1" err="1">
                <a:latin typeface="Century Gothic"/>
                <a:ea typeface="+mn-lt"/>
                <a:cs typeface="+mn-lt"/>
              </a:rPr>
              <a:t>terminale</a:t>
            </a:r>
            <a:endParaRPr lang="en-CA" b="1" err="1">
              <a:latin typeface="Century Gothic"/>
            </a:endParaRPr>
          </a:p>
        </p:txBody>
      </p:sp>
      <p:sp>
        <p:nvSpPr>
          <p:cNvPr id="9" name="TextBox 8">
            <a:extLst>
              <a:ext uri="{FF2B5EF4-FFF2-40B4-BE49-F238E27FC236}">
                <a16:creationId xmlns:a16="http://schemas.microsoft.com/office/drawing/2014/main" id="{289EF80C-21E2-9512-B810-C7FBF0A4CF5C}"/>
              </a:ext>
            </a:extLst>
          </p:cNvPr>
          <p:cNvSpPr txBox="1"/>
          <p:nvPr/>
        </p:nvSpPr>
        <p:spPr>
          <a:xfrm>
            <a:off x="927306" y="9265616"/>
            <a:ext cx="688809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Pension de </a:t>
            </a:r>
            <a:r>
              <a:rPr lang="en-CA" err="1">
                <a:latin typeface="Century Gothic"/>
                <a:cs typeface="Segoe UI"/>
              </a:rPr>
              <a:t>retraite</a:t>
            </a:r>
            <a:r>
              <a:rPr lang="en-CA">
                <a:latin typeface="Century Gothic"/>
                <a:cs typeface="Segoe UI"/>
              </a:rPr>
              <a:t> du RPC,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 </a:t>
            </a:r>
            <a:r>
              <a:rPr lang="en-CA" b="1">
                <a:latin typeface="Century Gothic"/>
                <a:cs typeface="Segoe UI"/>
              </a:rPr>
              <a:t>1-800-277-9914</a:t>
            </a:r>
          </a:p>
        </p:txBody>
      </p:sp>
      <p:sp>
        <p:nvSpPr>
          <p:cNvPr id="6" name="TextBox 5">
            <a:extLst>
              <a:ext uri="{FF2B5EF4-FFF2-40B4-BE49-F238E27FC236}">
                <a16:creationId xmlns:a16="http://schemas.microsoft.com/office/drawing/2014/main" id="{E6486198-8FD9-ECEC-2A9E-880FB68B2F3D}"/>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163093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sign&#10;&#10;Description automatically generated">
            <a:extLst>
              <a:ext uri="{FF2B5EF4-FFF2-40B4-BE49-F238E27FC236}">
                <a16:creationId xmlns:a16="http://schemas.microsoft.com/office/drawing/2014/main" id="{A99FDB2F-8712-AA25-EBF7-73CC319CF851}"/>
              </a:ext>
            </a:extLst>
          </p:cNvPr>
          <p:cNvPicPr>
            <a:picLocks noChangeAspect="1"/>
          </p:cNvPicPr>
          <p:nvPr/>
        </p:nvPicPr>
        <p:blipFill>
          <a:blip r:embed="rId2"/>
          <a:stretch>
            <a:fillRect/>
          </a:stretch>
        </p:blipFill>
        <p:spPr>
          <a:xfrm>
            <a:off x="6936441" y="15969"/>
            <a:ext cx="838200" cy="828675"/>
          </a:xfrm>
          <a:prstGeom prst="rect">
            <a:avLst/>
          </a:prstGeom>
        </p:spPr>
      </p:pic>
      <p:sp>
        <p:nvSpPr>
          <p:cNvPr id="5" name="TextBox 4">
            <a:extLst>
              <a:ext uri="{FF2B5EF4-FFF2-40B4-BE49-F238E27FC236}">
                <a16:creationId xmlns:a16="http://schemas.microsoft.com/office/drawing/2014/main" id="{C55CD917-294F-241D-774A-A913C3B08488}"/>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 Home Program</a:t>
            </a:r>
            <a:endParaRPr lang="en-US" sz="2800">
              <a:latin typeface="Century Gothic"/>
            </a:endParaRPr>
          </a:p>
        </p:txBody>
      </p:sp>
      <p:sp>
        <p:nvSpPr>
          <p:cNvPr id="9" name="TextBox 8">
            <a:extLst>
              <a:ext uri="{FF2B5EF4-FFF2-40B4-BE49-F238E27FC236}">
                <a16:creationId xmlns:a16="http://schemas.microsoft.com/office/drawing/2014/main" id="{739EA594-99D8-31C2-B01A-5E35C8EE651B}"/>
              </a:ext>
            </a:extLst>
          </p:cNvPr>
          <p:cNvSpPr txBox="1"/>
          <p:nvPr/>
        </p:nvSpPr>
        <p:spPr>
          <a:xfrm>
            <a:off x="1137898" y="9103602"/>
            <a:ext cx="652641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Bruyère @ Home Toll Free 24/7: </a:t>
            </a:r>
            <a:r>
              <a:rPr lang="en-CA" b="1">
                <a:latin typeface="Century Gothic"/>
                <a:cs typeface="Segoe UI"/>
              </a:rPr>
              <a:t>1 866-697-4523 </a:t>
            </a:r>
          </a:p>
        </p:txBody>
      </p:sp>
      <p:pic>
        <p:nvPicPr>
          <p:cNvPr id="11" name="Picture 11">
            <a:extLst>
              <a:ext uri="{FF2B5EF4-FFF2-40B4-BE49-F238E27FC236}">
                <a16:creationId xmlns:a16="http://schemas.microsoft.com/office/drawing/2014/main" id="{986E012F-AC44-3C73-D94E-43C6DAED755B}"/>
              </a:ext>
            </a:extLst>
          </p:cNvPr>
          <p:cNvPicPr>
            <a:picLocks noChangeAspect="1"/>
          </p:cNvPicPr>
          <p:nvPr/>
        </p:nvPicPr>
        <p:blipFill>
          <a:blip r:embed="rId3"/>
          <a:stretch>
            <a:fillRect/>
          </a:stretch>
        </p:blipFill>
        <p:spPr>
          <a:xfrm>
            <a:off x="140923" y="8881898"/>
            <a:ext cx="1117523" cy="1106543"/>
          </a:xfrm>
          <a:prstGeom prst="rect">
            <a:avLst/>
          </a:prstGeom>
        </p:spPr>
      </p:pic>
      <p:sp>
        <p:nvSpPr>
          <p:cNvPr id="8" name="TextBox 7">
            <a:extLst>
              <a:ext uri="{FF2B5EF4-FFF2-40B4-BE49-F238E27FC236}">
                <a16:creationId xmlns:a16="http://schemas.microsoft.com/office/drawing/2014/main" id="{D70EC8E4-1B60-E9CD-22DF-4A2C3EF313F5}"/>
              </a:ext>
            </a:extLst>
          </p:cNvPr>
          <p:cNvSpPr txBox="1"/>
          <p:nvPr/>
        </p:nvSpPr>
        <p:spPr>
          <a:xfrm>
            <a:off x="194851" y="342461"/>
            <a:ext cx="7392094" cy="4713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ct val="0"/>
              </a:spcBef>
            </a:pPr>
            <a:r>
              <a:rPr lang="en-CA" b="1">
                <a:latin typeface="Century Gothic"/>
                <a:ea typeface="+mn-lt"/>
                <a:cs typeface="+mn-lt"/>
              </a:rPr>
              <a:t>Collaboration</a:t>
            </a:r>
            <a:r>
              <a:rPr lang="en-CA">
                <a:latin typeface="Century Gothic"/>
                <a:ea typeface="+mn-lt"/>
                <a:cs typeface="+mn-lt"/>
              </a:rPr>
              <a:t> between </a:t>
            </a:r>
            <a:r>
              <a:rPr lang="en-CA" b="1">
                <a:latin typeface="Century Gothic"/>
                <a:ea typeface="+mn-lt"/>
                <a:cs typeface="+mn-lt"/>
              </a:rPr>
              <a:t>Bruyère</a:t>
            </a:r>
            <a:r>
              <a:rPr lang="en-CA">
                <a:latin typeface="Century Gothic"/>
                <a:ea typeface="+mn-lt"/>
                <a:cs typeface="+mn-lt"/>
              </a:rPr>
              <a:t> + </a:t>
            </a:r>
            <a:r>
              <a:rPr lang="en-CA" b="1">
                <a:latin typeface="Century Gothic"/>
                <a:ea typeface="+mn-lt"/>
                <a:cs typeface="+mn-lt"/>
              </a:rPr>
              <a:t>Bayshore Home Health</a:t>
            </a:r>
            <a:r>
              <a:rPr lang="en-CA">
                <a:latin typeface="Century Gothic"/>
                <a:ea typeface="+mn-lt"/>
                <a:cs typeface="+mn-lt"/>
              </a:rPr>
              <a:t> to provide </a:t>
            </a:r>
            <a:r>
              <a:rPr lang="en-CA" b="1">
                <a:latin typeface="Century Gothic"/>
                <a:ea typeface="+mn-lt"/>
                <a:cs typeface="+mn-lt"/>
              </a:rPr>
              <a:t>services at your home.  Before discharge</a:t>
            </a:r>
            <a:r>
              <a:rPr lang="en-CA">
                <a:latin typeface="Century Gothic"/>
                <a:ea typeface="+mn-lt"/>
                <a:cs typeface="+mn-lt"/>
              </a:rPr>
              <a:t>, they will create an </a:t>
            </a:r>
            <a:r>
              <a:rPr lang="en-CA" b="1">
                <a:latin typeface="Century Gothic"/>
                <a:ea typeface="+mn-lt"/>
                <a:cs typeface="+mn-lt"/>
              </a:rPr>
              <a:t>at home care plan</a:t>
            </a:r>
            <a:r>
              <a:rPr lang="en-CA">
                <a:latin typeface="Century Gothic"/>
                <a:ea typeface="+mn-lt"/>
                <a:cs typeface="+mn-lt"/>
              </a:rPr>
              <a:t> </a:t>
            </a:r>
            <a:endParaRPr lang="en-CA">
              <a:latin typeface="Calibri" panose="020F0502020204030204"/>
              <a:ea typeface="+mn-lt"/>
              <a:cs typeface="+mn-lt"/>
            </a:endParaRPr>
          </a:p>
          <a:p>
            <a:pPr>
              <a:lnSpc>
                <a:spcPct val="200000"/>
              </a:lnSpc>
              <a:spcBef>
                <a:spcPct val="0"/>
              </a:spcBef>
            </a:pPr>
            <a:r>
              <a:rPr lang="en-CA">
                <a:latin typeface="Century Gothic"/>
                <a:ea typeface="+mn-lt"/>
                <a:cs typeface="+mn-lt"/>
              </a:rPr>
              <a:t>and </a:t>
            </a:r>
            <a:r>
              <a:rPr lang="en-CA" b="1">
                <a:latin typeface="Century Gothic"/>
                <a:ea typeface="+mn-lt"/>
                <a:cs typeface="+mn-lt"/>
              </a:rPr>
              <a:t>schedule </a:t>
            </a:r>
            <a:r>
              <a:rPr lang="en-CA">
                <a:latin typeface="Century Gothic"/>
                <a:ea typeface="+mn-lt"/>
                <a:cs typeface="+mn-lt"/>
              </a:rPr>
              <a:t>your</a:t>
            </a:r>
            <a:r>
              <a:rPr lang="en-CA" b="1">
                <a:latin typeface="Century Gothic"/>
                <a:ea typeface="+mn-lt"/>
                <a:cs typeface="+mn-lt"/>
              </a:rPr>
              <a:t> first home visit. </a:t>
            </a:r>
            <a:endParaRPr lang="en-CA">
              <a:latin typeface="Calibri" panose="020F0502020204030204"/>
              <a:ea typeface="+mn-lt"/>
              <a:cs typeface="+mn-lt"/>
            </a:endParaRPr>
          </a:p>
          <a:p>
            <a:pPr>
              <a:lnSpc>
                <a:spcPct val="200000"/>
              </a:lnSpc>
              <a:spcBef>
                <a:spcPct val="0"/>
              </a:spcBef>
            </a:pPr>
            <a:endParaRPr lang="en-CA" b="1">
              <a:latin typeface="Century Gothic"/>
              <a:ea typeface="+mn-lt"/>
              <a:cs typeface="+mn-lt"/>
            </a:endParaRPr>
          </a:p>
          <a:p>
            <a:r>
              <a:rPr lang="en-CA" b="1">
                <a:latin typeface="Century Gothic"/>
                <a:ea typeface="+mn-lt"/>
                <a:cs typeface="+mn-lt"/>
              </a:rPr>
              <a:t>Length: </a:t>
            </a:r>
            <a:r>
              <a:rPr lang="en-CA">
                <a:latin typeface="Century Gothic"/>
                <a:ea typeface="+mn-lt"/>
                <a:cs typeface="+mn-lt"/>
              </a:rPr>
              <a:t>up to </a:t>
            </a:r>
            <a:r>
              <a:rPr lang="en-CA" b="1">
                <a:latin typeface="Century Gothic"/>
                <a:ea typeface="+mn-lt"/>
                <a:cs typeface="+mn-lt"/>
              </a:rPr>
              <a:t>16 weeks</a:t>
            </a:r>
            <a:endParaRPr lang="en-CA">
              <a:latin typeface="Century Gothic"/>
              <a:ea typeface="+mn-lt"/>
              <a:cs typeface="+mn-lt"/>
            </a:endParaRPr>
          </a:p>
          <a:p>
            <a:pPr>
              <a:lnSpc>
                <a:spcPct val="200000"/>
              </a:lnSpc>
              <a:spcBef>
                <a:spcPct val="0"/>
              </a:spcBef>
            </a:pPr>
            <a:endParaRPr lang="en-CA" b="1">
              <a:latin typeface="Century Gothic"/>
              <a:ea typeface="+mn-lt"/>
              <a:cs typeface="+mn-lt"/>
            </a:endParaRPr>
          </a:p>
          <a:p>
            <a:pPr>
              <a:lnSpc>
                <a:spcPct val="200000"/>
              </a:lnSpc>
              <a:spcBef>
                <a:spcPct val="0"/>
              </a:spcBef>
            </a:pPr>
            <a:r>
              <a:rPr lang="en-CA" b="1">
                <a:latin typeface="Century Gothic"/>
                <a:ea typeface="+mn-lt"/>
                <a:cs typeface="+mn-lt"/>
              </a:rPr>
              <a:t>Visit types: </a:t>
            </a:r>
            <a:r>
              <a:rPr lang="en-CA" u="sng">
                <a:latin typeface="Century Gothic"/>
                <a:ea typeface="+mn-lt"/>
                <a:cs typeface="+mn-lt"/>
              </a:rPr>
              <a:t>Home visits</a:t>
            </a:r>
            <a:r>
              <a:rPr lang="en-CA">
                <a:latin typeface="Century Gothic"/>
                <a:ea typeface="+mn-lt"/>
                <a:cs typeface="+mn-lt"/>
              </a:rPr>
              <a:t>, </a:t>
            </a:r>
            <a:r>
              <a:rPr lang="en-CA" u="sng">
                <a:latin typeface="Century Gothic"/>
                <a:ea typeface="+mn-lt"/>
                <a:cs typeface="+mn-lt"/>
              </a:rPr>
              <a:t>Telephone calls</a:t>
            </a:r>
            <a:r>
              <a:rPr lang="en-CA">
                <a:latin typeface="Century Gothic"/>
                <a:ea typeface="+mn-lt"/>
                <a:cs typeface="+mn-lt"/>
              </a:rPr>
              <a:t>, or </a:t>
            </a:r>
            <a:r>
              <a:rPr lang="en-CA" u="sng">
                <a:latin typeface="Century Gothic"/>
                <a:ea typeface="+mn-lt"/>
                <a:cs typeface="+mn-lt"/>
              </a:rPr>
              <a:t>Telemonitoring</a:t>
            </a:r>
            <a:endParaRPr lang="en-CA" u="sng">
              <a:cs typeface="Calibri"/>
            </a:endParaRPr>
          </a:p>
          <a:p>
            <a:pPr>
              <a:lnSpc>
                <a:spcPct val="200000"/>
              </a:lnSpc>
              <a:spcBef>
                <a:spcPct val="0"/>
              </a:spcBef>
            </a:pPr>
            <a:endParaRPr lang="en-CA" b="1">
              <a:latin typeface="Century Gothic"/>
              <a:ea typeface="+mn-lt"/>
              <a:cs typeface="+mn-lt"/>
            </a:endParaRPr>
          </a:p>
        </p:txBody>
      </p:sp>
      <p:sp>
        <p:nvSpPr>
          <p:cNvPr id="7" name="TextBox 6">
            <a:extLst>
              <a:ext uri="{FF2B5EF4-FFF2-40B4-BE49-F238E27FC236}">
                <a16:creationId xmlns:a16="http://schemas.microsoft.com/office/drawing/2014/main" id="{ACAC1DF1-C650-C4FF-7430-50A45DF23985}"/>
              </a:ext>
            </a:extLst>
          </p:cNvPr>
          <p:cNvSpPr txBox="1"/>
          <p:nvPr/>
        </p:nvSpPr>
        <p:spPr>
          <a:xfrm>
            <a:off x="2475566" y="3852775"/>
            <a:ext cx="5017194" cy="4991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ct val="0"/>
              </a:spcBef>
            </a:pPr>
            <a:endParaRPr lang="en-CA">
              <a:latin typeface="Century Gothic"/>
              <a:cs typeface="Calibri"/>
            </a:endParaRPr>
          </a:p>
          <a:p>
            <a:pPr>
              <a:lnSpc>
                <a:spcPct val="200000"/>
              </a:lnSpc>
              <a:spcBef>
                <a:spcPct val="0"/>
              </a:spcBef>
            </a:pPr>
            <a:r>
              <a:rPr lang="en-CA" b="1">
                <a:latin typeface="Century Gothic"/>
                <a:ea typeface="+mn-lt"/>
                <a:cs typeface="+mn-lt"/>
              </a:rPr>
              <a:t>Services:</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Service coordinator</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Registered nurses</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Personal support workers</a:t>
            </a:r>
            <a:endParaRPr lang="en-US">
              <a:latin typeface="Century Gothic"/>
              <a:ea typeface="+mn-lt"/>
              <a:cs typeface="+mn-lt"/>
            </a:endParaRPr>
          </a:p>
          <a:p>
            <a:pPr marL="742950" lvl="1" indent="-285750">
              <a:lnSpc>
                <a:spcPct val="200000"/>
              </a:lnSpc>
              <a:spcBef>
                <a:spcPct val="0"/>
              </a:spcBef>
              <a:buFont typeface="Wingdings"/>
              <a:buChar char="q"/>
            </a:pPr>
            <a:r>
              <a:rPr lang="en-CA">
                <a:latin typeface="Century Gothic"/>
                <a:ea typeface="+mn-lt"/>
                <a:cs typeface="+mn-lt"/>
              </a:rPr>
              <a:t>Occupational therapists</a:t>
            </a:r>
          </a:p>
          <a:p>
            <a:pPr marL="742950" lvl="1" indent="-285750">
              <a:lnSpc>
                <a:spcPct val="200000"/>
              </a:lnSpc>
              <a:spcBef>
                <a:spcPct val="0"/>
              </a:spcBef>
              <a:buFont typeface="Wingdings"/>
              <a:buChar char="q"/>
            </a:pPr>
            <a:r>
              <a:rPr lang="en-CA">
                <a:latin typeface="Century Gothic"/>
                <a:ea typeface="+mn-lt"/>
                <a:cs typeface="+mn-lt"/>
              </a:rPr>
              <a:t>Physiotherapists</a:t>
            </a:r>
          </a:p>
          <a:p>
            <a:pPr marL="742950" lvl="1" indent="-285750">
              <a:lnSpc>
                <a:spcPct val="200000"/>
              </a:lnSpc>
              <a:spcBef>
                <a:spcPct val="0"/>
              </a:spcBef>
              <a:buFont typeface="Wingdings"/>
              <a:buChar char="q"/>
            </a:pPr>
            <a:r>
              <a:rPr lang="en-CA">
                <a:latin typeface="Century Gothic"/>
                <a:ea typeface="+mn-lt"/>
                <a:cs typeface="+mn-lt"/>
              </a:rPr>
              <a:t>Speech-language pathologists</a:t>
            </a:r>
            <a:endParaRPr lang="en-US">
              <a:latin typeface="Century Gothic"/>
              <a:cs typeface="Calibri"/>
            </a:endParaRPr>
          </a:p>
          <a:p>
            <a:pPr marL="742950" lvl="1" indent="-285750">
              <a:lnSpc>
                <a:spcPct val="200000"/>
              </a:lnSpc>
              <a:spcBef>
                <a:spcPct val="0"/>
              </a:spcBef>
              <a:buFont typeface="Wingdings"/>
              <a:buChar char="q"/>
            </a:pPr>
            <a:r>
              <a:rPr lang="en-CA">
                <a:latin typeface="Century Gothic"/>
                <a:ea typeface="+mn-lt"/>
                <a:cs typeface="+mn-lt"/>
              </a:rPr>
              <a:t>Social workers </a:t>
            </a:r>
          </a:p>
        </p:txBody>
      </p:sp>
      <p:pic>
        <p:nvPicPr>
          <p:cNvPr id="10" name="Picture 9">
            <a:extLst>
              <a:ext uri="{FF2B5EF4-FFF2-40B4-BE49-F238E27FC236}">
                <a16:creationId xmlns:a16="http://schemas.microsoft.com/office/drawing/2014/main" id="{E715B7CB-C3CA-2F9F-B95A-C01B8F99F81C}"/>
              </a:ext>
            </a:extLst>
          </p:cNvPr>
          <p:cNvPicPr>
            <a:picLocks noChangeAspect="1"/>
          </p:cNvPicPr>
          <p:nvPr/>
        </p:nvPicPr>
        <p:blipFill>
          <a:blip r:embed="rId4"/>
          <a:stretch>
            <a:fillRect/>
          </a:stretch>
        </p:blipFill>
        <p:spPr>
          <a:xfrm>
            <a:off x="2652633" y="7906070"/>
            <a:ext cx="364804" cy="340407"/>
          </a:xfrm>
          <a:prstGeom prst="rect">
            <a:avLst/>
          </a:prstGeom>
        </p:spPr>
      </p:pic>
      <p:pic>
        <p:nvPicPr>
          <p:cNvPr id="12" name="Picture 11">
            <a:extLst>
              <a:ext uri="{FF2B5EF4-FFF2-40B4-BE49-F238E27FC236}">
                <a16:creationId xmlns:a16="http://schemas.microsoft.com/office/drawing/2014/main" id="{82A24F44-C319-EE5D-03A8-0450069A82F1}"/>
              </a:ext>
            </a:extLst>
          </p:cNvPr>
          <p:cNvPicPr>
            <a:picLocks noChangeAspect="1"/>
          </p:cNvPicPr>
          <p:nvPr/>
        </p:nvPicPr>
        <p:blipFill>
          <a:blip r:embed="rId5"/>
          <a:stretch>
            <a:fillRect/>
          </a:stretch>
        </p:blipFill>
        <p:spPr>
          <a:xfrm>
            <a:off x="2714466" y="6887841"/>
            <a:ext cx="285503" cy="281685"/>
          </a:xfrm>
          <a:prstGeom prst="rect">
            <a:avLst/>
          </a:prstGeom>
        </p:spPr>
      </p:pic>
      <p:pic>
        <p:nvPicPr>
          <p:cNvPr id="13" name="Picture 12">
            <a:extLst>
              <a:ext uri="{FF2B5EF4-FFF2-40B4-BE49-F238E27FC236}">
                <a16:creationId xmlns:a16="http://schemas.microsoft.com/office/drawing/2014/main" id="{8909CD0E-F1C9-3F0E-7A86-6ACE08C74675}"/>
              </a:ext>
            </a:extLst>
          </p:cNvPr>
          <p:cNvPicPr>
            <a:picLocks noChangeAspect="1"/>
          </p:cNvPicPr>
          <p:nvPr/>
        </p:nvPicPr>
        <p:blipFill>
          <a:blip r:embed="rId6"/>
          <a:stretch>
            <a:fillRect/>
          </a:stretch>
        </p:blipFill>
        <p:spPr>
          <a:xfrm>
            <a:off x="2546906" y="8488846"/>
            <a:ext cx="444105" cy="444351"/>
          </a:xfrm>
          <a:prstGeom prst="rect">
            <a:avLst/>
          </a:prstGeom>
        </p:spPr>
      </p:pic>
      <p:pic>
        <p:nvPicPr>
          <p:cNvPr id="14" name="Picture 13">
            <a:extLst>
              <a:ext uri="{FF2B5EF4-FFF2-40B4-BE49-F238E27FC236}">
                <a16:creationId xmlns:a16="http://schemas.microsoft.com/office/drawing/2014/main" id="{CFCA4890-B41B-87EF-8FEB-BF76DB52D5DE}"/>
              </a:ext>
            </a:extLst>
          </p:cNvPr>
          <p:cNvPicPr>
            <a:picLocks noChangeAspect="1"/>
          </p:cNvPicPr>
          <p:nvPr/>
        </p:nvPicPr>
        <p:blipFill>
          <a:blip r:embed="rId7"/>
          <a:stretch>
            <a:fillRect/>
          </a:stretch>
        </p:blipFill>
        <p:spPr>
          <a:xfrm>
            <a:off x="2635728" y="7281601"/>
            <a:ext cx="423495" cy="488000"/>
          </a:xfrm>
          <a:prstGeom prst="rect">
            <a:avLst/>
          </a:prstGeom>
        </p:spPr>
      </p:pic>
      <p:pic>
        <p:nvPicPr>
          <p:cNvPr id="18" name="Picture 17">
            <a:extLst>
              <a:ext uri="{FF2B5EF4-FFF2-40B4-BE49-F238E27FC236}">
                <a16:creationId xmlns:a16="http://schemas.microsoft.com/office/drawing/2014/main" id="{A2BA5DCA-330E-3FC1-CEFC-EA74B47C1E4B}"/>
              </a:ext>
            </a:extLst>
          </p:cNvPr>
          <p:cNvPicPr>
            <a:picLocks noChangeAspect="1"/>
          </p:cNvPicPr>
          <p:nvPr/>
        </p:nvPicPr>
        <p:blipFill>
          <a:blip r:embed="rId8"/>
          <a:stretch>
            <a:fillRect/>
          </a:stretch>
        </p:blipFill>
        <p:spPr>
          <a:xfrm>
            <a:off x="2608230" y="5696843"/>
            <a:ext cx="433130" cy="433370"/>
          </a:xfrm>
          <a:prstGeom prst="rect">
            <a:avLst/>
          </a:prstGeom>
        </p:spPr>
      </p:pic>
      <p:pic>
        <p:nvPicPr>
          <p:cNvPr id="22" name="Picture 21">
            <a:extLst>
              <a:ext uri="{FF2B5EF4-FFF2-40B4-BE49-F238E27FC236}">
                <a16:creationId xmlns:a16="http://schemas.microsoft.com/office/drawing/2014/main" id="{2482B346-F3A4-29ED-9765-A9F80DD006EB}"/>
              </a:ext>
            </a:extLst>
          </p:cNvPr>
          <p:cNvPicPr>
            <a:picLocks noChangeAspect="1"/>
          </p:cNvPicPr>
          <p:nvPr/>
        </p:nvPicPr>
        <p:blipFill>
          <a:blip r:embed="rId9"/>
          <a:stretch>
            <a:fillRect/>
          </a:stretch>
        </p:blipFill>
        <p:spPr>
          <a:xfrm>
            <a:off x="2432249" y="6047313"/>
            <a:ext cx="798585" cy="785526"/>
          </a:xfrm>
          <a:prstGeom prst="rect">
            <a:avLst/>
          </a:prstGeom>
        </p:spPr>
      </p:pic>
      <p:pic>
        <p:nvPicPr>
          <p:cNvPr id="23" name="Picture 22">
            <a:extLst>
              <a:ext uri="{FF2B5EF4-FFF2-40B4-BE49-F238E27FC236}">
                <a16:creationId xmlns:a16="http://schemas.microsoft.com/office/drawing/2014/main" id="{9D0F8471-DCA8-2124-B8EC-C34CAA037448}"/>
              </a:ext>
            </a:extLst>
          </p:cNvPr>
          <p:cNvPicPr>
            <a:picLocks noChangeAspect="1"/>
          </p:cNvPicPr>
          <p:nvPr/>
        </p:nvPicPr>
        <p:blipFill>
          <a:blip r:embed="rId10"/>
          <a:stretch>
            <a:fillRect/>
          </a:stretch>
        </p:blipFill>
        <p:spPr>
          <a:xfrm>
            <a:off x="2621722" y="5143292"/>
            <a:ext cx="392650" cy="392867"/>
          </a:xfrm>
          <a:prstGeom prst="rect">
            <a:avLst/>
          </a:prstGeom>
        </p:spPr>
      </p:pic>
      <p:pic>
        <p:nvPicPr>
          <p:cNvPr id="24" name="Picture 23">
            <a:extLst>
              <a:ext uri="{FF2B5EF4-FFF2-40B4-BE49-F238E27FC236}">
                <a16:creationId xmlns:a16="http://schemas.microsoft.com/office/drawing/2014/main" id="{B9624AD1-65C1-C09E-F41A-E2420F740F28}"/>
              </a:ext>
            </a:extLst>
          </p:cNvPr>
          <p:cNvPicPr>
            <a:picLocks noChangeAspect="1"/>
          </p:cNvPicPr>
          <p:nvPr/>
        </p:nvPicPr>
        <p:blipFill>
          <a:blip r:embed="rId11"/>
          <a:stretch>
            <a:fillRect/>
          </a:stretch>
        </p:blipFill>
        <p:spPr>
          <a:xfrm>
            <a:off x="1555717" y="3415140"/>
            <a:ext cx="999867" cy="986919"/>
          </a:xfrm>
          <a:prstGeom prst="rect">
            <a:avLst/>
          </a:prstGeom>
        </p:spPr>
      </p:pic>
      <p:pic>
        <p:nvPicPr>
          <p:cNvPr id="25" name="Picture 24">
            <a:extLst>
              <a:ext uri="{FF2B5EF4-FFF2-40B4-BE49-F238E27FC236}">
                <a16:creationId xmlns:a16="http://schemas.microsoft.com/office/drawing/2014/main" id="{7276CD2C-D8CF-6F0B-3F80-2D380744794B}"/>
              </a:ext>
            </a:extLst>
          </p:cNvPr>
          <p:cNvPicPr>
            <a:picLocks noChangeAspect="1"/>
          </p:cNvPicPr>
          <p:nvPr/>
        </p:nvPicPr>
        <p:blipFill>
          <a:blip r:embed="rId12"/>
          <a:stretch>
            <a:fillRect/>
          </a:stretch>
        </p:blipFill>
        <p:spPr>
          <a:xfrm>
            <a:off x="3377373" y="3509649"/>
            <a:ext cx="756980" cy="743897"/>
          </a:xfrm>
          <a:prstGeom prst="rect">
            <a:avLst/>
          </a:prstGeom>
        </p:spPr>
      </p:pic>
      <p:pic>
        <p:nvPicPr>
          <p:cNvPr id="26" name="Picture 25">
            <a:extLst>
              <a:ext uri="{FF2B5EF4-FFF2-40B4-BE49-F238E27FC236}">
                <a16:creationId xmlns:a16="http://schemas.microsoft.com/office/drawing/2014/main" id="{8619A96D-A11E-D860-1952-504BFD412573}"/>
              </a:ext>
            </a:extLst>
          </p:cNvPr>
          <p:cNvPicPr>
            <a:picLocks noChangeAspect="1"/>
          </p:cNvPicPr>
          <p:nvPr/>
        </p:nvPicPr>
        <p:blipFill>
          <a:blip r:embed="rId13"/>
          <a:stretch>
            <a:fillRect/>
          </a:stretch>
        </p:blipFill>
        <p:spPr>
          <a:xfrm>
            <a:off x="5360954" y="3536651"/>
            <a:ext cx="743486" cy="743897"/>
          </a:xfrm>
          <a:prstGeom prst="rect">
            <a:avLst/>
          </a:prstGeom>
        </p:spPr>
      </p:pic>
      <p:sp>
        <p:nvSpPr>
          <p:cNvPr id="3" name="TextBox 2">
            <a:extLst>
              <a:ext uri="{FF2B5EF4-FFF2-40B4-BE49-F238E27FC236}">
                <a16:creationId xmlns:a16="http://schemas.microsoft.com/office/drawing/2014/main" id="{39E49A77-F701-389A-427D-061500BDF32C}"/>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Bruyère Continuing Care. (2024).Bruyère @ Home Patient &amp; Family Information [Brochure]</a:t>
            </a:r>
            <a:endParaRPr lang="en-US" sz="800" dirty="0">
              <a:ea typeface="Calibri"/>
              <a:cs typeface="Segoe UI"/>
            </a:endParaRPr>
          </a:p>
        </p:txBody>
      </p:sp>
    </p:spTree>
    <p:extLst>
      <p:ext uri="{BB962C8B-B14F-4D97-AF65-F5344CB8AC3E}">
        <p14:creationId xmlns:p14="http://schemas.microsoft.com/office/powerpoint/2010/main" val="1177989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7D2A62A-1F41-656C-8932-BD8F79849ED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45FAF8E-8886-B7B3-210D-4E5B0C4C35D4}"/>
              </a:ext>
            </a:extLst>
          </p:cNvPr>
          <p:cNvSpPr txBox="1"/>
          <p:nvPr/>
        </p:nvSpPr>
        <p:spPr>
          <a:xfrm>
            <a:off x="-319" y="118241"/>
            <a:ext cx="712203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ea typeface="+mn-lt"/>
                <a:cs typeface="+mn-lt"/>
              </a:rPr>
              <a:t>Coalition de la </a:t>
            </a:r>
            <a:r>
              <a:rPr lang="en-CA" sz="2800" b="1" err="1">
                <a:latin typeface="Century Gothic"/>
                <a:ea typeface="+mn-lt"/>
                <a:cs typeface="+mn-lt"/>
              </a:rPr>
              <a:t>région</a:t>
            </a:r>
            <a:r>
              <a:rPr lang="en-CA" sz="2800" b="1">
                <a:latin typeface="Century Gothic"/>
                <a:ea typeface="+mn-lt"/>
                <a:cs typeface="+mn-lt"/>
              </a:rPr>
              <a:t> de Champlain </a:t>
            </a:r>
            <a:r>
              <a:rPr lang="en-CA" sz="2800" b="1" err="1">
                <a:latin typeface="Century Gothic"/>
                <a:ea typeface="+mn-lt"/>
                <a:cs typeface="+mn-lt"/>
              </a:rPr>
              <a:t>contre</a:t>
            </a:r>
            <a:r>
              <a:rPr lang="en-CA" sz="2800" b="1">
                <a:latin typeface="Century Gothic"/>
                <a:ea typeface="+mn-lt"/>
                <a:cs typeface="+mn-lt"/>
              </a:rPr>
              <a:t> les </a:t>
            </a:r>
            <a:r>
              <a:rPr lang="en-CA" sz="2800" b="1" err="1">
                <a:latin typeface="Century Gothic"/>
                <a:ea typeface="+mn-lt"/>
                <a:cs typeface="+mn-lt"/>
              </a:rPr>
              <a:t>lésions</a:t>
            </a:r>
            <a:r>
              <a:rPr lang="en-CA" sz="2800" b="1">
                <a:latin typeface="Century Gothic"/>
                <a:ea typeface="+mn-lt"/>
                <a:cs typeface="+mn-lt"/>
              </a:rPr>
              <a:t> </a:t>
            </a:r>
            <a:r>
              <a:rPr lang="en-CA" sz="2800" b="1" err="1">
                <a:latin typeface="Century Gothic"/>
                <a:ea typeface="+mn-lt"/>
                <a:cs typeface="+mn-lt"/>
              </a:rPr>
              <a:t>cérébrales</a:t>
            </a:r>
            <a:r>
              <a:rPr lang="en-CA" sz="2800" b="1">
                <a:latin typeface="Century Gothic"/>
                <a:ea typeface="+mn-lt"/>
                <a:cs typeface="+mn-lt"/>
              </a:rPr>
              <a:t> </a:t>
            </a:r>
            <a:r>
              <a:rPr lang="en-CA" sz="2800" b="1" err="1">
                <a:latin typeface="Century Gothic"/>
                <a:ea typeface="+mn-lt"/>
                <a:cs typeface="+mn-lt"/>
              </a:rPr>
              <a:t>acquises</a:t>
            </a:r>
            <a:r>
              <a:rPr lang="en-CA" sz="2800" b="1">
                <a:latin typeface="Century Gothic"/>
                <a:ea typeface="+mn-lt"/>
                <a:cs typeface="+mn-lt"/>
              </a:rPr>
              <a:t> (ABI)</a:t>
            </a:r>
            <a:endParaRPr lang="en-US" b="1">
              <a:latin typeface="Century Gothic"/>
            </a:endParaRPr>
          </a:p>
        </p:txBody>
      </p:sp>
      <p:sp>
        <p:nvSpPr>
          <p:cNvPr id="8" name="TextBox 7">
            <a:extLst>
              <a:ext uri="{FF2B5EF4-FFF2-40B4-BE49-F238E27FC236}">
                <a16:creationId xmlns:a16="http://schemas.microsoft.com/office/drawing/2014/main" id="{EE6F1801-3E92-0776-D494-FC6CBADBA78A}"/>
              </a:ext>
            </a:extLst>
          </p:cNvPr>
          <p:cNvSpPr txBox="1"/>
          <p:nvPr/>
        </p:nvSpPr>
        <p:spPr>
          <a:xfrm>
            <a:off x="272144" y="1301286"/>
            <a:ext cx="7202866" cy="7553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La Champlain ABI Coalition </a:t>
            </a:r>
            <a:r>
              <a:rPr lang="en-CA" err="1">
                <a:latin typeface="Century Gothic"/>
                <a:ea typeface="+mn-lt"/>
                <a:cs typeface="+mn-lt"/>
              </a:rPr>
              <a:t>est</a:t>
            </a:r>
            <a:r>
              <a:rPr lang="en-CA">
                <a:latin typeface="Century Gothic"/>
                <a:ea typeface="+mn-lt"/>
                <a:cs typeface="+mn-lt"/>
              </a:rPr>
              <a:t> un </a:t>
            </a:r>
            <a:r>
              <a:rPr lang="en-CA" err="1">
                <a:latin typeface="Century Gothic"/>
                <a:ea typeface="+mn-lt"/>
                <a:cs typeface="+mn-lt"/>
              </a:rPr>
              <a:t>groupe</a:t>
            </a:r>
            <a:r>
              <a:rPr lang="en-CA">
                <a:latin typeface="Century Gothic"/>
                <a:ea typeface="+mn-lt"/>
                <a:cs typeface="+mn-lt"/>
              </a:rPr>
              <a:t> de </a:t>
            </a:r>
            <a:r>
              <a:rPr lang="en-CA" b="1" err="1">
                <a:latin typeface="Century Gothic"/>
                <a:ea typeface="+mn-lt"/>
                <a:cs typeface="+mn-lt"/>
              </a:rPr>
              <a:t>fournisseurs</a:t>
            </a:r>
            <a:r>
              <a:rPr lang="en-CA" b="1">
                <a:latin typeface="Century Gothic"/>
                <a:ea typeface="+mn-lt"/>
                <a:cs typeface="+mn-lt"/>
              </a:rPr>
              <a:t> de  services, </a:t>
            </a:r>
            <a:r>
              <a:rPr lang="en-CA">
                <a:latin typeface="Century Gothic"/>
                <a:ea typeface="+mn-lt"/>
                <a:cs typeface="+mn-lt"/>
              </a:rPr>
              <a:t> </a:t>
            </a:r>
            <a:r>
              <a:rPr lang="en-CA" err="1">
                <a:latin typeface="Century Gothic"/>
                <a:ea typeface="+mn-lt"/>
                <a:cs typeface="+mn-lt"/>
              </a:rPr>
              <a:t>professionnels</a:t>
            </a:r>
            <a:r>
              <a:rPr lang="en-CA">
                <a:latin typeface="Century Gothic"/>
                <a:ea typeface="+mn-lt"/>
                <a:cs typeface="+mn-lt"/>
              </a:rPr>
              <a:t> et de </a:t>
            </a:r>
            <a:r>
              <a:rPr lang="en-CA" err="1">
                <a:latin typeface="Century Gothic"/>
                <a:ea typeface="+mn-lt"/>
                <a:cs typeface="+mn-lt"/>
              </a:rPr>
              <a:t>survivants</a:t>
            </a:r>
            <a:r>
              <a:rPr lang="en-CA">
                <a:latin typeface="Century Gothic"/>
                <a:ea typeface="+mn-lt"/>
                <a:cs typeface="+mn-lt"/>
              </a:rPr>
              <a:t> de </a:t>
            </a:r>
            <a:r>
              <a:rPr lang="en-CA" err="1">
                <a:latin typeface="Century Gothic"/>
                <a:ea typeface="+mn-lt"/>
                <a:cs typeface="+mn-lt"/>
              </a:rPr>
              <a:t>lésions</a:t>
            </a:r>
            <a:r>
              <a:rPr lang="en-CA">
                <a:latin typeface="Century Gothic"/>
                <a:ea typeface="+mn-lt"/>
                <a:cs typeface="+mn-lt"/>
              </a:rPr>
              <a:t> </a:t>
            </a:r>
            <a:r>
              <a:rPr lang="en-CA" err="1">
                <a:latin typeface="Century Gothic"/>
                <a:ea typeface="+mn-lt"/>
                <a:cs typeface="+mn-lt"/>
              </a:rPr>
              <a:t>cérébrales</a:t>
            </a:r>
            <a:r>
              <a:rPr lang="en-CA">
                <a:latin typeface="Century Gothic"/>
                <a:ea typeface="+mn-lt"/>
                <a:cs typeface="+mn-lt"/>
              </a:rPr>
              <a:t>.  </a:t>
            </a:r>
            <a:endParaRPr lang="en-CA">
              <a:cs typeface="Calibri"/>
            </a:endParaRPr>
          </a:p>
          <a:p>
            <a:pPr>
              <a:lnSpc>
                <a:spcPct val="150000"/>
              </a:lnSpc>
              <a:spcBef>
                <a:spcPts val="1000"/>
              </a:spcBef>
            </a:pPr>
            <a:r>
              <a:rPr lang="en-CA">
                <a:latin typeface="Century Gothic"/>
                <a:ea typeface="+mn-lt"/>
                <a:cs typeface="+mn-lt"/>
              </a:rPr>
              <a:t>Les </a:t>
            </a:r>
            <a:r>
              <a:rPr lang="en-CA" b="1" err="1">
                <a:latin typeface="Century Gothic"/>
                <a:ea typeface="+mn-lt"/>
                <a:cs typeface="+mn-lt"/>
              </a:rPr>
              <a:t>membres</a:t>
            </a:r>
            <a:r>
              <a:rPr lang="en-CA" b="1">
                <a:latin typeface="Century Gothic"/>
                <a:ea typeface="+mn-lt"/>
                <a:cs typeface="+mn-lt"/>
              </a:rPr>
              <a:t> se </a:t>
            </a:r>
            <a:r>
              <a:rPr lang="en-CA" b="1" err="1">
                <a:latin typeface="Century Gothic"/>
                <a:ea typeface="+mn-lt"/>
                <a:cs typeface="+mn-lt"/>
              </a:rPr>
              <a:t>réunissent</a:t>
            </a:r>
            <a:r>
              <a:rPr lang="en-CA">
                <a:latin typeface="Century Gothic"/>
                <a:ea typeface="+mn-lt"/>
                <a:cs typeface="+mn-lt"/>
              </a:rPr>
              <a:t> pour:</a:t>
            </a:r>
          </a:p>
          <a:p>
            <a:pPr marL="285750">
              <a:lnSpc>
                <a:spcPct val="150000"/>
              </a:lnSpc>
              <a:spcBef>
                <a:spcPts val="1000"/>
              </a:spcBef>
              <a:buFont typeface="Calibri"/>
              <a:buChar char="-"/>
            </a:pPr>
            <a:r>
              <a:rPr lang="en-CA" err="1">
                <a:latin typeface="Century Gothic"/>
                <a:ea typeface="+mn-lt"/>
                <a:cs typeface="+mn-lt"/>
              </a:rPr>
              <a:t>Partager</a:t>
            </a:r>
            <a:r>
              <a:rPr lang="en-CA">
                <a:latin typeface="Century Gothic"/>
                <a:ea typeface="+mn-lt"/>
                <a:cs typeface="+mn-lt"/>
              </a:rPr>
              <a:t> des </a:t>
            </a:r>
            <a:r>
              <a:rPr lang="en-CA" b="1" err="1">
                <a:latin typeface="Century Gothic"/>
                <a:ea typeface="+mn-lt"/>
                <a:cs typeface="+mn-lt"/>
              </a:rPr>
              <a:t>informations</a:t>
            </a:r>
            <a:endParaRPr lang="en-CA" b="1">
              <a:latin typeface="Century Gothic"/>
              <a:ea typeface="+mn-lt"/>
              <a:cs typeface="+mn-lt"/>
            </a:endParaRPr>
          </a:p>
          <a:p>
            <a:pPr marL="285750">
              <a:lnSpc>
                <a:spcPct val="150000"/>
              </a:lnSpc>
              <a:spcBef>
                <a:spcPts val="1000"/>
              </a:spcBef>
              <a:buFont typeface="Calibri"/>
              <a:buChar char="-"/>
            </a:pPr>
            <a:r>
              <a:rPr lang="en-CA" err="1">
                <a:latin typeface="Century Gothic"/>
                <a:ea typeface="+mn-lt"/>
                <a:cs typeface="+mn-lt"/>
              </a:rPr>
              <a:t>Fournir</a:t>
            </a:r>
            <a:r>
              <a:rPr lang="en-CA">
                <a:latin typeface="Century Gothic"/>
                <a:cs typeface="Calibri"/>
              </a:rPr>
              <a:t> du </a:t>
            </a:r>
            <a:r>
              <a:rPr lang="en-CA" b="1" err="1">
                <a:latin typeface="Century Gothic"/>
                <a:cs typeface="Calibri"/>
              </a:rPr>
              <a:t>soutien</a:t>
            </a:r>
            <a:r>
              <a:rPr lang="en-CA">
                <a:latin typeface="Century Gothic"/>
                <a:cs typeface="Calibri"/>
              </a:rPr>
              <a:t> et de </a:t>
            </a:r>
            <a:r>
              <a:rPr lang="en-CA" err="1">
                <a:latin typeface="Century Gothic"/>
                <a:cs typeface="Calibri"/>
              </a:rPr>
              <a:t>l'</a:t>
            </a:r>
            <a:r>
              <a:rPr lang="en-CA" b="1" err="1">
                <a:latin typeface="Century Gothic"/>
                <a:cs typeface="Calibri"/>
              </a:rPr>
              <a:t>éducation</a:t>
            </a:r>
            <a:endParaRPr lang="en-CA">
              <a:latin typeface="Century Gothic"/>
              <a:cs typeface="Calibri"/>
            </a:endParaRPr>
          </a:p>
          <a:p>
            <a:pPr marL="285750">
              <a:lnSpc>
                <a:spcPct val="150000"/>
              </a:lnSpc>
              <a:spcBef>
                <a:spcPts val="1000"/>
              </a:spcBef>
              <a:buFont typeface="Calibri"/>
              <a:buChar char="-"/>
            </a:pPr>
            <a:r>
              <a:rPr lang="en-CA" b="1">
                <a:latin typeface="Century Gothic"/>
                <a:ea typeface="+mn-lt"/>
                <a:cs typeface="+mn-lt"/>
              </a:rPr>
              <a:t>Aider </a:t>
            </a:r>
            <a:r>
              <a:rPr lang="en-CA">
                <a:latin typeface="Century Gothic"/>
                <a:ea typeface="+mn-lt"/>
                <a:cs typeface="+mn-lt"/>
              </a:rPr>
              <a:t>les </a:t>
            </a:r>
            <a:r>
              <a:rPr lang="en-CA" b="1" err="1">
                <a:latin typeface="Century Gothic"/>
                <a:ea typeface="+mn-lt"/>
                <a:cs typeface="+mn-lt"/>
              </a:rPr>
              <a:t>survivants</a:t>
            </a:r>
            <a:r>
              <a:rPr lang="en-CA">
                <a:latin typeface="Century Gothic"/>
                <a:ea typeface="+mn-lt"/>
                <a:cs typeface="+mn-lt"/>
              </a:rPr>
              <a:t> et les</a:t>
            </a:r>
            <a:r>
              <a:rPr lang="en-CA" b="1">
                <a:latin typeface="Century Gothic"/>
                <a:ea typeface="+mn-lt"/>
                <a:cs typeface="+mn-lt"/>
              </a:rPr>
              <a:t> aidants</a:t>
            </a:r>
          </a:p>
          <a:p>
            <a:endParaRPr lang="en-CA" b="1">
              <a:latin typeface="Century Gothic"/>
              <a:ea typeface="+mn-lt"/>
              <a:cs typeface="+mn-lt"/>
            </a:endParaRPr>
          </a:p>
          <a:p>
            <a:endParaRPr lang="en-CA" b="1">
              <a:latin typeface="Century Gothic"/>
              <a:ea typeface="+mn-lt"/>
              <a:cs typeface="+mn-lt"/>
            </a:endParaRPr>
          </a:p>
          <a:p>
            <a:r>
              <a:rPr lang="en-CA" b="1">
                <a:latin typeface="Century Gothic"/>
                <a:ea typeface="+mn-lt"/>
                <a:cs typeface="+mn-lt"/>
              </a:rPr>
              <a:t>Services pour les </a:t>
            </a:r>
            <a:r>
              <a:rPr lang="en-CA" b="1" err="1">
                <a:latin typeface="Century Gothic"/>
                <a:ea typeface="+mn-lt"/>
                <a:cs typeface="+mn-lt"/>
              </a:rPr>
              <a:t>membres</a:t>
            </a:r>
            <a:r>
              <a:rPr lang="en-CA">
                <a:latin typeface="Century Gothic"/>
                <a:ea typeface="+mn-lt"/>
                <a:cs typeface="+mn-lt"/>
              </a:rPr>
              <a:t> par les </a:t>
            </a:r>
            <a:r>
              <a:rPr lang="en-CA" err="1">
                <a:latin typeface="Century Gothic"/>
                <a:ea typeface="+mn-lt"/>
                <a:cs typeface="+mn-lt"/>
              </a:rPr>
              <a:t>navigateurs</a:t>
            </a:r>
            <a:r>
              <a:rPr lang="en-CA">
                <a:latin typeface="Century Gothic"/>
                <a:ea typeface="+mn-lt"/>
                <a:cs typeface="+mn-lt"/>
              </a:rPr>
              <a:t> du </a:t>
            </a:r>
            <a:r>
              <a:rPr lang="en-CA" err="1">
                <a:latin typeface="Century Gothic"/>
                <a:ea typeface="+mn-lt"/>
                <a:cs typeface="+mn-lt"/>
              </a:rPr>
              <a:t>système</a:t>
            </a:r>
            <a:r>
              <a:rPr lang="en-CA">
                <a:latin typeface="Century Gothic"/>
                <a:ea typeface="+mn-lt"/>
                <a:cs typeface="+mn-lt"/>
              </a:rPr>
              <a:t> ABI:</a:t>
            </a:r>
          </a:p>
          <a:p>
            <a:pPr marL="742950" lvl="1">
              <a:lnSpc>
                <a:spcPct val="150000"/>
              </a:lnSpc>
              <a:spcBef>
                <a:spcPts val="1000"/>
              </a:spcBef>
              <a:buFont typeface="Courier New"/>
              <a:buChar char="o"/>
            </a:pPr>
            <a:r>
              <a:rPr lang="en-CA" err="1">
                <a:latin typeface="Century Gothic"/>
                <a:ea typeface="+mn-lt"/>
                <a:cs typeface="+mn-lt"/>
              </a:rPr>
              <a:t>Soutien</a:t>
            </a:r>
            <a:r>
              <a:rPr lang="en-CA">
                <a:latin typeface="Century Gothic"/>
                <a:ea typeface="+mn-lt"/>
                <a:cs typeface="+mn-lt"/>
              </a:rPr>
              <a:t> à la </a:t>
            </a:r>
            <a:r>
              <a:rPr lang="en-CA" b="1" err="1">
                <a:latin typeface="Century Gothic"/>
                <a:ea typeface="+mn-lt"/>
                <a:cs typeface="+mn-lt"/>
              </a:rPr>
              <a:t>santé</a:t>
            </a:r>
            <a:r>
              <a:rPr lang="en-CA" b="1">
                <a:latin typeface="Century Gothic"/>
                <a:ea typeface="+mn-lt"/>
                <a:cs typeface="+mn-lt"/>
              </a:rPr>
              <a:t> </a:t>
            </a:r>
            <a:r>
              <a:rPr lang="en-CA" b="1" err="1">
                <a:latin typeface="Century Gothic"/>
                <a:ea typeface="+mn-lt"/>
                <a:cs typeface="+mn-lt"/>
              </a:rPr>
              <a:t>mentale</a:t>
            </a:r>
            <a:endParaRPr lang="en-CA" b="1">
              <a:latin typeface="Century Gothic"/>
              <a:ea typeface="+mn-lt"/>
              <a:cs typeface="+mn-lt"/>
            </a:endParaRPr>
          </a:p>
          <a:p>
            <a:pPr marL="742950" lvl="1">
              <a:lnSpc>
                <a:spcPct val="150000"/>
              </a:lnSpc>
              <a:spcBef>
                <a:spcPts val="1000"/>
              </a:spcBef>
              <a:buFont typeface="Courier New"/>
              <a:buChar char="o"/>
            </a:pPr>
            <a:r>
              <a:rPr lang="en-CA" err="1">
                <a:latin typeface="Century Gothic"/>
                <a:ea typeface="+mn-lt"/>
                <a:cs typeface="+mn-lt"/>
              </a:rPr>
              <a:t>Soutien</a:t>
            </a:r>
            <a:r>
              <a:rPr lang="en-CA">
                <a:latin typeface="Century Gothic"/>
                <a:ea typeface="+mn-lt"/>
                <a:cs typeface="+mn-lt"/>
              </a:rPr>
              <a:t> aux </a:t>
            </a:r>
            <a:r>
              <a:rPr lang="en-CA" b="1" err="1">
                <a:latin typeface="Century Gothic"/>
                <a:ea typeface="+mn-lt"/>
                <a:cs typeface="+mn-lt"/>
              </a:rPr>
              <a:t>toxicomanes</a:t>
            </a:r>
            <a:endParaRPr lang="en-CA" b="1">
              <a:latin typeface="Century Gothic"/>
              <a:ea typeface="+mn-lt"/>
              <a:cs typeface="+mn-lt"/>
            </a:endParaRPr>
          </a:p>
          <a:p>
            <a:pPr marL="742950" lvl="1">
              <a:lnSpc>
                <a:spcPct val="150000"/>
              </a:lnSpc>
              <a:spcBef>
                <a:spcPts val="1000"/>
              </a:spcBef>
              <a:buFont typeface="Courier New"/>
              <a:buChar char="o"/>
            </a:pPr>
            <a:r>
              <a:rPr lang="en-CA" b="1" err="1">
                <a:latin typeface="Century Gothic"/>
                <a:ea typeface="+mn-lt"/>
                <a:cs typeface="+mn-lt"/>
              </a:rPr>
              <a:t>Soutien</a:t>
            </a:r>
            <a:r>
              <a:rPr lang="en-CA">
                <a:latin typeface="Century Gothic"/>
                <a:ea typeface="+mn-lt"/>
                <a:cs typeface="+mn-lt"/>
              </a:rPr>
              <a:t> aux </a:t>
            </a:r>
            <a:r>
              <a:rPr lang="en-CA" err="1">
                <a:latin typeface="Century Gothic"/>
                <a:ea typeface="+mn-lt"/>
                <a:cs typeface="+mn-lt"/>
              </a:rPr>
              <a:t>personnes</a:t>
            </a:r>
            <a:r>
              <a:rPr lang="en-CA">
                <a:latin typeface="Century Gothic"/>
                <a:ea typeface="+mn-lt"/>
                <a:cs typeface="+mn-lt"/>
              </a:rPr>
              <a:t> </a:t>
            </a:r>
            <a:r>
              <a:rPr lang="en-CA" err="1">
                <a:latin typeface="Century Gothic"/>
                <a:ea typeface="+mn-lt"/>
                <a:cs typeface="+mn-lt"/>
              </a:rPr>
              <a:t>souffrant</a:t>
            </a:r>
            <a:r>
              <a:rPr lang="en-CA">
                <a:latin typeface="Century Gothic"/>
                <a:ea typeface="+mn-lt"/>
                <a:cs typeface="+mn-lt"/>
              </a:rPr>
              <a:t> d'un </a:t>
            </a:r>
            <a:r>
              <a:rPr lang="en-CA" b="1">
                <a:latin typeface="Century Gothic"/>
                <a:ea typeface="+mn-lt"/>
                <a:cs typeface="+mn-lt"/>
              </a:rPr>
              <a:t>retard de </a:t>
            </a:r>
            <a:r>
              <a:rPr lang="en-CA" b="1" err="1">
                <a:latin typeface="Century Gothic"/>
                <a:ea typeface="+mn-lt"/>
                <a:cs typeface="+mn-lt"/>
              </a:rPr>
              <a:t>développement</a:t>
            </a:r>
            <a:endParaRPr lang="en-CA" err="1">
              <a:latin typeface="Calibri"/>
              <a:ea typeface="+mn-lt"/>
              <a:cs typeface="+mn-lt"/>
            </a:endParaRPr>
          </a:p>
          <a:p>
            <a:pPr marL="742950" lvl="1">
              <a:lnSpc>
                <a:spcPct val="150000"/>
              </a:lnSpc>
              <a:spcBef>
                <a:spcPts val="1000"/>
              </a:spcBef>
              <a:buFont typeface="Courier New"/>
              <a:buChar char="o"/>
            </a:pPr>
            <a:r>
              <a:rPr lang="en-CA" err="1">
                <a:latin typeface="Century Gothic"/>
                <a:ea typeface="+mn-lt"/>
                <a:cs typeface="+mn-lt"/>
              </a:rPr>
              <a:t>Fournisseurs</a:t>
            </a:r>
            <a:r>
              <a:rPr lang="en-CA">
                <a:latin typeface="Century Gothic"/>
                <a:ea typeface="+mn-lt"/>
                <a:cs typeface="+mn-lt"/>
              </a:rPr>
              <a:t> de </a:t>
            </a:r>
            <a:r>
              <a:rPr lang="en-CA" b="1">
                <a:latin typeface="Century Gothic"/>
                <a:ea typeface="+mn-lt"/>
                <a:cs typeface="+mn-lt"/>
              </a:rPr>
              <a:t>services </a:t>
            </a:r>
            <a:r>
              <a:rPr lang="en-CA" b="1" err="1">
                <a:latin typeface="Century Gothic"/>
                <a:ea typeface="+mn-lt"/>
                <a:cs typeface="+mn-lt"/>
              </a:rPr>
              <a:t>gériatriques</a:t>
            </a:r>
            <a:endParaRPr lang="en-CA" err="1">
              <a:cs typeface="Calibri" panose="020F0502020204030204"/>
            </a:endParaRPr>
          </a:p>
          <a:p>
            <a:pPr marL="742950" lvl="1">
              <a:lnSpc>
                <a:spcPct val="150000"/>
              </a:lnSpc>
              <a:spcBef>
                <a:spcPts val="1000"/>
              </a:spcBef>
              <a:buFont typeface="Courier New"/>
              <a:buChar char="o"/>
            </a:pPr>
            <a:r>
              <a:rPr lang="en-CA">
                <a:latin typeface="Century Gothic"/>
                <a:ea typeface="+mn-lt"/>
                <a:cs typeface="+mn-lt"/>
              </a:rPr>
              <a:t>Services </a:t>
            </a:r>
            <a:r>
              <a:rPr lang="en-CA" b="1" err="1">
                <a:latin typeface="Century Gothic"/>
                <a:ea typeface="+mn-lt"/>
                <a:cs typeface="+mn-lt"/>
              </a:rPr>
              <a:t>pénitentiaires</a:t>
            </a:r>
            <a:endParaRPr lang="en-CA" b="1">
              <a:latin typeface="Century Gothic"/>
              <a:ea typeface="+mn-lt"/>
              <a:cs typeface="+mn-lt"/>
            </a:endParaRPr>
          </a:p>
          <a:p>
            <a:pPr marL="742950" lvl="1">
              <a:lnSpc>
                <a:spcPct val="150000"/>
              </a:lnSpc>
              <a:spcBef>
                <a:spcPts val="1000"/>
              </a:spcBef>
              <a:buFont typeface="Courier New"/>
              <a:buChar char="o"/>
            </a:pPr>
            <a:r>
              <a:rPr lang="en-CA" b="1" err="1">
                <a:latin typeface="Century Gothic"/>
                <a:ea typeface="+mn-lt"/>
                <a:cs typeface="+mn-lt"/>
              </a:rPr>
              <a:t>Logement</a:t>
            </a:r>
            <a:endParaRPr lang="en-CA" b="1">
              <a:latin typeface="Century Gothic"/>
              <a:ea typeface="+mn-lt"/>
              <a:cs typeface="+mn-lt"/>
            </a:endParaRPr>
          </a:p>
        </p:txBody>
      </p:sp>
      <p:sp>
        <p:nvSpPr>
          <p:cNvPr id="10" name="TextBox 9">
            <a:extLst>
              <a:ext uri="{FF2B5EF4-FFF2-40B4-BE49-F238E27FC236}">
                <a16:creationId xmlns:a16="http://schemas.microsoft.com/office/drawing/2014/main" id="{447351A9-C7B1-1BBF-5D0C-A5E3B0F247A9}"/>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Coalition ABI de Champlain: </a:t>
            </a:r>
          </a:p>
          <a:p>
            <a:pPr marL="285750" indent="-285750">
              <a:buFont typeface="Calibri"/>
              <a:buChar char="-"/>
            </a:pPr>
            <a:r>
              <a:rPr lang="en-CA" b="1">
                <a:latin typeface="Century Gothic"/>
                <a:cs typeface="Segoe UI"/>
              </a:rPr>
              <a:t>Info@champlainabicoalition.ca</a:t>
            </a:r>
          </a:p>
        </p:txBody>
      </p:sp>
      <p:pic>
        <p:nvPicPr>
          <p:cNvPr id="12" name="Picture 11">
            <a:extLst>
              <a:ext uri="{FF2B5EF4-FFF2-40B4-BE49-F238E27FC236}">
                <a16:creationId xmlns:a16="http://schemas.microsoft.com/office/drawing/2014/main" id="{39BB32C7-FFE2-082E-3EFE-C0CE2FB0BF55}"/>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15" name="Table 11">
            <a:extLst>
              <a:ext uri="{FF2B5EF4-FFF2-40B4-BE49-F238E27FC236}">
                <a16:creationId xmlns:a16="http://schemas.microsoft.com/office/drawing/2014/main" id="{E636F024-0DD5-7340-3A81-CE2A3121B729}"/>
              </a:ext>
            </a:extLst>
          </p:cNvPr>
          <p:cNvGraphicFramePr>
            <a:graphicFrameLocks noGrp="1"/>
          </p:cNvGraphicFramePr>
          <p:nvPr>
            <p:extLst>
              <p:ext uri="{D42A27DB-BD31-4B8C-83A1-F6EECF244321}">
                <p14:modId xmlns:p14="http://schemas.microsoft.com/office/powerpoint/2010/main" val="3437685763"/>
              </p:ext>
            </p:extLst>
          </p:nvPr>
        </p:nvGraphicFramePr>
        <p:xfrm>
          <a:off x="5176972" y="7798494"/>
          <a:ext cx="2406233" cy="1737360"/>
        </p:xfrm>
        <a:graphic>
          <a:graphicData uri="http://schemas.openxmlformats.org/drawingml/2006/table">
            <a:tbl>
              <a:tblPr firstRow="1" bandRow="1">
                <a:tableStyleId>{5C22544A-7EE6-4342-B048-85BDC9FD1C3A}</a:tableStyleId>
              </a:tblPr>
              <a:tblGrid>
                <a:gridCol w="2406233">
                  <a:extLst>
                    <a:ext uri="{9D8B030D-6E8A-4147-A177-3AD203B41FA5}">
                      <a16:colId xmlns:a16="http://schemas.microsoft.com/office/drawing/2014/main" val="2813050934"/>
                    </a:ext>
                  </a:extLst>
                </a:gridCol>
              </a:tblGrid>
              <a:tr h="845425">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d'informations</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2" name="Picture 2" descr="Qr code&#10;&#10;Description automatically generated">
            <a:extLst>
              <a:ext uri="{FF2B5EF4-FFF2-40B4-BE49-F238E27FC236}">
                <a16:creationId xmlns:a16="http://schemas.microsoft.com/office/drawing/2014/main" id="{7CD72F82-4022-56B5-2C86-DECD44BF2A39}"/>
              </a:ext>
            </a:extLst>
          </p:cNvPr>
          <p:cNvPicPr>
            <a:picLocks noChangeAspect="1"/>
          </p:cNvPicPr>
          <p:nvPr/>
        </p:nvPicPr>
        <p:blipFill>
          <a:blip r:embed="rId4"/>
          <a:stretch>
            <a:fillRect/>
          </a:stretch>
        </p:blipFill>
        <p:spPr>
          <a:xfrm>
            <a:off x="6331504" y="8247558"/>
            <a:ext cx="1193405" cy="1212673"/>
          </a:xfrm>
          <a:prstGeom prst="rect">
            <a:avLst/>
          </a:prstGeom>
        </p:spPr>
      </p:pic>
      <p:pic>
        <p:nvPicPr>
          <p:cNvPr id="4" name="Picture 3">
            <a:extLst>
              <a:ext uri="{FF2B5EF4-FFF2-40B4-BE49-F238E27FC236}">
                <a16:creationId xmlns:a16="http://schemas.microsoft.com/office/drawing/2014/main" id="{6DA4DAA7-6317-87D0-2543-3200D327D467}"/>
              </a:ext>
            </a:extLst>
          </p:cNvPr>
          <p:cNvPicPr>
            <a:picLocks noChangeAspect="1"/>
          </p:cNvPicPr>
          <p:nvPr/>
        </p:nvPicPr>
        <p:blipFill>
          <a:blip r:embed="rId5"/>
          <a:stretch>
            <a:fillRect/>
          </a:stretch>
        </p:blipFill>
        <p:spPr>
          <a:xfrm>
            <a:off x="5455583" y="8393037"/>
            <a:ext cx="816096" cy="827153"/>
          </a:xfrm>
          <a:prstGeom prst="rect">
            <a:avLst/>
          </a:prstGeom>
        </p:spPr>
      </p:pic>
      <p:pic>
        <p:nvPicPr>
          <p:cNvPr id="3" name="Picture 2">
            <a:extLst>
              <a:ext uri="{FF2B5EF4-FFF2-40B4-BE49-F238E27FC236}">
                <a16:creationId xmlns:a16="http://schemas.microsoft.com/office/drawing/2014/main" id="{61D8E8E3-7345-A3B1-BE66-590992B9B8D7}"/>
              </a:ext>
            </a:extLst>
          </p:cNvPr>
          <p:cNvPicPr>
            <a:picLocks noChangeAspect="1"/>
          </p:cNvPicPr>
          <p:nvPr/>
        </p:nvPicPr>
        <p:blipFill rotWithShape="1">
          <a:blip r:embed="rId6"/>
          <a:srcRect r="487" b="17308"/>
          <a:stretch/>
        </p:blipFill>
        <p:spPr>
          <a:xfrm>
            <a:off x="4069933" y="5713321"/>
            <a:ext cx="589465" cy="508877"/>
          </a:xfrm>
          <a:prstGeom prst="rect">
            <a:avLst/>
          </a:prstGeom>
        </p:spPr>
      </p:pic>
      <p:pic>
        <p:nvPicPr>
          <p:cNvPr id="7" name="Picture 6">
            <a:extLst>
              <a:ext uri="{FF2B5EF4-FFF2-40B4-BE49-F238E27FC236}">
                <a16:creationId xmlns:a16="http://schemas.microsoft.com/office/drawing/2014/main" id="{F6642651-ED85-823C-500F-CEEAF91A5E7F}"/>
              </a:ext>
            </a:extLst>
          </p:cNvPr>
          <p:cNvPicPr>
            <a:picLocks noChangeAspect="1"/>
          </p:cNvPicPr>
          <p:nvPr/>
        </p:nvPicPr>
        <p:blipFill rotWithShape="1">
          <a:blip r:embed="rId7"/>
          <a:srcRect b="13235"/>
          <a:stretch/>
        </p:blipFill>
        <p:spPr>
          <a:xfrm>
            <a:off x="4537168" y="5716038"/>
            <a:ext cx="690636" cy="597974"/>
          </a:xfrm>
          <a:prstGeom prst="rect">
            <a:avLst/>
          </a:prstGeom>
        </p:spPr>
      </p:pic>
      <p:pic>
        <p:nvPicPr>
          <p:cNvPr id="9" name="Picture 8">
            <a:extLst>
              <a:ext uri="{FF2B5EF4-FFF2-40B4-BE49-F238E27FC236}">
                <a16:creationId xmlns:a16="http://schemas.microsoft.com/office/drawing/2014/main" id="{8A88FA6D-B5A6-5226-C8D6-5C27B015E0D9}"/>
              </a:ext>
            </a:extLst>
          </p:cNvPr>
          <p:cNvPicPr>
            <a:picLocks noChangeAspect="1"/>
          </p:cNvPicPr>
          <p:nvPr/>
        </p:nvPicPr>
        <p:blipFill rotWithShape="1">
          <a:blip r:embed="rId8"/>
          <a:srcRect b="14216"/>
          <a:stretch/>
        </p:blipFill>
        <p:spPr>
          <a:xfrm>
            <a:off x="394148" y="5173275"/>
            <a:ext cx="609674" cy="544074"/>
          </a:xfrm>
          <a:prstGeom prst="rect">
            <a:avLst/>
          </a:prstGeom>
        </p:spPr>
      </p:pic>
      <p:pic>
        <p:nvPicPr>
          <p:cNvPr id="11" name="Picture 10">
            <a:extLst>
              <a:ext uri="{FF2B5EF4-FFF2-40B4-BE49-F238E27FC236}">
                <a16:creationId xmlns:a16="http://schemas.microsoft.com/office/drawing/2014/main" id="{C7BF9FA5-F302-E3E6-4980-15461FFA1354}"/>
              </a:ext>
            </a:extLst>
          </p:cNvPr>
          <p:cNvPicPr>
            <a:picLocks noChangeAspect="1"/>
          </p:cNvPicPr>
          <p:nvPr/>
        </p:nvPicPr>
        <p:blipFill rotWithShape="1">
          <a:blip r:embed="rId9"/>
          <a:srcRect b="18627"/>
          <a:stretch/>
        </p:blipFill>
        <p:spPr>
          <a:xfrm>
            <a:off x="398297" y="8223273"/>
            <a:ext cx="717624" cy="598568"/>
          </a:xfrm>
          <a:prstGeom prst="rect">
            <a:avLst/>
          </a:prstGeom>
        </p:spPr>
      </p:pic>
      <p:sp>
        <p:nvSpPr>
          <p:cNvPr id="14" name="TextBox 13">
            <a:extLst>
              <a:ext uri="{FF2B5EF4-FFF2-40B4-BE49-F238E27FC236}">
                <a16:creationId xmlns:a16="http://schemas.microsoft.com/office/drawing/2014/main" id="{C47668D3-7E75-922F-4EA4-E8ACDF927D9F}"/>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mn-lt"/>
                <a:cs typeface="Calibri"/>
              </a:rPr>
              <a:t>Adapt</a:t>
            </a:r>
            <a:r>
              <a:rPr lang="en-US" sz="700" dirty="0" err="1">
                <a:ea typeface="+mn-lt"/>
                <a:cs typeface="+mn-lt"/>
              </a:rPr>
              <a:t>é</a:t>
            </a:r>
            <a:r>
              <a:rPr lang="en-US" sz="700" dirty="0">
                <a:ea typeface="+mn-lt"/>
                <a:cs typeface="+mn-lt"/>
              </a:rPr>
              <a:t> de</a:t>
            </a:r>
            <a:r>
              <a:rPr lang="en-US" sz="700" dirty="0">
                <a:latin typeface="Calibri"/>
                <a:ea typeface="Calibri"/>
                <a:cs typeface="Calibri"/>
              </a:rPr>
              <a:t>: Government of Canada. (2024). CPP Pension Plan Disability Benefits. Retrieved from </a:t>
            </a:r>
            <a:r>
              <a:rPr lang="en-US" sz="700" dirty="0">
                <a:ea typeface="+mn-lt"/>
                <a:cs typeface="+mn-lt"/>
              </a:rPr>
              <a:t>https://www.canada.ca/en/services/benefits/publicpensions/cpp/cpp-disability-benefit.html</a:t>
            </a:r>
          </a:p>
        </p:txBody>
      </p:sp>
    </p:spTree>
    <p:extLst>
      <p:ext uri="{BB962C8B-B14F-4D97-AF65-F5344CB8AC3E}">
        <p14:creationId xmlns:p14="http://schemas.microsoft.com/office/powerpoint/2010/main" val="1881158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5E8F9A8-EE9D-B41A-59CC-4AB4334F3CEC}"/>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A018B182-8825-7D72-4281-D8D2DDA9C9C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Connexions </a:t>
            </a:r>
            <a:r>
              <a:rPr lang="en-CA" sz="2800" b="1" dirty="0" err="1">
                <a:latin typeface="Century Gothic"/>
              </a:rPr>
              <a:t>Communautaires</a:t>
            </a:r>
            <a:endParaRPr lang="en-US" sz="2800" dirty="0" err="1">
              <a:latin typeface="Century Gothic"/>
            </a:endParaRPr>
          </a:p>
        </p:txBody>
      </p:sp>
      <p:sp>
        <p:nvSpPr>
          <p:cNvPr id="10" name="TextBox 9">
            <a:extLst>
              <a:ext uri="{FF2B5EF4-FFF2-40B4-BE49-F238E27FC236}">
                <a16:creationId xmlns:a16="http://schemas.microsoft.com/office/drawing/2014/main" id="{5AAE4CAF-BFAD-1CCA-70F4-B85BD171221D}"/>
              </a:ext>
            </a:extLst>
          </p:cNvPr>
          <p:cNvSpPr txBox="1"/>
          <p:nvPr/>
        </p:nvSpPr>
        <p:spPr>
          <a:xfrm>
            <a:off x="921095"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Natasha </a:t>
            </a:r>
            <a:r>
              <a:rPr lang="en-CA" err="1">
                <a:latin typeface="Century Gothic"/>
                <a:cs typeface="Segoe UI"/>
              </a:rPr>
              <a:t>Poushinsky</a:t>
            </a:r>
            <a:r>
              <a:rPr lang="en-CA">
                <a:latin typeface="Century Gothic"/>
                <a:cs typeface="Segoe UI"/>
              </a:rPr>
              <a:t>: </a:t>
            </a:r>
            <a:r>
              <a:rPr lang="en-CA" b="1">
                <a:latin typeface="Century Gothic"/>
                <a:cs typeface="Segoe UI"/>
              </a:rPr>
              <a:t>npoushinsky@dsorc.org</a:t>
            </a:r>
          </a:p>
        </p:txBody>
      </p:sp>
      <p:pic>
        <p:nvPicPr>
          <p:cNvPr id="12" name="Picture 11">
            <a:extLst>
              <a:ext uri="{FF2B5EF4-FFF2-40B4-BE49-F238E27FC236}">
                <a16:creationId xmlns:a16="http://schemas.microsoft.com/office/drawing/2014/main" id="{BC626D71-73A6-4161-50B0-C644CFE77359}"/>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2" name="Picture 2">
            <a:extLst>
              <a:ext uri="{FF2B5EF4-FFF2-40B4-BE49-F238E27FC236}">
                <a16:creationId xmlns:a16="http://schemas.microsoft.com/office/drawing/2014/main" id="{27BB454E-4C10-6501-E202-09A03EC12848}"/>
              </a:ext>
            </a:extLst>
          </p:cNvPr>
          <p:cNvPicPr>
            <a:picLocks noChangeAspect="1"/>
          </p:cNvPicPr>
          <p:nvPr/>
        </p:nvPicPr>
        <p:blipFill>
          <a:blip r:embed="rId4"/>
          <a:stretch>
            <a:fillRect/>
          </a:stretch>
        </p:blipFill>
        <p:spPr>
          <a:xfrm>
            <a:off x="6507978" y="7390352"/>
            <a:ext cx="469210" cy="501990"/>
          </a:xfrm>
          <a:prstGeom prst="rect">
            <a:avLst/>
          </a:prstGeom>
        </p:spPr>
      </p:pic>
      <p:pic>
        <p:nvPicPr>
          <p:cNvPr id="3" name="Picture 3">
            <a:extLst>
              <a:ext uri="{FF2B5EF4-FFF2-40B4-BE49-F238E27FC236}">
                <a16:creationId xmlns:a16="http://schemas.microsoft.com/office/drawing/2014/main" id="{68C126A2-68C1-3C76-CDDB-64B4202944CD}"/>
              </a:ext>
            </a:extLst>
          </p:cNvPr>
          <p:cNvPicPr>
            <a:picLocks noChangeAspect="1"/>
          </p:cNvPicPr>
          <p:nvPr/>
        </p:nvPicPr>
        <p:blipFill>
          <a:blip r:embed="rId5"/>
          <a:stretch>
            <a:fillRect/>
          </a:stretch>
        </p:blipFill>
        <p:spPr>
          <a:xfrm>
            <a:off x="6507978" y="8268296"/>
            <a:ext cx="490891" cy="534506"/>
          </a:xfrm>
          <a:prstGeom prst="rect">
            <a:avLst/>
          </a:prstGeom>
        </p:spPr>
      </p:pic>
      <p:pic>
        <p:nvPicPr>
          <p:cNvPr id="9" name="Picture 10">
            <a:extLst>
              <a:ext uri="{FF2B5EF4-FFF2-40B4-BE49-F238E27FC236}">
                <a16:creationId xmlns:a16="http://schemas.microsoft.com/office/drawing/2014/main" id="{93D05F65-077A-3C6D-89FD-CEA3C23873EB}"/>
              </a:ext>
            </a:extLst>
          </p:cNvPr>
          <p:cNvPicPr>
            <a:picLocks noChangeAspect="1"/>
          </p:cNvPicPr>
          <p:nvPr/>
        </p:nvPicPr>
        <p:blipFill>
          <a:blip r:embed="rId6"/>
          <a:stretch>
            <a:fillRect/>
          </a:stretch>
        </p:blipFill>
        <p:spPr>
          <a:xfrm>
            <a:off x="3024898" y="7395488"/>
            <a:ext cx="610134" cy="642895"/>
          </a:xfrm>
          <a:prstGeom prst="rect">
            <a:avLst/>
          </a:prstGeom>
        </p:spPr>
      </p:pic>
      <p:pic>
        <p:nvPicPr>
          <p:cNvPr id="11" name="Picture 12">
            <a:extLst>
              <a:ext uri="{FF2B5EF4-FFF2-40B4-BE49-F238E27FC236}">
                <a16:creationId xmlns:a16="http://schemas.microsoft.com/office/drawing/2014/main" id="{995774C0-290F-DDB1-BB1A-62DAA0DC70FA}"/>
              </a:ext>
            </a:extLst>
          </p:cNvPr>
          <p:cNvPicPr>
            <a:picLocks noChangeAspect="1"/>
          </p:cNvPicPr>
          <p:nvPr/>
        </p:nvPicPr>
        <p:blipFill>
          <a:blip r:embed="rId7"/>
          <a:stretch>
            <a:fillRect/>
          </a:stretch>
        </p:blipFill>
        <p:spPr>
          <a:xfrm>
            <a:off x="3024898" y="8252320"/>
            <a:ext cx="599295" cy="556187"/>
          </a:xfrm>
          <a:prstGeom prst="rect">
            <a:avLst/>
          </a:prstGeom>
        </p:spPr>
      </p:pic>
      <p:sp>
        <p:nvSpPr>
          <p:cNvPr id="13" name="TextBox 12">
            <a:extLst>
              <a:ext uri="{FF2B5EF4-FFF2-40B4-BE49-F238E27FC236}">
                <a16:creationId xmlns:a16="http://schemas.microsoft.com/office/drawing/2014/main" id="{CDC93547-5286-6A04-EC4D-6DF4B9F76CC9}"/>
              </a:ext>
            </a:extLst>
          </p:cNvPr>
          <p:cNvSpPr txBox="1"/>
          <p:nvPr/>
        </p:nvSpPr>
        <p:spPr>
          <a:xfrm>
            <a:off x="342105" y="979758"/>
            <a:ext cx="7425531"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Century Gothic"/>
              </a:rPr>
              <a:t>Ce </a:t>
            </a:r>
            <a:r>
              <a:rPr lang="en-US" dirty="0" err="1">
                <a:latin typeface="Century Gothic"/>
              </a:rPr>
              <a:t>programme</a:t>
            </a:r>
            <a:r>
              <a:rPr lang="en-US" dirty="0">
                <a:latin typeface="Century Gothic"/>
              </a:rPr>
              <a:t> </a:t>
            </a:r>
            <a:r>
              <a:rPr lang="en-US" dirty="0" err="1">
                <a:latin typeface="Century Gothic"/>
              </a:rPr>
              <a:t>vous</a:t>
            </a:r>
            <a:r>
              <a:rPr lang="en-US" dirty="0">
                <a:latin typeface="Century Gothic"/>
              </a:rPr>
              <a:t> </a:t>
            </a:r>
            <a:r>
              <a:rPr lang="en-US" dirty="0" err="1">
                <a:latin typeface="Century Gothic"/>
              </a:rPr>
              <a:t>offre</a:t>
            </a:r>
            <a:r>
              <a:rPr lang="en-US" dirty="0">
                <a:latin typeface="Century Gothic"/>
              </a:rPr>
              <a:t> des </a:t>
            </a:r>
            <a:r>
              <a:rPr lang="en-US" b="1" dirty="0">
                <a:latin typeface="Century Gothic"/>
              </a:rPr>
              <a:t>services de </a:t>
            </a:r>
            <a:r>
              <a:rPr lang="en-US" b="1" dirty="0" err="1">
                <a:latin typeface="Century Gothic"/>
              </a:rPr>
              <a:t>soutien</a:t>
            </a:r>
            <a:r>
              <a:rPr lang="en-US" dirty="0">
                <a:latin typeface="Century Gothic"/>
              </a:rPr>
              <a:t> au </a:t>
            </a:r>
            <a:r>
              <a:rPr lang="en-US" dirty="0" err="1">
                <a:latin typeface="Century Gothic"/>
              </a:rPr>
              <a:t>cours</a:t>
            </a:r>
            <a:r>
              <a:rPr lang="en-US" dirty="0">
                <a:latin typeface="Century Gothic"/>
              </a:rPr>
              <a:t> des  </a:t>
            </a:r>
            <a:endParaRPr lang="en-US" dirty="0">
              <a:latin typeface="Century Gothic"/>
              <a:cs typeface="Calibri"/>
            </a:endParaRPr>
          </a:p>
          <a:p>
            <a:pPr>
              <a:lnSpc>
                <a:spcPct val="150000"/>
              </a:lnSpc>
            </a:pPr>
            <a:r>
              <a:rPr lang="en-US" b="1" dirty="0">
                <a:latin typeface="Century Gothic"/>
              </a:rPr>
              <a:t>8 à 12 </a:t>
            </a:r>
            <a:r>
              <a:rPr lang="en-US" b="1" dirty="0" err="1">
                <a:latin typeface="Century Gothic"/>
              </a:rPr>
              <a:t>semaines</a:t>
            </a:r>
            <a:r>
              <a:rPr lang="en-US" b="1" dirty="0">
                <a:latin typeface="Century Gothic"/>
              </a:rPr>
              <a:t> </a:t>
            </a:r>
            <a:r>
              <a:rPr lang="en-US" b="1" dirty="0" err="1">
                <a:latin typeface="Century Gothic"/>
              </a:rPr>
              <a:t>suivant</a:t>
            </a:r>
            <a:r>
              <a:rPr lang="en-US" b="1" dirty="0">
                <a:latin typeface="Century Gothic"/>
              </a:rPr>
              <a:t> </a:t>
            </a:r>
            <a:r>
              <a:rPr lang="en-US" b="1" dirty="0" err="1">
                <a:latin typeface="Century Gothic"/>
              </a:rPr>
              <a:t>votre</a:t>
            </a:r>
            <a:r>
              <a:rPr lang="en-US" b="1" dirty="0">
                <a:latin typeface="Century Gothic"/>
              </a:rPr>
              <a:t> sortie de </a:t>
            </a:r>
            <a:r>
              <a:rPr lang="en-US" b="1" dirty="0" err="1">
                <a:latin typeface="Century Gothic"/>
              </a:rPr>
              <a:t>l'hôpital</a:t>
            </a:r>
            <a:r>
              <a:rPr lang="en-US" dirty="0">
                <a:latin typeface="Century Gothic"/>
              </a:rPr>
              <a:t>. Un </a:t>
            </a:r>
            <a:r>
              <a:rPr lang="en-US" b="1" dirty="0" err="1">
                <a:latin typeface="Century Gothic"/>
              </a:rPr>
              <a:t>membre</a:t>
            </a:r>
            <a:r>
              <a:rPr lang="en-US" b="1" dirty="0">
                <a:latin typeface="Century Gothic"/>
              </a:rPr>
              <a:t> du personnel</a:t>
            </a:r>
            <a:r>
              <a:rPr lang="en-US" dirty="0">
                <a:latin typeface="Century Gothic"/>
              </a:rPr>
              <a:t> </a:t>
            </a:r>
            <a:r>
              <a:rPr lang="en-US" dirty="0" err="1">
                <a:latin typeface="Century Gothic"/>
              </a:rPr>
              <a:t>vous</a:t>
            </a:r>
            <a:r>
              <a:rPr lang="en-US" dirty="0">
                <a:latin typeface="Century Gothic"/>
              </a:rPr>
              <a:t> sera </a:t>
            </a:r>
            <a:r>
              <a:rPr lang="en-US" dirty="0" err="1">
                <a:latin typeface="Century Gothic"/>
              </a:rPr>
              <a:t>attribué</a:t>
            </a:r>
            <a:r>
              <a:rPr lang="en-US" dirty="0">
                <a:latin typeface="Century Gothic"/>
              </a:rPr>
              <a:t> pour </a:t>
            </a:r>
            <a:r>
              <a:rPr lang="en-US" dirty="0" err="1">
                <a:latin typeface="Century Gothic"/>
              </a:rPr>
              <a:t>vous</a:t>
            </a:r>
            <a:r>
              <a:rPr lang="en-US" dirty="0">
                <a:latin typeface="Century Gothic"/>
              </a:rPr>
              <a:t> </a:t>
            </a:r>
            <a:r>
              <a:rPr lang="en-US" b="1" dirty="0" err="1">
                <a:latin typeface="Century Gothic"/>
              </a:rPr>
              <a:t>servir</a:t>
            </a:r>
            <a:r>
              <a:rPr lang="en-US" b="1" dirty="0">
                <a:latin typeface="Century Gothic"/>
              </a:rPr>
              <a:t> de "guide"</a:t>
            </a:r>
            <a:r>
              <a:rPr lang="en-US" dirty="0">
                <a:latin typeface="Century Gothic"/>
              </a:rPr>
              <a:t>. </a:t>
            </a:r>
            <a:endParaRPr lang="en-US">
              <a:latin typeface="Century Gothic"/>
              <a:cs typeface="Calibri"/>
            </a:endParaRPr>
          </a:p>
          <a:p>
            <a:pPr>
              <a:lnSpc>
                <a:spcPct val="150000"/>
              </a:lnSpc>
            </a:pPr>
            <a:endParaRPr lang="en-US" dirty="0">
              <a:latin typeface="Century Gothic"/>
            </a:endParaRPr>
          </a:p>
          <a:p>
            <a:pPr>
              <a:lnSpc>
                <a:spcPct val="150000"/>
              </a:lnSpc>
            </a:pPr>
            <a:r>
              <a:rPr lang="en-US" b="1" u="sng" dirty="0">
                <a:latin typeface="Century Gothic"/>
              </a:rPr>
              <a:t>À qui</a:t>
            </a:r>
            <a:r>
              <a:rPr lang="en-US" u="sng" dirty="0">
                <a:latin typeface="Century Gothic"/>
              </a:rPr>
              <a:t> </a:t>
            </a:r>
            <a:r>
              <a:rPr lang="en-US" u="sng" err="1">
                <a:latin typeface="Century Gothic"/>
              </a:rPr>
              <a:t>s'adresse</a:t>
            </a:r>
            <a:r>
              <a:rPr lang="en-US" u="sng" dirty="0">
                <a:latin typeface="Century Gothic"/>
              </a:rPr>
              <a:t> </a:t>
            </a:r>
            <a:r>
              <a:rPr lang="en-US" u="sng" err="1">
                <a:latin typeface="Century Gothic"/>
              </a:rPr>
              <a:t>ce</a:t>
            </a:r>
            <a:r>
              <a:rPr lang="en-US" u="sng" dirty="0">
                <a:latin typeface="Century Gothic"/>
              </a:rPr>
              <a:t> </a:t>
            </a:r>
            <a:r>
              <a:rPr lang="en-US" u="sng" err="1">
                <a:latin typeface="Century Gothic"/>
              </a:rPr>
              <a:t>programme</a:t>
            </a:r>
            <a:r>
              <a:rPr lang="en-US" u="sng" dirty="0">
                <a:latin typeface="Century Gothic"/>
              </a:rPr>
              <a:t> ?</a:t>
            </a:r>
            <a:r>
              <a:rPr lang="en-US" dirty="0">
                <a:latin typeface="Century Gothic"/>
              </a:rPr>
              <a:t> Les </a:t>
            </a:r>
            <a:r>
              <a:rPr lang="en-US" err="1">
                <a:latin typeface="Century Gothic"/>
              </a:rPr>
              <a:t>personnes</a:t>
            </a:r>
            <a:r>
              <a:rPr lang="en-US" dirty="0">
                <a:latin typeface="Century Gothic"/>
              </a:rPr>
              <a:t> </a:t>
            </a:r>
            <a:r>
              <a:rPr lang="en-US" err="1">
                <a:latin typeface="Century Gothic"/>
              </a:rPr>
              <a:t>âgées</a:t>
            </a:r>
            <a:r>
              <a:rPr lang="en-US" dirty="0">
                <a:latin typeface="Century Gothic"/>
              </a:rPr>
              <a:t> qui:</a:t>
            </a:r>
            <a:endParaRPr lang="en-US" dirty="0">
              <a:latin typeface="Century Gothic"/>
              <a:cs typeface="Calibri"/>
            </a:endParaRPr>
          </a:p>
          <a:p>
            <a:pPr marL="285750" indent="-285750">
              <a:lnSpc>
                <a:spcPct val="150000"/>
              </a:lnSpc>
              <a:buFont typeface="Arial"/>
              <a:buChar char="•"/>
            </a:pPr>
            <a:r>
              <a:rPr lang="en-US" err="1">
                <a:latin typeface="Century Gothic"/>
              </a:rPr>
              <a:t>sont</a:t>
            </a:r>
            <a:r>
              <a:rPr lang="en-US" dirty="0">
                <a:latin typeface="Century Gothic"/>
              </a:rPr>
              <a:t> sur des </a:t>
            </a:r>
            <a:r>
              <a:rPr lang="en-US" b="1" err="1">
                <a:latin typeface="Century Gothic"/>
              </a:rPr>
              <a:t>listes</a:t>
            </a:r>
            <a:r>
              <a:rPr lang="en-US" b="1" dirty="0">
                <a:latin typeface="Century Gothic"/>
              </a:rPr>
              <a:t> </a:t>
            </a:r>
            <a:r>
              <a:rPr lang="en-US" b="1" err="1">
                <a:latin typeface="Century Gothic"/>
              </a:rPr>
              <a:t>d'attente</a:t>
            </a:r>
            <a:r>
              <a:rPr lang="en-US" dirty="0">
                <a:latin typeface="Century Gothic"/>
              </a:rPr>
              <a:t> pour </a:t>
            </a:r>
            <a:r>
              <a:rPr lang="en-US" err="1">
                <a:latin typeface="Century Gothic"/>
              </a:rPr>
              <a:t>d'autres</a:t>
            </a:r>
            <a:r>
              <a:rPr lang="en-US" dirty="0">
                <a:latin typeface="Century Gothic"/>
              </a:rPr>
              <a:t> services </a:t>
            </a:r>
            <a:r>
              <a:rPr lang="en-US" err="1">
                <a:latin typeface="Century Gothic"/>
              </a:rPr>
              <a:t>tels</a:t>
            </a:r>
            <a:r>
              <a:rPr lang="en-US" dirty="0">
                <a:latin typeface="Century Gothic"/>
              </a:rPr>
              <a:t> que : </a:t>
            </a:r>
            <a:endParaRPr lang="en-US">
              <a:latin typeface="Century Gothic"/>
              <a:cs typeface="Calibri"/>
            </a:endParaRPr>
          </a:p>
          <a:p>
            <a:pPr marL="742950" lvl="1" indent="-285750">
              <a:lnSpc>
                <a:spcPct val="150000"/>
              </a:lnSpc>
              <a:buFont typeface="Courier New"/>
              <a:buChar char="o"/>
            </a:pPr>
            <a:r>
              <a:rPr lang="en-US" err="1">
                <a:latin typeface="Century Gothic"/>
              </a:rPr>
              <a:t>Soins</a:t>
            </a:r>
            <a:r>
              <a:rPr lang="en-US" dirty="0">
                <a:latin typeface="Century Gothic"/>
              </a:rPr>
              <a:t> à domicile et </a:t>
            </a:r>
            <a:r>
              <a:rPr lang="en-US" err="1">
                <a:latin typeface="Century Gothic"/>
              </a:rPr>
              <a:t>communautaires</a:t>
            </a:r>
            <a:r>
              <a:rPr lang="en-US" dirty="0">
                <a:latin typeface="Century Gothic"/>
              </a:rPr>
              <a:t> (LHIN/ HCCSS)</a:t>
            </a:r>
            <a:endParaRPr lang="en-US" dirty="0">
              <a:latin typeface="Century Gothic"/>
              <a:cs typeface="Calibri"/>
            </a:endParaRPr>
          </a:p>
          <a:p>
            <a:pPr marL="742950" lvl="1" indent="-285750">
              <a:lnSpc>
                <a:spcPct val="150000"/>
              </a:lnSpc>
              <a:buFont typeface="Courier New"/>
              <a:buChar char="o"/>
            </a:pPr>
            <a:r>
              <a:rPr lang="en-US" err="1">
                <a:latin typeface="Century Gothic"/>
              </a:rPr>
              <a:t>Programmes</a:t>
            </a:r>
            <a:r>
              <a:rPr lang="en-US" dirty="0">
                <a:latin typeface="Century Gothic"/>
              </a:rPr>
              <a:t> de jour pour </a:t>
            </a:r>
            <a:r>
              <a:rPr lang="en-US" err="1">
                <a:latin typeface="Century Gothic"/>
              </a:rPr>
              <a:t>adultes</a:t>
            </a:r>
            <a:r>
              <a:rPr lang="en-US" dirty="0">
                <a:latin typeface="Century Gothic"/>
              </a:rPr>
              <a:t> </a:t>
            </a:r>
            <a:endParaRPr lang="en-US">
              <a:latin typeface="Century Gothic"/>
              <a:cs typeface="Calibri"/>
            </a:endParaRPr>
          </a:p>
          <a:p>
            <a:pPr marL="742950" lvl="1" indent="-285750">
              <a:lnSpc>
                <a:spcPct val="150000"/>
              </a:lnSpc>
              <a:buFont typeface="Courier New"/>
              <a:buChar char="o"/>
            </a:pPr>
            <a:r>
              <a:rPr lang="en-US" err="1">
                <a:latin typeface="Century Gothic"/>
              </a:rPr>
              <a:t>Soins</a:t>
            </a:r>
            <a:r>
              <a:rPr lang="en-US" dirty="0">
                <a:latin typeface="Century Gothic"/>
              </a:rPr>
              <a:t> de longue durée</a:t>
            </a:r>
            <a:endParaRPr lang="en-US" dirty="0">
              <a:latin typeface="Century Gothic"/>
              <a:cs typeface="Calibri"/>
            </a:endParaRPr>
          </a:p>
          <a:p>
            <a:pPr marL="742950" lvl="1" indent="-285750">
              <a:lnSpc>
                <a:spcPct val="150000"/>
              </a:lnSpc>
              <a:buFont typeface="Courier New"/>
              <a:buChar char="o"/>
            </a:pPr>
            <a:r>
              <a:rPr lang="en-US" dirty="0">
                <a:latin typeface="Century Gothic"/>
              </a:rPr>
              <a:t>Évaluation </a:t>
            </a:r>
            <a:r>
              <a:rPr lang="en-US" err="1">
                <a:latin typeface="Century Gothic"/>
              </a:rPr>
              <a:t>gériatrique</a:t>
            </a:r>
            <a:r>
              <a:rPr lang="en-US" dirty="0">
                <a:latin typeface="Century Gothic"/>
              </a:rPr>
              <a:t> </a:t>
            </a:r>
            <a:r>
              <a:rPr lang="en-US" err="1">
                <a:latin typeface="Century Gothic"/>
              </a:rPr>
              <a:t>spécialisée</a:t>
            </a:r>
            <a:r>
              <a:rPr lang="en-US" dirty="0">
                <a:latin typeface="Century Gothic"/>
              </a:rPr>
              <a:t> </a:t>
            </a:r>
            <a:endParaRPr lang="en-US">
              <a:latin typeface="Century Gothic"/>
              <a:cs typeface="Calibri"/>
            </a:endParaRPr>
          </a:p>
          <a:p>
            <a:pPr marL="742950" lvl="1" indent="-285750">
              <a:lnSpc>
                <a:spcPct val="150000"/>
              </a:lnSpc>
              <a:buFont typeface="Courier New"/>
              <a:buChar char="o"/>
            </a:pPr>
            <a:r>
              <a:rPr lang="en-US" dirty="0">
                <a:latin typeface="Century Gothic"/>
              </a:rPr>
              <a:t>Sont </a:t>
            </a:r>
            <a:r>
              <a:rPr lang="en-US" b="1" err="1">
                <a:latin typeface="Century Gothic"/>
              </a:rPr>
              <a:t>isolés</a:t>
            </a:r>
            <a:r>
              <a:rPr lang="en-US" b="1" dirty="0">
                <a:latin typeface="Century Gothic"/>
              </a:rPr>
              <a:t> </a:t>
            </a:r>
            <a:r>
              <a:rPr lang="en-US" b="1" err="1">
                <a:latin typeface="Century Gothic"/>
              </a:rPr>
              <a:t>socialement</a:t>
            </a:r>
            <a:r>
              <a:rPr lang="en-US" dirty="0">
                <a:latin typeface="Century Gothic"/>
              </a:rPr>
              <a:t> </a:t>
            </a:r>
            <a:endParaRPr lang="en-US">
              <a:latin typeface="Century Gothic"/>
              <a:cs typeface="Calibri"/>
            </a:endParaRPr>
          </a:p>
          <a:p>
            <a:pPr marL="742950" lvl="1" indent="-285750">
              <a:lnSpc>
                <a:spcPct val="150000"/>
              </a:lnSpc>
              <a:buFont typeface="Courier New"/>
              <a:buChar char="o"/>
            </a:pPr>
            <a:r>
              <a:rPr lang="en-US" dirty="0">
                <a:latin typeface="Century Gothic"/>
              </a:rPr>
              <a:t>Les </a:t>
            </a:r>
            <a:r>
              <a:rPr lang="en-US" b="1" err="1">
                <a:latin typeface="Century Gothic"/>
              </a:rPr>
              <a:t>soignants</a:t>
            </a:r>
            <a:r>
              <a:rPr lang="en-US" b="1" dirty="0">
                <a:latin typeface="Century Gothic"/>
              </a:rPr>
              <a:t> </a:t>
            </a:r>
            <a:r>
              <a:rPr lang="en-US" dirty="0">
                <a:latin typeface="Century Gothic"/>
              </a:rPr>
              <a:t>qui </a:t>
            </a:r>
            <a:r>
              <a:rPr lang="en-US" err="1">
                <a:latin typeface="Century Gothic"/>
              </a:rPr>
              <a:t>ont</a:t>
            </a:r>
            <a:r>
              <a:rPr lang="en-US" dirty="0">
                <a:latin typeface="Century Gothic"/>
              </a:rPr>
              <a:t> </a:t>
            </a:r>
            <a:r>
              <a:rPr lang="en-US" err="1">
                <a:latin typeface="Century Gothic"/>
              </a:rPr>
              <a:t>besoin</a:t>
            </a:r>
            <a:r>
              <a:rPr lang="en-US" dirty="0">
                <a:latin typeface="Century Gothic"/>
              </a:rPr>
              <a:t> de </a:t>
            </a:r>
            <a:r>
              <a:rPr lang="en-US" b="1" err="1">
                <a:latin typeface="Century Gothic"/>
              </a:rPr>
              <a:t>soutien</a:t>
            </a:r>
            <a:r>
              <a:rPr lang="en-US" b="1" dirty="0">
                <a:latin typeface="Century Gothic"/>
              </a:rPr>
              <a:t> </a:t>
            </a:r>
            <a:endParaRPr lang="en-US" b="1" dirty="0">
              <a:latin typeface="Century Gothic"/>
              <a:cs typeface="Calibri"/>
            </a:endParaRPr>
          </a:p>
          <a:p>
            <a:pPr marL="742950" lvl="1" indent="-285750">
              <a:lnSpc>
                <a:spcPct val="150000"/>
              </a:lnSpc>
              <a:buFont typeface="Courier New"/>
              <a:buChar char="o"/>
            </a:pPr>
            <a:r>
              <a:rPr lang="en-US" err="1">
                <a:latin typeface="Century Gothic"/>
              </a:rPr>
              <a:t>Ceux</a:t>
            </a:r>
            <a:r>
              <a:rPr lang="en-US" dirty="0">
                <a:latin typeface="Century Gothic"/>
              </a:rPr>
              <a:t> qui </a:t>
            </a:r>
            <a:r>
              <a:rPr lang="en-US" err="1">
                <a:latin typeface="Century Gothic"/>
              </a:rPr>
              <a:t>ont</a:t>
            </a:r>
            <a:r>
              <a:rPr lang="en-US" dirty="0">
                <a:latin typeface="Century Gothic"/>
              </a:rPr>
              <a:t> </a:t>
            </a:r>
            <a:r>
              <a:rPr lang="en-US" err="1">
                <a:latin typeface="Century Gothic"/>
              </a:rPr>
              <a:t>besoin</a:t>
            </a:r>
            <a:r>
              <a:rPr lang="en-US" dirty="0">
                <a:latin typeface="Century Gothic"/>
              </a:rPr>
              <a:t> de </a:t>
            </a:r>
            <a:r>
              <a:rPr lang="en-US" b="1" dirty="0">
                <a:latin typeface="Century Gothic"/>
              </a:rPr>
              <a:t>revoir/</a:t>
            </a:r>
            <a:r>
              <a:rPr lang="en-US" b="1" err="1">
                <a:latin typeface="Century Gothic"/>
              </a:rPr>
              <a:t>élargir</a:t>
            </a:r>
            <a:r>
              <a:rPr lang="en-US" b="1" dirty="0">
                <a:latin typeface="Century Gothic"/>
              </a:rPr>
              <a:t> </a:t>
            </a:r>
            <a:r>
              <a:rPr lang="en-US" dirty="0">
                <a:latin typeface="Century Gothic"/>
              </a:rPr>
              <a:t>les plans de </a:t>
            </a:r>
            <a:r>
              <a:rPr lang="en-US" b="1" err="1">
                <a:latin typeface="Century Gothic"/>
              </a:rPr>
              <a:t>soins</a:t>
            </a:r>
            <a:r>
              <a:rPr lang="en-US" b="1" dirty="0">
                <a:latin typeface="Century Gothic"/>
              </a:rPr>
              <a:t> </a:t>
            </a:r>
            <a:r>
              <a:rPr lang="en-US" b="1" err="1">
                <a:latin typeface="Century Gothic"/>
              </a:rPr>
              <a:t>existants</a:t>
            </a:r>
            <a:endParaRPr lang="en-US" b="1">
              <a:latin typeface="Century Gothic"/>
              <a:cs typeface="Calibri"/>
            </a:endParaRPr>
          </a:p>
          <a:p>
            <a:pPr marL="285750" indent="-285750">
              <a:buFont typeface="Arial"/>
              <a:buChar char="•"/>
            </a:pPr>
            <a:endParaRPr lang="en-US" dirty="0">
              <a:latin typeface="Century Gothic"/>
            </a:endParaRPr>
          </a:p>
          <a:p>
            <a:pPr algn="ctr"/>
            <a:r>
              <a:rPr lang="en-US" u="sng" dirty="0">
                <a:latin typeface="Century Gothic"/>
              </a:rPr>
              <a:t>Les </a:t>
            </a:r>
            <a:r>
              <a:rPr lang="en-US" b="1" u="sng" dirty="0">
                <a:latin typeface="Century Gothic"/>
              </a:rPr>
              <a:t>services</a:t>
            </a:r>
            <a:r>
              <a:rPr lang="en-US" u="sng" dirty="0">
                <a:latin typeface="Century Gothic"/>
              </a:rPr>
              <a:t> </a:t>
            </a:r>
            <a:r>
              <a:rPr lang="en-US" u="sng" err="1">
                <a:latin typeface="Century Gothic"/>
              </a:rPr>
              <a:t>comprennent</a:t>
            </a:r>
            <a:r>
              <a:rPr lang="en-US" u="sng" dirty="0">
                <a:latin typeface="Century Gothic"/>
              </a:rPr>
              <a:t> :</a:t>
            </a:r>
            <a:r>
              <a:rPr lang="en-US" dirty="0">
                <a:latin typeface="Century Gothic"/>
              </a:rPr>
              <a:t> </a:t>
            </a:r>
            <a:endParaRPr lang="en-US">
              <a:latin typeface="Century Gothic"/>
              <a:cs typeface="Calibri"/>
            </a:endParaRPr>
          </a:p>
          <a:p>
            <a:endParaRPr lang="en-US" dirty="0">
              <a:latin typeface="Century Gothic"/>
            </a:endParaRPr>
          </a:p>
        </p:txBody>
      </p:sp>
      <p:sp>
        <p:nvSpPr>
          <p:cNvPr id="4" name="TextBox 3">
            <a:extLst>
              <a:ext uri="{FF2B5EF4-FFF2-40B4-BE49-F238E27FC236}">
                <a16:creationId xmlns:a16="http://schemas.microsoft.com/office/drawing/2014/main" id="{BBD9ABB5-9FC9-210E-7319-84D91B0AC507}"/>
              </a:ext>
            </a:extLst>
          </p:cNvPr>
          <p:cNvSpPr txBox="1"/>
          <p:nvPr/>
        </p:nvSpPr>
        <p:spPr>
          <a:xfrm>
            <a:off x="4336256" y="83514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Aides </a:t>
            </a:r>
            <a:r>
              <a:rPr lang="en-US" b="1" dirty="0" err="1">
                <a:latin typeface="Century Gothic"/>
              </a:rPr>
              <a:t>financières</a:t>
            </a:r>
            <a:r>
              <a:rPr lang="en-US" b="1" dirty="0">
                <a:latin typeface="Century Gothic"/>
              </a:rPr>
              <a:t> </a:t>
            </a:r>
            <a:r>
              <a:rPr lang="en-US" dirty="0">
                <a:latin typeface="Century Gothic"/>
              </a:rPr>
              <a:t>​</a:t>
            </a:r>
            <a:endParaRPr lang="en-US" dirty="0"/>
          </a:p>
        </p:txBody>
      </p:sp>
      <p:sp>
        <p:nvSpPr>
          <p:cNvPr id="14" name="TextBox 13">
            <a:extLst>
              <a:ext uri="{FF2B5EF4-FFF2-40B4-BE49-F238E27FC236}">
                <a16:creationId xmlns:a16="http://schemas.microsoft.com/office/drawing/2014/main" id="{6CD36263-8A09-BD30-4F9C-0DE34F1BC188}"/>
              </a:ext>
            </a:extLst>
          </p:cNvPr>
          <p:cNvSpPr txBox="1"/>
          <p:nvPr/>
        </p:nvSpPr>
        <p:spPr>
          <a:xfrm>
            <a:off x="4295775" y="75413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Aide au</a:t>
            </a:r>
            <a:r>
              <a:rPr lang="en-US" b="1" dirty="0">
                <a:latin typeface="Century Gothic"/>
              </a:rPr>
              <a:t> </a:t>
            </a:r>
            <a:r>
              <a:rPr lang="en-US" b="1" err="1">
                <a:latin typeface="Century Gothic"/>
              </a:rPr>
              <a:t>logement</a:t>
            </a:r>
            <a:r>
              <a:rPr lang="en-US" b="1" dirty="0">
                <a:latin typeface="Century Gothic"/>
              </a:rPr>
              <a:t> </a:t>
            </a:r>
            <a:endParaRPr lang="en-US" b="1" dirty="0">
              <a:cs typeface="Calibri"/>
            </a:endParaRPr>
          </a:p>
        </p:txBody>
      </p:sp>
      <p:sp>
        <p:nvSpPr>
          <p:cNvPr id="15" name="TextBox 14">
            <a:extLst>
              <a:ext uri="{FF2B5EF4-FFF2-40B4-BE49-F238E27FC236}">
                <a16:creationId xmlns:a16="http://schemas.microsoft.com/office/drawing/2014/main" id="{44294BDE-A540-155A-7A6F-195EF5DD52BC}"/>
              </a:ext>
            </a:extLst>
          </p:cNvPr>
          <p:cNvSpPr txBox="1"/>
          <p:nvPr/>
        </p:nvSpPr>
        <p:spPr>
          <a:xfrm>
            <a:off x="760412" y="754134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entury Gothic"/>
                <a:cs typeface="Segoe UI"/>
              </a:rPr>
              <a:t>Soutien</a:t>
            </a:r>
            <a:r>
              <a:rPr lang="en-US" dirty="0">
                <a:latin typeface="Century Gothic"/>
                <a:cs typeface="Segoe UI"/>
              </a:rPr>
              <a:t> à la </a:t>
            </a:r>
            <a:r>
              <a:rPr lang="en-US" b="1" dirty="0" err="1">
                <a:latin typeface="Century Gothic"/>
                <a:cs typeface="Segoe UI"/>
              </a:rPr>
              <a:t>santé</a:t>
            </a:r>
            <a:r>
              <a:rPr lang="en-US" b="1" dirty="0">
                <a:latin typeface="Century Gothic"/>
                <a:cs typeface="Segoe UI"/>
              </a:rPr>
              <a:t> </a:t>
            </a:r>
            <a:r>
              <a:rPr lang="en-US" dirty="0">
                <a:latin typeface="Century Gothic"/>
                <a:cs typeface="Segoe UI"/>
              </a:rPr>
              <a:t>​</a:t>
            </a:r>
          </a:p>
          <a:p>
            <a:r>
              <a:rPr lang="en-US" dirty="0">
                <a:latin typeface="Century Gothic"/>
                <a:cs typeface="Segoe UI"/>
              </a:rPr>
              <a:t>​</a:t>
            </a:r>
          </a:p>
          <a:p>
            <a:endParaRPr lang="en-US" dirty="0">
              <a:latin typeface="Century Gothic"/>
              <a:cs typeface="Segoe UI"/>
            </a:endParaRPr>
          </a:p>
          <a:p>
            <a:r>
              <a:rPr lang="en-US" dirty="0" err="1">
                <a:latin typeface="Century Gothic"/>
                <a:cs typeface="Segoe UI"/>
              </a:rPr>
              <a:t>Soutien</a:t>
            </a:r>
            <a:r>
              <a:rPr lang="en-US" dirty="0">
                <a:latin typeface="Century Gothic"/>
                <a:cs typeface="Segoe UI"/>
              </a:rPr>
              <a:t> </a:t>
            </a:r>
            <a:r>
              <a:rPr lang="en-US" b="1" dirty="0">
                <a:latin typeface="Century Gothic"/>
                <a:cs typeface="Segoe UI"/>
              </a:rPr>
              <a:t>social </a:t>
            </a:r>
          </a:p>
        </p:txBody>
      </p:sp>
      <p:sp>
        <p:nvSpPr>
          <p:cNvPr id="8" name="TextBox 7">
            <a:extLst>
              <a:ext uri="{FF2B5EF4-FFF2-40B4-BE49-F238E27FC236}">
                <a16:creationId xmlns:a16="http://schemas.microsoft.com/office/drawing/2014/main" id="{FD913AE6-C57B-3F69-B383-4F27B84E1012}"/>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Innovative Community Support Services. (2024). Community Connection Program. Retrieved from </a:t>
            </a:r>
            <a:r>
              <a:rPr lang="en-US" sz="700" dirty="0">
                <a:ea typeface="+mn-lt"/>
                <a:cs typeface="+mn-lt"/>
              </a:rPr>
              <a:t>https://icss.ca/how-we-help/community-connection-program/</a:t>
            </a:r>
          </a:p>
        </p:txBody>
      </p:sp>
    </p:spTree>
    <p:extLst>
      <p:ext uri="{BB962C8B-B14F-4D97-AF65-F5344CB8AC3E}">
        <p14:creationId xmlns:p14="http://schemas.microsoft.com/office/powerpoint/2010/main" val="1775292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5B3E4B18-2ED3-0A79-41DA-3AA6F580612D}"/>
              </a:ext>
            </a:extLst>
          </p:cNvPr>
          <p:cNvPicPr>
            <a:picLocks noChangeAspect="1"/>
          </p:cNvPicPr>
          <p:nvPr/>
        </p:nvPicPr>
        <p:blipFill>
          <a:blip r:embed="rId2"/>
          <a:stretch>
            <a:fillRect/>
          </a:stretch>
        </p:blipFill>
        <p:spPr>
          <a:xfrm>
            <a:off x="6720541" y="16023"/>
            <a:ext cx="838200" cy="828675"/>
          </a:xfrm>
          <a:prstGeom prst="rect">
            <a:avLst/>
          </a:prstGeom>
        </p:spPr>
      </p:pic>
      <p:sp>
        <p:nvSpPr>
          <p:cNvPr id="6" name="TextBox 5">
            <a:extLst>
              <a:ext uri="{FF2B5EF4-FFF2-40B4-BE49-F238E27FC236}">
                <a16:creationId xmlns:a16="http://schemas.microsoft.com/office/drawing/2014/main" id="{411CD26F-36FF-75AA-DDFC-11E04C367118}"/>
              </a:ext>
            </a:extLst>
          </p:cNvPr>
          <p:cNvSpPr txBox="1"/>
          <p:nvPr/>
        </p:nvSpPr>
        <p:spPr>
          <a:xfrm>
            <a:off x="161607" y="10231"/>
            <a:ext cx="67237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Programme des services param</a:t>
            </a:r>
            <a:r>
              <a:rPr lang="en-US" sz="2800" b="1">
                <a:latin typeface="Century Gothic"/>
                <a:cs typeface="Calibri"/>
              </a:rPr>
              <a:t>é</a:t>
            </a:r>
            <a:r>
              <a:rPr lang="en-CA" sz="2800" b="1" err="1">
                <a:latin typeface="Century Gothic"/>
              </a:rPr>
              <a:t>dicaux</a:t>
            </a:r>
            <a:r>
              <a:rPr lang="en-CA" sz="2800" b="1">
                <a:latin typeface="Century Gothic"/>
              </a:rPr>
              <a:t> </a:t>
            </a:r>
            <a:r>
              <a:rPr lang="en-CA" sz="2800" b="1" err="1">
                <a:latin typeface="Century Gothic"/>
              </a:rPr>
              <a:t>communautaires</a:t>
            </a:r>
            <a:r>
              <a:rPr lang="en-CA" sz="2800" b="1">
                <a:latin typeface="Century Gothic"/>
              </a:rPr>
              <a:t> </a:t>
            </a:r>
          </a:p>
        </p:txBody>
      </p:sp>
      <p:sp>
        <p:nvSpPr>
          <p:cNvPr id="4" name="TextBox 3">
            <a:extLst>
              <a:ext uri="{FF2B5EF4-FFF2-40B4-BE49-F238E27FC236}">
                <a16:creationId xmlns:a16="http://schemas.microsoft.com/office/drawing/2014/main" id="{AF472EC5-7B96-D487-02FF-F632E10B8D5F}"/>
              </a:ext>
            </a:extLst>
          </p:cNvPr>
          <p:cNvSpPr txBox="1"/>
          <p:nvPr/>
        </p:nvSpPr>
        <p:spPr>
          <a:xfrm>
            <a:off x="705195" y="8987036"/>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Community Paramedicine Program: </a:t>
            </a:r>
            <a:r>
              <a:rPr lang="en-CA" b="1">
                <a:latin typeface="Century Gothic"/>
                <a:cs typeface="Segoe UI"/>
              </a:rPr>
              <a:t>613-580-2418</a:t>
            </a:r>
          </a:p>
          <a:p>
            <a:pPr marL="285750" indent="-285750">
              <a:buFont typeface="Calibri"/>
              <a:buChar char="-"/>
            </a:pPr>
            <a:r>
              <a:rPr lang="en-CA" b="1">
                <a:latin typeface="Century Gothic"/>
                <a:cs typeface="Segoe UI"/>
              </a:rPr>
              <a:t>communityparapmedicine@ottawa.ca</a:t>
            </a:r>
          </a:p>
        </p:txBody>
      </p:sp>
      <p:pic>
        <p:nvPicPr>
          <p:cNvPr id="8" name="Picture 7">
            <a:extLst>
              <a:ext uri="{FF2B5EF4-FFF2-40B4-BE49-F238E27FC236}">
                <a16:creationId xmlns:a16="http://schemas.microsoft.com/office/drawing/2014/main" id="{613E411D-EA22-B031-C7DC-18DCA1DD5022}"/>
              </a:ext>
            </a:extLst>
          </p:cNvPr>
          <p:cNvPicPr>
            <a:picLocks noChangeAspect="1"/>
          </p:cNvPicPr>
          <p:nvPr/>
        </p:nvPicPr>
        <p:blipFill>
          <a:blip r:embed="rId3"/>
          <a:stretch>
            <a:fillRect/>
          </a:stretch>
        </p:blipFill>
        <p:spPr>
          <a:xfrm>
            <a:off x="-74977" y="8895399"/>
            <a:ext cx="1117523" cy="1106543"/>
          </a:xfrm>
          <a:prstGeom prst="rect">
            <a:avLst/>
          </a:prstGeom>
        </p:spPr>
      </p:pic>
      <p:sp>
        <p:nvSpPr>
          <p:cNvPr id="11" name="TextBox 10">
            <a:extLst>
              <a:ext uri="{FF2B5EF4-FFF2-40B4-BE49-F238E27FC236}">
                <a16:creationId xmlns:a16="http://schemas.microsoft.com/office/drawing/2014/main" id="{804E4261-31D7-628D-A980-193F1D95656D}"/>
              </a:ext>
            </a:extLst>
          </p:cNvPr>
          <p:cNvSpPr txBox="1"/>
          <p:nvPr/>
        </p:nvSpPr>
        <p:spPr>
          <a:xfrm>
            <a:off x="22553" y="856266"/>
            <a:ext cx="7818108" cy="90547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 </a:t>
            </a:r>
            <a:r>
              <a:rPr lang="en-US">
                <a:latin typeface="Century Gothic"/>
                <a:ea typeface="+mn-lt"/>
                <a:cs typeface="+mn-lt"/>
              </a:rPr>
              <a:t>Le </a:t>
            </a:r>
            <a:r>
              <a:rPr lang="en-US" err="1">
                <a:latin typeface="Century Gothic"/>
                <a:ea typeface="+mn-lt"/>
                <a:cs typeface="+mn-lt"/>
              </a:rPr>
              <a:t>programme</a:t>
            </a:r>
            <a:r>
              <a:rPr lang="en-US">
                <a:latin typeface="Century Gothic"/>
                <a:ea typeface="+mn-lt"/>
                <a:cs typeface="+mn-lt"/>
              </a:rPr>
              <a:t> </a:t>
            </a:r>
            <a:r>
              <a:rPr lang="en-US" err="1">
                <a:latin typeface="Century Gothic"/>
                <a:ea typeface="+mn-lt"/>
                <a:cs typeface="+mn-lt"/>
              </a:rPr>
              <a:t>permet</a:t>
            </a:r>
            <a:r>
              <a:rPr lang="en-US">
                <a:latin typeface="Century Gothic"/>
                <a:ea typeface="+mn-lt"/>
                <a:cs typeface="+mn-lt"/>
              </a:rPr>
              <a:t> </a:t>
            </a:r>
            <a:r>
              <a:rPr lang="en-US" b="1" err="1">
                <a:latin typeface="Century Gothic"/>
                <a:ea typeface="+mn-lt"/>
                <a:cs typeface="+mn-lt"/>
              </a:rPr>
              <a:t>une</a:t>
            </a:r>
            <a:r>
              <a:rPr lang="en-US" b="1">
                <a:latin typeface="Century Gothic"/>
                <a:ea typeface="+mn-lt"/>
                <a:cs typeface="+mn-lt"/>
              </a:rPr>
              <a:t> transition </a:t>
            </a:r>
            <a:r>
              <a:rPr lang="en-US" b="1" err="1">
                <a:latin typeface="Century Gothic"/>
                <a:ea typeface="+mn-lt"/>
                <a:cs typeface="+mn-lt"/>
              </a:rPr>
              <a:t>en</a:t>
            </a:r>
            <a:r>
              <a:rPr lang="en-US" b="1">
                <a:latin typeface="Century Gothic"/>
                <a:ea typeface="+mn-lt"/>
                <a:cs typeface="+mn-lt"/>
              </a:rPr>
              <a:t> douceur </a:t>
            </a:r>
            <a:r>
              <a:rPr lang="en-US" err="1">
                <a:latin typeface="Century Gothic"/>
                <a:ea typeface="+mn-lt"/>
                <a:cs typeface="+mn-lt"/>
              </a:rPr>
              <a:t>vers</a:t>
            </a:r>
            <a:r>
              <a:rPr lang="en-US">
                <a:latin typeface="Century Gothic"/>
                <a:ea typeface="+mn-lt"/>
                <a:cs typeface="+mn-lt"/>
              </a:rPr>
              <a:t> le </a:t>
            </a:r>
            <a:r>
              <a:rPr lang="en-US" b="1">
                <a:latin typeface="Century Gothic"/>
                <a:ea typeface="+mn-lt"/>
                <a:cs typeface="+mn-lt"/>
              </a:rPr>
              <a:t>retour à la </a:t>
            </a:r>
            <a:r>
              <a:rPr lang="en-US" b="1" err="1">
                <a:latin typeface="Century Gothic"/>
                <a:ea typeface="+mn-lt"/>
                <a:cs typeface="+mn-lt"/>
              </a:rPr>
              <a:t>maison</a:t>
            </a:r>
            <a:r>
              <a:rPr lang="en-US">
                <a:latin typeface="Century Gothic"/>
                <a:ea typeface="+mn-lt"/>
                <a:cs typeface="+mn-lt"/>
              </a:rPr>
              <a:t> et </a:t>
            </a:r>
            <a:r>
              <a:rPr lang="en-US" err="1">
                <a:latin typeface="Century Gothic"/>
                <a:ea typeface="+mn-lt"/>
                <a:cs typeface="+mn-lt"/>
              </a:rPr>
              <a:t>vous</a:t>
            </a:r>
            <a:r>
              <a:rPr lang="en-US">
                <a:latin typeface="Century Gothic"/>
                <a:ea typeface="+mn-lt"/>
                <a:cs typeface="+mn-lt"/>
              </a:rPr>
              <a:t> aide à </a:t>
            </a:r>
            <a:r>
              <a:rPr lang="en-US" b="1" err="1">
                <a:latin typeface="Century Gothic"/>
                <a:ea typeface="+mn-lt"/>
                <a:cs typeface="+mn-lt"/>
              </a:rPr>
              <a:t>vous</a:t>
            </a:r>
            <a:r>
              <a:rPr lang="en-US" b="1">
                <a:latin typeface="Century Gothic"/>
                <a:ea typeface="+mn-lt"/>
                <a:cs typeface="+mn-lt"/>
              </a:rPr>
              <a:t> </a:t>
            </a:r>
            <a:r>
              <a:rPr lang="en-US" b="1" err="1">
                <a:latin typeface="Century Gothic"/>
                <a:ea typeface="+mn-lt"/>
                <a:cs typeface="+mn-lt"/>
              </a:rPr>
              <a:t>sentir</a:t>
            </a:r>
            <a:r>
              <a:rPr lang="en-US" b="1">
                <a:latin typeface="Century Gothic"/>
                <a:ea typeface="+mn-lt"/>
                <a:cs typeface="+mn-lt"/>
              </a:rPr>
              <a:t> </a:t>
            </a:r>
            <a:r>
              <a:rPr lang="en-US" b="1" err="1">
                <a:latin typeface="Century Gothic"/>
                <a:ea typeface="+mn-lt"/>
                <a:cs typeface="+mn-lt"/>
              </a:rPr>
              <a:t>mieux</a:t>
            </a:r>
            <a:r>
              <a:rPr lang="en-US" b="1">
                <a:latin typeface="Century Gothic"/>
                <a:ea typeface="+mn-lt"/>
                <a:cs typeface="+mn-lt"/>
              </a:rPr>
              <a:t> </a:t>
            </a:r>
            <a:r>
              <a:rPr lang="en-US" err="1">
                <a:latin typeface="Century Gothic"/>
                <a:ea typeface="+mn-lt"/>
                <a:cs typeface="+mn-lt"/>
              </a:rPr>
              <a:t>en</a:t>
            </a:r>
            <a:r>
              <a:rPr lang="en-US">
                <a:latin typeface="Century Gothic"/>
                <a:ea typeface="+mn-lt"/>
                <a:cs typeface="+mn-lt"/>
              </a:rPr>
              <a:t> </a:t>
            </a:r>
            <a:r>
              <a:rPr lang="en-US" err="1">
                <a:latin typeface="Century Gothic"/>
                <a:ea typeface="+mn-lt"/>
                <a:cs typeface="+mn-lt"/>
              </a:rPr>
              <a:t>ce</a:t>
            </a:r>
            <a:r>
              <a:rPr lang="en-US">
                <a:latin typeface="Century Gothic"/>
                <a:ea typeface="+mn-lt"/>
                <a:cs typeface="+mn-lt"/>
              </a:rPr>
              <a:t> qui </a:t>
            </a:r>
            <a:r>
              <a:rPr lang="en-US" err="1">
                <a:latin typeface="Century Gothic"/>
                <a:ea typeface="+mn-lt"/>
                <a:cs typeface="+mn-lt"/>
              </a:rPr>
              <a:t>concerne</a:t>
            </a:r>
            <a:r>
              <a:rPr lang="en-US">
                <a:latin typeface="Century Gothic"/>
                <a:ea typeface="+mn-lt"/>
                <a:cs typeface="+mn-lt"/>
              </a:rPr>
              <a:t> </a:t>
            </a:r>
            <a:r>
              <a:rPr lang="en-US" err="1">
                <a:latin typeface="Century Gothic"/>
                <a:ea typeface="+mn-lt"/>
                <a:cs typeface="+mn-lt"/>
              </a:rPr>
              <a:t>votre</a:t>
            </a:r>
            <a:r>
              <a:rPr lang="en-US">
                <a:latin typeface="Century Gothic"/>
                <a:ea typeface="+mn-lt"/>
                <a:cs typeface="+mn-lt"/>
              </a:rPr>
              <a:t> </a:t>
            </a:r>
            <a:r>
              <a:rPr lang="en-US" b="1" err="1">
                <a:latin typeface="Century Gothic"/>
                <a:ea typeface="+mn-lt"/>
                <a:cs typeface="+mn-lt"/>
              </a:rPr>
              <a:t>santé</a:t>
            </a:r>
            <a:r>
              <a:rPr lang="en-US">
                <a:latin typeface="Century Gothic"/>
                <a:ea typeface="+mn-lt"/>
                <a:cs typeface="+mn-lt"/>
              </a:rPr>
              <a:t>, </a:t>
            </a:r>
            <a:r>
              <a:rPr lang="en-US" err="1">
                <a:latin typeface="Century Gothic"/>
                <a:ea typeface="+mn-lt"/>
                <a:cs typeface="+mn-lt"/>
              </a:rPr>
              <a:t>votre</a:t>
            </a:r>
            <a:r>
              <a:rPr lang="en-US">
                <a:latin typeface="Century Gothic"/>
                <a:ea typeface="+mn-lt"/>
                <a:cs typeface="+mn-lt"/>
              </a:rPr>
              <a:t> </a:t>
            </a:r>
            <a:r>
              <a:rPr lang="en-US" b="1" err="1">
                <a:latin typeface="Century Gothic"/>
                <a:ea typeface="+mn-lt"/>
                <a:cs typeface="+mn-lt"/>
              </a:rPr>
              <a:t>sécurité</a:t>
            </a:r>
            <a:r>
              <a:rPr lang="en-US">
                <a:latin typeface="Century Gothic"/>
                <a:ea typeface="+mn-lt"/>
                <a:cs typeface="+mn-lt"/>
              </a:rPr>
              <a:t> et </a:t>
            </a:r>
            <a:r>
              <a:rPr lang="en-US" err="1">
                <a:latin typeface="Century Gothic"/>
                <a:ea typeface="+mn-lt"/>
                <a:cs typeface="+mn-lt"/>
              </a:rPr>
              <a:t>votre</a:t>
            </a:r>
            <a:r>
              <a:rPr lang="en-US">
                <a:latin typeface="Century Gothic"/>
                <a:ea typeface="+mn-lt"/>
                <a:cs typeface="+mn-lt"/>
              </a:rPr>
              <a:t> </a:t>
            </a:r>
            <a:r>
              <a:rPr lang="en-US" b="1" err="1">
                <a:latin typeface="Century Gothic"/>
                <a:ea typeface="+mn-lt"/>
                <a:cs typeface="+mn-lt"/>
              </a:rPr>
              <a:t>capacité</a:t>
            </a:r>
            <a:r>
              <a:rPr lang="en-US" b="1">
                <a:latin typeface="Century Gothic"/>
                <a:ea typeface="+mn-lt"/>
                <a:cs typeface="+mn-lt"/>
              </a:rPr>
              <a:t> à faire face à la situation</a:t>
            </a:r>
            <a:r>
              <a:rPr lang="en-US">
                <a:latin typeface="Century Gothic"/>
                <a:ea typeface="+mn-lt"/>
                <a:cs typeface="+mn-lt"/>
              </a:rPr>
              <a:t>. </a:t>
            </a:r>
          </a:p>
          <a:p>
            <a:pPr algn="ctr">
              <a:lnSpc>
                <a:spcPct val="150000"/>
              </a:lnSpc>
              <a:spcBef>
                <a:spcPts val="1000"/>
              </a:spcBef>
            </a:pPr>
            <a:r>
              <a:rPr lang="en-US">
                <a:latin typeface="Century Gothic"/>
                <a:ea typeface="+mn-lt"/>
                <a:cs typeface="+mn-lt"/>
              </a:rPr>
              <a:t>Vous </a:t>
            </a:r>
            <a:r>
              <a:rPr lang="en-US" err="1">
                <a:latin typeface="Century Gothic"/>
                <a:ea typeface="+mn-lt"/>
                <a:cs typeface="+mn-lt"/>
              </a:rPr>
              <a:t>avez</a:t>
            </a:r>
            <a:r>
              <a:rPr lang="en-US">
                <a:latin typeface="Century Gothic"/>
                <a:ea typeface="+mn-lt"/>
                <a:cs typeface="+mn-lt"/>
              </a:rPr>
              <a:t> </a:t>
            </a:r>
            <a:r>
              <a:rPr lang="en-US" err="1">
                <a:latin typeface="Century Gothic"/>
                <a:ea typeface="+mn-lt"/>
                <a:cs typeface="+mn-lt"/>
              </a:rPr>
              <a:t>été</a:t>
            </a:r>
            <a:r>
              <a:rPr lang="en-US">
                <a:latin typeface="Century Gothic"/>
                <a:ea typeface="+mn-lt"/>
                <a:cs typeface="+mn-lt"/>
              </a:rPr>
              <a:t> </a:t>
            </a:r>
            <a:r>
              <a:rPr lang="en-US" err="1">
                <a:latin typeface="Century Gothic"/>
                <a:ea typeface="+mn-lt"/>
                <a:cs typeface="+mn-lt"/>
              </a:rPr>
              <a:t>référé</a:t>
            </a:r>
            <a:r>
              <a:rPr lang="en-US">
                <a:latin typeface="Century Gothic"/>
                <a:ea typeface="+mn-lt"/>
                <a:cs typeface="+mn-lt"/>
              </a:rPr>
              <a:t> pour:</a:t>
            </a:r>
            <a:endParaRPr lang="en-CA">
              <a:latin typeface="Century Gothic"/>
              <a:ea typeface="+mn-lt"/>
              <a:cs typeface="+mn-lt"/>
            </a:endParaRPr>
          </a:p>
          <a:p>
            <a:pPr marL="1657350" lvl="3" indent="-285750">
              <a:lnSpc>
                <a:spcPct val="200000"/>
              </a:lnSpc>
              <a:spcBef>
                <a:spcPts val="1000"/>
              </a:spcBef>
              <a:buFont typeface="Wingdings"/>
              <a:buChar char="q"/>
            </a:pPr>
            <a:r>
              <a:rPr lang="en-US">
                <a:latin typeface="Century Gothic"/>
                <a:ea typeface="+mn-lt"/>
                <a:cs typeface="+mn-lt"/>
              </a:rPr>
              <a:t>Surveillance à distance (</a:t>
            </a:r>
            <a:r>
              <a:rPr lang="en-US" err="1">
                <a:latin typeface="Century Gothic"/>
                <a:ea typeface="+mn-lt"/>
                <a:cs typeface="+mn-lt"/>
              </a:rPr>
              <a:t>appels</a:t>
            </a:r>
            <a:r>
              <a:rPr lang="en-US">
                <a:latin typeface="Century Gothic"/>
                <a:ea typeface="+mn-lt"/>
                <a:cs typeface="+mn-lt"/>
              </a:rPr>
              <a:t>/</a:t>
            </a:r>
            <a:r>
              <a:rPr lang="en-US" err="1">
                <a:latin typeface="Century Gothic"/>
                <a:ea typeface="+mn-lt"/>
                <a:cs typeface="+mn-lt"/>
              </a:rPr>
              <a:t>virtuels</a:t>
            </a:r>
            <a:r>
              <a:rPr lang="en-US">
                <a:latin typeface="Century Gothic"/>
                <a:ea typeface="+mn-lt"/>
                <a:cs typeface="+mn-lt"/>
              </a:rPr>
              <a:t>) </a:t>
            </a:r>
          </a:p>
          <a:p>
            <a:pPr marL="1657350" lvl="3" indent="-285750">
              <a:lnSpc>
                <a:spcPct val="200000"/>
              </a:lnSpc>
              <a:spcBef>
                <a:spcPts val="1000"/>
              </a:spcBef>
              <a:buFont typeface="Wingdings"/>
              <a:buChar char="q"/>
            </a:pPr>
            <a:r>
              <a:rPr lang="en-US" err="1">
                <a:latin typeface="Century Gothic"/>
                <a:ea typeface="+mn-lt"/>
                <a:cs typeface="+mn-lt"/>
              </a:rPr>
              <a:t>Réduction</a:t>
            </a:r>
            <a:r>
              <a:rPr lang="en-US">
                <a:latin typeface="Century Gothic"/>
                <a:ea typeface="+mn-lt"/>
                <a:cs typeface="+mn-lt"/>
              </a:rPr>
              <a:t> des </a:t>
            </a:r>
            <a:r>
              <a:rPr lang="en-US" err="1">
                <a:latin typeface="Century Gothic"/>
                <a:ea typeface="+mn-lt"/>
                <a:cs typeface="+mn-lt"/>
              </a:rPr>
              <a:t>visites</a:t>
            </a:r>
            <a:r>
              <a:rPr lang="en-US">
                <a:latin typeface="Century Gothic"/>
                <a:ea typeface="+mn-lt"/>
                <a:cs typeface="+mn-lt"/>
              </a:rPr>
              <a:t> aux urgences</a:t>
            </a:r>
          </a:p>
          <a:p>
            <a:pPr marL="1657350" lvl="3" indent="-285750">
              <a:lnSpc>
                <a:spcPct val="200000"/>
              </a:lnSpc>
              <a:spcBef>
                <a:spcPts val="1000"/>
              </a:spcBef>
              <a:buFont typeface="Wingdings"/>
              <a:buChar char="q"/>
            </a:pPr>
            <a:r>
              <a:rPr lang="en-US" err="1">
                <a:latin typeface="Century Gothic"/>
                <a:ea typeface="+mn-lt"/>
                <a:cs typeface="+mn-lt"/>
              </a:rPr>
              <a:t>Contrôles</a:t>
            </a:r>
            <a:r>
              <a:rPr lang="en-US">
                <a:latin typeface="Century Gothic"/>
                <a:ea typeface="+mn-lt"/>
                <a:cs typeface="+mn-lt"/>
              </a:rPr>
              <a:t> </a:t>
            </a:r>
            <a:r>
              <a:rPr lang="en-US" err="1">
                <a:latin typeface="Century Gothic"/>
                <a:ea typeface="+mn-lt"/>
                <a:cs typeface="+mn-lt"/>
              </a:rPr>
              <a:t>réguliers</a:t>
            </a:r>
            <a:endParaRPr lang="en-CA" err="1">
              <a:latin typeface="Century Gothic"/>
              <a:ea typeface="+mn-lt"/>
              <a:cs typeface="+mn-lt"/>
            </a:endParaRPr>
          </a:p>
          <a:p>
            <a:pPr marL="1657350" lvl="3" indent="-285750">
              <a:lnSpc>
                <a:spcPct val="200000"/>
              </a:lnSpc>
              <a:spcBef>
                <a:spcPts val="1000"/>
              </a:spcBef>
              <a:buFont typeface="Wingdings"/>
              <a:buChar char="q"/>
            </a:pPr>
            <a:r>
              <a:rPr lang="en-US">
                <a:latin typeface="Century Gothic"/>
                <a:ea typeface="+mn-lt"/>
                <a:cs typeface="+mn-lt"/>
              </a:rPr>
              <a:t>Analyse sanguine au chevet du patient  </a:t>
            </a:r>
          </a:p>
          <a:p>
            <a:pPr marL="1657350" lvl="3" indent="-285750">
              <a:lnSpc>
                <a:spcPct val="200000"/>
              </a:lnSpc>
              <a:spcBef>
                <a:spcPts val="1000"/>
              </a:spcBef>
              <a:buFont typeface="Wingdings"/>
              <a:buChar char="q"/>
            </a:pPr>
            <a:r>
              <a:rPr lang="en-US">
                <a:latin typeface="Century Gothic"/>
                <a:ea typeface="+mn-lt"/>
                <a:cs typeface="+mn-lt"/>
              </a:rPr>
              <a:t>Signes </a:t>
            </a:r>
            <a:r>
              <a:rPr lang="en-US" err="1">
                <a:latin typeface="Century Gothic"/>
                <a:ea typeface="+mn-lt"/>
                <a:cs typeface="+mn-lt"/>
              </a:rPr>
              <a:t>vitaux</a:t>
            </a:r>
            <a:endParaRPr lang="en-US">
              <a:latin typeface="Century Gothic"/>
              <a:ea typeface="+mn-lt"/>
              <a:cs typeface="+mn-lt"/>
            </a:endParaRPr>
          </a:p>
          <a:p>
            <a:pPr marL="1657350" lvl="3" indent="-285750">
              <a:lnSpc>
                <a:spcPct val="200000"/>
              </a:lnSpc>
              <a:spcBef>
                <a:spcPts val="1000"/>
              </a:spcBef>
              <a:buFont typeface="Wingdings"/>
              <a:buChar char="q"/>
            </a:pPr>
            <a:r>
              <a:rPr lang="en-US" err="1">
                <a:latin typeface="Century Gothic"/>
                <a:ea typeface="+mn-lt"/>
                <a:cs typeface="+mn-lt"/>
              </a:rPr>
              <a:t>Soins</a:t>
            </a:r>
            <a:r>
              <a:rPr lang="en-US">
                <a:latin typeface="Century Gothic"/>
                <a:ea typeface="+mn-lt"/>
                <a:cs typeface="+mn-lt"/>
              </a:rPr>
              <a:t> </a:t>
            </a:r>
            <a:r>
              <a:rPr lang="en-US" err="1">
                <a:latin typeface="Century Gothic"/>
                <a:ea typeface="+mn-lt"/>
                <a:cs typeface="+mn-lt"/>
              </a:rPr>
              <a:t>palliatifs</a:t>
            </a:r>
            <a:endParaRPr lang="en-US">
              <a:latin typeface="Century Gothic"/>
              <a:ea typeface="+mn-lt"/>
              <a:cs typeface="+mn-lt"/>
            </a:endParaRPr>
          </a:p>
          <a:p>
            <a:pPr marL="1657350" lvl="3" indent="-285750">
              <a:lnSpc>
                <a:spcPct val="200000"/>
              </a:lnSpc>
              <a:spcBef>
                <a:spcPts val="1000"/>
              </a:spcBef>
              <a:buFont typeface="Wingdings"/>
              <a:buChar char="q"/>
            </a:pPr>
            <a:r>
              <a:rPr lang="en-US">
                <a:latin typeface="Century Gothic"/>
                <a:ea typeface="+mn-lt"/>
                <a:cs typeface="+mn-lt"/>
              </a:rPr>
              <a:t>Gestion des exacerbations </a:t>
            </a:r>
            <a:r>
              <a:rPr lang="en-US" err="1">
                <a:latin typeface="Century Gothic"/>
                <a:ea typeface="+mn-lt"/>
                <a:cs typeface="+mn-lt"/>
              </a:rPr>
              <a:t>épisodiques</a:t>
            </a:r>
            <a:r>
              <a:rPr lang="en-US">
                <a:latin typeface="Century Gothic"/>
                <a:ea typeface="+mn-lt"/>
                <a:cs typeface="+mn-lt"/>
              </a:rPr>
              <a:t> </a:t>
            </a:r>
          </a:p>
          <a:p>
            <a:pPr marL="1657350" lvl="3" indent="-285750">
              <a:lnSpc>
                <a:spcPct val="200000"/>
              </a:lnSpc>
              <a:spcBef>
                <a:spcPts val="1000"/>
              </a:spcBef>
              <a:buFont typeface="Wingdings"/>
              <a:buChar char="q"/>
            </a:pPr>
            <a:r>
              <a:rPr lang="en-US" err="1">
                <a:latin typeface="Century Gothic"/>
                <a:ea typeface="+mn-lt"/>
                <a:cs typeface="+mn-lt"/>
              </a:rPr>
              <a:t>Réduction</a:t>
            </a:r>
            <a:r>
              <a:rPr lang="en-US">
                <a:latin typeface="Century Gothic"/>
                <a:ea typeface="+mn-lt"/>
                <a:cs typeface="+mn-lt"/>
              </a:rPr>
              <a:t> de </a:t>
            </a:r>
            <a:r>
              <a:rPr lang="en-US" err="1">
                <a:latin typeface="Century Gothic"/>
                <a:ea typeface="+mn-lt"/>
                <a:cs typeface="+mn-lt"/>
              </a:rPr>
              <a:t>l'anxiété</a:t>
            </a:r>
            <a:endParaRPr lang="en-US">
              <a:latin typeface="Century Gothic"/>
              <a:ea typeface="+mn-lt"/>
              <a:cs typeface="+mn-lt"/>
            </a:endParaRPr>
          </a:p>
          <a:p>
            <a:pPr marL="1657350" lvl="3" indent="-285750">
              <a:lnSpc>
                <a:spcPct val="200000"/>
              </a:lnSpc>
              <a:spcBef>
                <a:spcPts val="1000"/>
              </a:spcBef>
              <a:buFont typeface="Wingdings"/>
              <a:buChar char="q"/>
            </a:pPr>
            <a:r>
              <a:rPr lang="en-CA">
                <a:latin typeface="Century Gothic"/>
                <a:ea typeface="+mn-lt"/>
                <a:cs typeface="+mn-lt"/>
              </a:rPr>
              <a:t>_______________________________________________</a:t>
            </a:r>
          </a:p>
          <a:p>
            <a:pPr>
              <a:lnSpc>
                <a:spcPct val="90000"/>
              </a:lnSpc>
              <a:spcBef>
                <a:spcPts val="1000"/>
              </a:spcBef>
            </a:pPr>
            <a:endParaRPr lang="en-CA">
              <a:ea typeface="+mn-lt"/>
              <a:cs typeface="+mn-lt"/>
            </a:endParaRPr>
          </a:p>
          <a:p>
            <a:pPr marL="285750" indent="-285750">
              <a:lnSpc>
                <a:spcPct val="90000"/>
              </a:lnSpc>
              <a:spcBef>
                <a:spcPts val="1000"/>
              </a:spcBef>
              <a:buFont typeface="Arial"/>
              <a:buChar char="•"/>
            </a:pPr>
            <a:endParaRPr lang="en-US">
              <a:ea typeface="+mn-lt"/>
              <a:cs typeface="+mn-lt"/>
            </a:endParaRPr>
          </a:p>
          <a:p>
            <a:pPr algn="l"/>
            <a:endParaRPr lang="en-US">
              <a:cs typeface="Calibri"/>
            </a:endParaRPr>
          </a:p>
        </p:txBody>
      </p:sp>
      <p:pic>
        <p:nvPicPr>
          <p:cNvPr id="12" name="Picture 12">
            <a:extLst>
              <a:ext uri="{FF2B5EF4-FFF2-40B4-BE49-F238E27FC236}">
                <a16:creationId xmlns:a16="http://schemas.microsoft.com/office/drawing/2014/main" id="{20C90AEB-E52B-37AD-3B70-DB9D8436B275}"/>
              </a:ext>
            </a:extLst>
          </p:cNvPr>
          <p:cNvPicPr>
            <a:picLocks noChangeAspect="1"/>
          </p:cNvPicPr>
          <p:nvPr/>
        </p:nvPicPr>
        <p:blipFill>
          <a:blip r:embed="rId4"/>
          <a:stretch>
            <a:fillRect/>
          </a:stretch>
        </p:blipFill>
        <p:spPr>
          <a:xfrm>
            <a:off x="765314" y="2811221"/>
            <a:ext cx="668407" cy="658540"/>
          </a:xfrm>
          <a:prstGeom prst="rect">
            <a:avLst/>
          </a:prstGeom>
        </p:spPr>
      </p:pic>
      <p:pic>
        <p:nvPicPr>
          <p:cNvPr id="13" name="Picture 13">
            <a:extLst>
              <a:ext uri="{FF2B5EF4-FFF2-40B4-BE49-F238E27FC236}">
                <a16:creationId xmlns:a16="http://schemas.microsoft.com/office/drawing/2014/main" id="{9978CDB2-3237-8313-0BB7-1AAE58CE59B1}"/>
              </a:ext>
            </a:extLst>
          </p:cNvPr>
          <p:cNvPicPr>
            <a:picLocks noChangeAspect="1"/>
          </p:cNvPicPr>
          <p:nvPr/>
        </p:nvPicPr>
        <p:blipFill>
          <a:blip r:embed="rId5"/>
          <a:stretch>
            <a:fillRect/>
          </a:stretch>
        </p:blipFill>
        <p:spPr>
          <a:xfrm>
            <a:off x="655192" y="3469373"/>
            <a:ext cx="816097" cy="848831"/>
          </a:xfrm>
          <a:prstGeom prst="rect">
            <a:avLst/>
          </a:prstGeom>
        </p:spPr>
      </p:pic>
      <p:pic>
        <p:nvPicPr>
          <p:cNvPr id="14" name="Picture 14">
            <a:extLst>
              <a:ext uri="{FF2B5EF4-FFF2-40B4-BE49-F238E27FC236}">
                <a16:creationId xmlns:a16="http://schemas.microsoft.com/office/drawing/2014/main" id="{B91D296F-35CD-782B-5B3A-064E39B51305}"/>
              </a:ext>
            </a:extLst>
          </p:cNvPr>
          <p:cNvPicPr>
            <a:picLocks noChangeAspect="1"/>
          </p:cNvPicPr>
          <p:nvPr/>
        </p:nvPicPr>
        <p:blipFill>
          <a:blip r:embed="rId6"/>
          <a:stretch>
            <a:fillRect/>
          </a:stretch>
        </p:blipFill>
        <p:spPr>
          <a:xfrm>
            <a:off x="810303" y="4317814"/>
            <a:ext cx="517702" cy="517636"/>
          </a:xfrm>
          <a:prstGeom prst="rect">
            <a:avLst/>
          </a:prstGeom>
        </p:spPr>
      </p:pic>
      <p:pic>
        <p:nvPicPr>
          <p:cNvPr id="15" name="Picture 15">
            <a:extLst>
              <a:ext uri="{FF2B5EF4-FFF2-40B4-BE49-F238E27FC236}">
                <a16:creationId xmlns:a16="http://schemas.microsoft.com/office/drawing/2014/main" id="{DEA4DF88-040C-9606-714A-41573E00B6E2}"/>
              </a:ext>
            </a:extLst>
          </p:cNvPr>
          <p:cNvPicPr>
            <a:picLocks noChangeAspect="1"/>
          </p:cNvPicPr>
          <p:nvPr/>
        </p:nvPicPr>
        <p:blipFill>
          <a:blip r:embed="rId7"/>
          <a:stretch>
            <a:fillRect/>
          </a:stretch>
        </p:blipFill>
        <p:spPr>
          <a:xfrm>
            <a:off x="788622" y="4903110"/>
            <a:ext cx="571902" cy="615184"/>
          </a:xfrm>
          <a:prstGeom prst="rect">
            <a:avLst/>
          </a:prstGeom>
        </p:spPr>
      </p:pic>
      <p:pic>
        <p:nvPicPr>
          <p:cNvPr id="16" name="Picture 16">
            <a:extLst>
              <a:ext uri="{FF2B5EF4-FFF2-40B4-BE49-F238E27FC236}">
                <a16:creationId xmlns:a16="http://schemas.microsoft.com/office/drawing/2014/main" id="{F40708EA-C0A7-9B5B-E48C-2F659768E6E3}"/>
              </a:ext>
            </a:extLst>
          </p:cNvPr>
          <p:cNvPicPr>
            <a:picLocks noChangeAspect="1"/>
          </p:cNvPicPr>
          <p:nvPr/>
        </p:nvPicPr>
        <p:blipFill>
          <a:blip r:embed="rId8"/>
          <a:stretch>
            <a:fillRect/>
          </a:stretch>
        </p:blipFill>
        <p:spPr>
          <a:xfrm>
            <a:off x="940385" y="5390856"/>
            <a:ext cx="983828" cy="972864"/>
          </a:xfrm>
          <a:prstGeom prst="rect">
            <a:avLst/>
          </a:prstGeom>
        </p:spPr>
      </p:pic>
      <p:pic>
        <p:nvPicPr>
          <p:cNvPr id="17" name="Picture 17">
            <a:extLst>
              <a:ext uri="{FF2B5EF4-FFF2-40B4-BE49-F238E27FC236}">
                <a16:creationId xmlns:a16="http://schemas.microsoft.com/office/drawing/2014/main" id="{7AC48515-FBE3-B2C3-6DB1-39158B3CDAF7}"/>
              </a:ext>
            </a:extLst>
          </p:cNvPr>
          <p:cNvPicPr>
            <a:picLocks noChangeAspect="1"/>
          </p:cNvPicPr>
          <p:nvPr/>
        </p:nvPicPr>
        <p:blipFill>
          <a:blip r:embed="rId9"/>
          <a:stretch>
            <a:fillRect/>
          </a:stretch>
        </p:blipFill>
        <p:spPr>
          <a:xfrm>
            <a:off x="636860" y="6073699"/>
            <a:ext cx="799545" cy="788605"/>
          </a:xfrm>
          <a:prstGeom prst="rect">
            <a:avLst/>
          </a:prstGeom>
        </p:spPr>
      </p:pic>
      <p:pic>
        <p:nvPicPr>
          <p:cNvPr id="18" name="Picture 18">
            <a:extLst>
              <a:ext uri="{FF2B5EF4-FFF2-40B4-BE49-F238E27FC236}">
                <a16:creationId xmlns:a16="http://schemas.microsoft.com/office/drawing/2014/main" id="{CE55584D-1AD0-4C6B-BD59-32EA107299F8}"/>
              </a:ext>
            </a:extLst>
          </p:cNvPr>
          <p:cNvPicPr>
            <a:picLocks noChangeAspect="1"/>
          </p:cNvPicPr>
          <p:nvPr/>
        </p:nvPicPr>
        <p:blipFill>
          <a:blip r:embed="rId10"/>
          <a:stretch>
            <a:fillRect/>
          </a:stretch>
        </p:blipFill>
        <p:spPr>
          <a:xfrm>
            <a:off x="720233" y="7512243"/>
            <a:ext cx="664335" cy="697088"/>
          </a:xfrm>
          <a:prstGeom prst="rect">
            <a:avLst/>
          </a:prstGeom>
        </p:spPr>
      </p:pic>
      <p:pic>
        <p:nvPicPr>
          <p:cNvPr id="19" name="Picture 19">
            <a:extLst>
              <a:ext uri="{FF2B5EF4-FFF2-40B4-BE49-F238E27FC236}">
                <a16:creationId xmlns:a16="http://schemas.microsoft.com/office/drawing/2014/main" id="{1043785A-6DA8-EB28-7041-48DF01F7CF4A}"/>
              </a:ext>
            </a:extLst>
          </p:cNvPr>
          <p:cNvPicPr>
            <a:picLocks noChangeAspect="1"/>
          </p:cNvPicPr>
          <p:nvPr/>
        </p:nvPicPr>
        <p:blipFill>
          <a:blip r:embed="rId11"/>
          <a:stretch>
            <a:fillRect/>
          </a:stretch>
        </p:blipFill>
        <p:spPr>
          <a:xfrm>
            <a:off x="734421" y="6864931"/>
            <a:ext cx="669464" cy="647701"/>
          </a:xfrm>
          <a:prstGeom prst="rect">
            <a:avLst/>
          </a:prstGeom>
        </p:spPr>
      </p:pic>
      <p:sp>
        <p:nvSpPr>
          <p:cNvPr id="3" name="TextBox 2">
            <a:extLst>
              <a:ext uri="{FF2B5EF4-FFF2-40B4-BE49-F238E27FC236}">
                <a16:creationId xmlns:a16="http://schemas.microsoft.com/office/drawing/2014/main" id="{2B0080AC-0DBB-997D-8796-D267AF65F4F3}"/>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Eastern Ontario Community Paramedic Programs. (2024). About the Eastern Ontario Community Paramedic Programs. Retrieved from </a:t>
            </a:r>
            <a:r>
              <a:rPr lang="en-US" sz="700" dirty="0">
                <a:ea typeface="+mn-lt"/>
                <a:cs typeface="+mn-lt"/>
              </a:rPr>
              <a:t>https://www.communityparamedics.ca/about</a:t>
            </a:r>
          </a:p>
        </p:txBody>
      </p:sp>
    </p:spTree>
    <p:extLst>
      <p:ext uri="{BB962C8B-B14F-4D97-AF65-F5344CB8AC3E}">
        <p14:creationId xmlns:p14="http://schemas.microsoft.com/office/powerpoint/2010/main" val="2435169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DEFC2EFC-4DB7-0C02-1827-0A3969C5EAFA}"/>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DE4BB26E-25DE-916F-E207-BACBB3E91564}"/>
              </a:ext>
            </a:extLst>
          </p:cNvPr>
          <p:cNvSpPr txBox="1"/>
          <p:nvPr/>
        </p:nvSpPr>
        <p:spPr>
          <a:xfrm>
            <a:off x="-319" y="118241"/>
            <a:ext cx="6768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Century Gothic"/>
              </a:rPr>
              <a:t>La Société de la </a:t>
            </a:r>
            <a:r>
              <a:rPr lang="en-US" sz="2800" b="1" err="1">
                <a:latin typeface="Century Gothic"/>
              </a:rPr>
              <a:t>démence</a:t>
            </a:r>
            <a:r>
              <a:rPr lang="en-US" sz="2800" b="1">
                <a:latin typeface="Century Gothic"/>
              </a:rPr>
              <a:t> </a:t>
            </a:r>
            <a:r>
              <a:rPr lang="en-US" sz="2800" b="1" err="1">
                <a:latin typeface="Century Gothic"/>
              </a:rPr>
              <a:t>d'Ottawa</a:t>
            </a:r>
            <a:endParaRPr lang="en-CA" sz="2800">
              <a:cs typeface="Calibri"/>
            </a:endParaRPr>
          </a:p>
        </p:txBody>
      </p:sp>
      <p:sp>
        <p:nvSpPr>
          <p:cNvPr id="4" name="TextBox 3">
            <a:extLst>
              <a:ext uri="{FF2B5EF4-FFF2-40B4-BE49-F238E27FC236}">
                <a16:creationId xmlns:a16="http://schemas.microsoft.com/office/drawing/2014/main" id="{2A22B30C-1B29-A8AC-6F6D-391D31A8251B}"/>
              </a:ext>
            </a:extLst>
          </p:cNvPr>
          <p:cNvSpPr txBox="1"/>
          <p:nvPr/>
        </p:nvSpPr>
        <p:spPr>
          <a:xfrm>
            <a:off x="1116218" y="8930180"/>
            <a:ext cx="66348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US">
                <a:latin typeface="Calibri"/>
                <a:cs typeface="Calibri"/>
              </a:rPr>
              <a:t>La Société de la </a:t>
            </a:r>
            <a:r>
              <a:rPr lang="en-US" err="1">
                <a:latin typeface="Calibri"/>
                <a:cs typeface="Calibri"/>
              </a:rPr>
              <a:t>démence</a:t>
            </a:r>
            <a:r>
              <a:rPr lang="en-US">
                <a:latin typeface="Calibri"/>
                <a:cs typeface="Calibri"/>
              </a:rPr>
              <a:t> </a:t>
            </a:r>
            <a:r>
              <a:rPr lang="en-US" err="1">
                <a:latin typeface="Calibri"/>
                <a:cs typeface="Calibri"/>
              </a:rPr>
              <a:t>d'Ottawa</a:t>
            </a:r>
            <a:r>
              <a:rPr lang="en-US">
                <a:latin typeface="Calibri"/>
                <a:cs typeface="Calibri"/>
              </a:rPr>
              <a:t> et du </a:t>
            </a:r>
            <a:r>
              <a:rPr lang="en-US" err="1">
                <a:latin typeface="Calibri"/>
                <a:cs typeface="Calibri"/>
              </a:rPr>
              <a:t>comté</a:t>
            </a:r>
            <a:r>
              <a:rPr lang="en-US">
                <a:latin typeface="Calibri"/>
                <a:cs typeface="Calibri"/>
              </a:rPr>
              <a:t> de Renfrew</a:t>
            </a:r>
            <a:r>
              <a:rPr lang="en-CA">
                <a:latin typeface="Century Gothic"/>
                <a:cs typeface="Segoe UI"/>
              </a:rPr>
              <a:t>: </a:t>
            </a:r>
            <a:endParaRPr lang="en-CA">
              <a:latin typeface="Calibri" panose="020F0502020204030204"/>
              <a:cs typeface="Calibri" panose="020F0502020204030204"/>
            </a:endParaRPr>
          </a:p>
          <a:p>
            <a:r>
              <a:rPr lang="en-CA" b="1">
                <a:latin typeface="Century Gothic"/>
                <a:cs typeface="Segoe UI"/>
              </a:rPr>
              <a:t>613-523-4004                                       info@dsorc.org</a:t>
            </a:r>
            <a:endParaRPr lang="en-CA">
              <a:latin typeface="Calibri" panose="020F0502020204030204"/>
              <a:cs typeface="Calibri"/>
            </a:endParaRPr>
          </a:p>
        </p:txBody>
      </p:sp>
      <p:pic>
        <p:nvPicPr>
          <p:cNvPr id="8" name="Picture 7">
            <a:extLst>
              <a:ext uri="{FF2B5EF4-FFF2-40B4-BE49-F238E27FC236}">
                <a16:creationId xmlns:a16="http://schemas.microsoft.com/office/drawing/2014/main" id="{B172AFDC-FE9A-A675-A804-35197D5FDC7A}"/>
              </a:ext>
            </a:extLst>
          </p:cNvPr>
          <p:cNvPicPr>
            <a:picLocks noChangeAspect="1"/>
          </p:cNvPicPr>
          <p:nvPr/>
        </p:nvPicPr>
        <p:blipFill>
          <a:blip r:embed="rId3"/>
          <a:stretch>
            <a:fillRect/>
          </a:stretch>
        </p:blipFill>
        <p:spPr>
          <a:xfrm>
            <a:off x="140923" y="8708477"/>
            <a:ext cx="1117523" cy="1106543"/>
          </a:xfrm>
          <a:prstGeom prst="rect">
            <a:avLst/>
          </a:prstGeom>
        </p:spPr>
      </p:pic>
      <p:sp>
        <p:nvSpPr>
          <p:cNvPr id="2" name="TextBox 1">
            <a:extLst>
              <a:ext uri="{FF2B5EF4-FFF2-40B4-BE49-F238E27FC236}">
                <a16:creationId xmlns:a16="http://schemas.microsoft.com/office/drawing/2014/main" id="{A7975BD0-865E-BE56-4EE9-16547D46B93A}"/>
              </a:ext>
            </a:extLst>
          </p:cNvPr>
          <p:cNvSpPr txBox="1"/>
          <p:nvPr/>
        </p:nvSpPr>
        <p:spPr>
          <a:xfrm>
            <a:off x="466376" y="1723435"/>
            <a:ext cx="6826083" cy="6098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a:latin typeface="Century Gothic"/>
              </a:rPr>
              <a:t>La</a:t>
            </a:r>
            <a:r>
              <a:rPr lang="en-US" b="1">
                <a:latin typeface="Century Gothic"/>
              </a:rPr>
              <a:t> Société de la </a:t>
            </a:r>
            <a:r>
              <a:rPr lang="en-US" b="1" err="1">
                <a:latin typeface="Century Gothic"/>
              </a:rPr>
              <a:t>démence</a:t>
            </a:r>
            <a:r>
              <a:rPr lang="en-US" b="1">
                <a:latin typeface="Century Gothic"/>
              </a:rPr>
              <a:t> </a:t>
            </a:r>
            <a:r>
              <a:rPr lang="en-US" b="1" err="1">
                <a:latin typeface="Century Gothic"/>
              </a:rPr>
              <a:t>d'Ottawa</a:t>
            </a:r>
            <a:r>
              <a:rPr lang="en-US" b="1">
                <a:latin typeface="Century Gothic"/>
              </a:rPr>
              <a:t> et du </a:t>
            </a:r>
            <a:r>
              <a:rPr lang="en-US" b="1" err="1">
                <a:latin typeface="Century Gothic"/>
              </a:rPr>
              <a:t>comté</a:t>
            </a:r>
            <a:r>
              <a:rPr lang="en-US" b="1">
                <a:latin typeface="Century Gothic"/>
              </a:rPr>
              <a:t> de Renfrew</a:t>
            </a:r>
            <a:r>
              <a:rPr lang="en-US">
                <a:latin typeface="Century Gothic"/>
              </a:rPr>
              <a:t> </a:t>
            </a:r>
            <a:r>
              <a:rPr lang="en-US" err="1">
                <a:latin typeface="Century Gothic"/>
              </a:rPr>
              <a:t>soutient</a:t>
            </a:r>
            <a:r>
              <a:rPr lang="en-US">
                <a:latin typeface="Century Gothic"/>
              </a:rPr>
              <a:t> les </a:t>
            </a:r>
            <a:r>
              <a:rPr lang="en-US" b="1" err="1">
                <a:latin typeface="Century Gothic"/>
              </a:rPr>
              <a:t>personnes</a:t>
            </a:r>
            <a:r>
              <a:rPr lang="en-US">
                <a:latin typeface="Century Gothic"/>
              </a:rPr>
              <a:t> qui </a:t>
            </a:r>
            <a:r>
              <a:rPr lang="en-US" b="1" err="1">
                <a:latin typeface="Century Gothic"/>
              </a:rPr>
              <a:t>vivent</a:t>
            </a:r>
            <a:r>
              <a:rPr lang="en-US" b="1">
                <a:latin typeface="Century Gothic"/>
              </a:rPr>
              <a:t> avec la </a:t>
            </a:r>
            <a:r>
              <a:rPr lang="en-US" b="1" err="1">
                <a:latin typeface="Century Gothic"/>
              </a:rPr>
              <a:t>démence</a:t>
            </a:r>
            <a:r>
              <a:rPr lang="en-US">
                <a:latin typeface="Century Gothic"/>
              </a:rPr>
              <a:t>, y </a:t>
            </a:r>
            <a:r>
              <a:rPr lang="en-US" err="1">
                <a:latin typeface="Century Gothic"/>
              </a:rPr>
              <a:t>compris</a:t>
            </a:r>
            <a:r>
              <a:rPr lang="en-US">
                <a:latin typeface="Century Gothic"/>
              </a:rPr>
              <a:t> les </a:t>
            </a:r>
            <a:r>
              <a:rPr lang="en-US" err="1">
                <a:latin typeface="Century Gothic"/>
              </a:rPr>
              <a:t>personnes</a:t>
            </a:r>
            <a:r>
              <a:rPr lang="en-US">
                <a:latin typeface="Century Gothic"/>
              </a:rPr>
              <a:t> qui </a:t>
            </a:r>
            <a:r>
              <a:rPr lang="en-US" err="1">
                <a:latin typeface="Century Gothic"/>
              </a:rPr>
              <a:t>ont</a:t>
            </a:r>
            <a:r>
              <a:rPr lang="en-US">
                <a:latin typeface="Century Gothic"/>
              </a:rPr>
              <a:t> </a:t>
            </a:r>
            <a:r>
              <a:rPr lang="en-US" err="1">
                <a:latin typeface="Century Gothic"/>
              </a:rPr>
              <a:t>reçu</a:t>
            </a:r>
            <a:r>
              <a:rPr lang="en-US">
                <a:latin typeface="Century Gothic"/>
              </a:rPr>
              <a:t> un diagnostic de </a:t>
            </a:r>
            <a:r>
              <a:rPr lang="en-US" err="1">
                <a:latin typeface="Century Gothic"/>
              </a:rPr>
              <a:t>démence</a:t>
            </a:r>
            <a:r>
              <a:rPr lang="en-US">
                <a:latin typeface="Century Gothic"/>
              </a:rPr>
              <a:t> </a:t>
            </a:r>
            <a:r>
              <a:rPr lang="en-US" err="1">
                <a:latin typeface="Century Gothic"/>
              </a:rPr>
              <a:t>ainsi</a:t>
            </a:r>
            <a:r>
              <a:rPr lang="en-US">
                <a:latin typeface="Century Gothic"/>
              </a:rPr>
              <a:t> que </a:t>
            </a:r>
            <a:r>
              <a:rPr lang="en-US" err="1">
                <a:latin typeface="Century Gothic"/>
              </a:rPr>
              <a:t>leurs</a:t>
            </a:r>
            <a:r>
              <a:rPr lang="en-US">
                <a:latin typeface="Century Gothic"/>
              </a:rPr>
              <a:t> </a:t>
            </a:r>
            <a:r>
              <a:rPr lang="en-US" b="1">
                <a:latin typeface="Century Gothic"/>
              </a:rPr>
              <a:t>aidants</a:t>
            </a:r>
            <a:r>
              <a:rPr lang="en-US">
                <a:latin typeface="Century Gothic"/>
              </a:rPr>
              <a:t>, </a:t>
            </a:r>
            <a:r>
              <a:rPr lang="en-US" err="1">
                <a:latin typeface="Century Gothic"/>
              </a:rPr>
              <a:t>leurs</a:t>
            </a:r>
            <a:r>
              <a:rPr lang="en-US">
                <a:latin typeface="Century Gothic"/>
              </a:rPr>
              <a:t> </a:t>
            </a:r>
            <a:r>
              <a:rPr lang="en-US" b="1" err="1">
                <a:latin typeface="Century Gothic"/>
              </a:rPr>
              <a:t>conjoints</a:t>
            </a:r>
            <a:r>
              <a:rPr lang="en-US">
                <a:latin typeface="Century Gothic"/>
              </a:rPr>
              <a:t>, </a:t>
            </a:r>
            <a:r>
              <a:rPr lang="en-US" err="1">
                <a:latin typeface="Century Gothic"/>
              </a:rPr>
              <a:t>leurs</a:t>
            </a:r>
            <a:r>
              <a:rPr lang="en-US">
                <a:latin typeface="Century Gothic"/>
              </a:rPr>
              <a:t> </a:t>
            </a:r>
            <a:r>
              <a:rPr lang="en-US" b="1">
                <a:latin typeface="Century Gothic"/>
              </a:rPr>
              <a:t>enfants</a:t>
            </a:r>
            <a:r>
              <a:rPr lang="en-US">
                <a:latin typeface="Century Gothic"/>
              </a:rPr>
              <a:t> et </a:t>
            </a:r>
            <a:r>
              <a:rPr lang="en-US" err="1">
                <a:latin typeface="Century Gothic"/>
              </a:rPr>
              <a:t>leurs</a:t>
            </a:r>
            <a:r>
              <a:rPr lang="en-US">
                <a:latin typeface="Century Gothic"/>
              </a:rPr>
              <a:t> </a:t>
            </a:r>
            <a:r>
              <a:rPr lang="en-US" b="1" err="1">
                <a:latin typeface="Century Gothic"/>
              </a:rPr>
              <a:t>amis</a:t>
            </a:r>
            <a:r>
              <a:rPr lang="en-US" b="1">
                <a:latin typeface="Century Gothic"/>
              </a:rPr>
              <a:t> </a:t>
            </a:r>
            <a:r>
              <a:rPr lang="en-US" b="1" err="1">
                <a:latin typeface="Century Gothic"/>
              </a:rPr>
              <a:t>proches</a:t>
            </a:r>
            <a:r>
              <a:rPr lang="en-US">
                <a:latin typeface="Century Gothic"/>
              </a:rPr>
              <a:t>. </a:t>
            </a:r>
          </a:p>
          <a:p>
            <a:pPr>
              <a:lnSpc>
                <a:spcPct val="200000"/>
              </a:lnSpc>
            </a:pPr>
            <a:endParaRPr lang="en-US">
              <a:latin typeface="Century Gothic"/>
              <a:cs typeface="Calibri" panose="020F0502020204030204"/>
            </a:endParaRPr>
          </a:p>
          <a:p>
            <a:pPr>
              <a:lnSpc>
                <a:spcPct val="200000"/>
              </a:lnSpc>
            </a:pPr>
            <a:r>
              <a:rPr lang="en-US">
                <a:latin typeface="Century Gothic"/>
              </a:rPr>
              <a:t>La Société de la </a:t>
            </a:r>
            <a:r>
              <a:rPr lang="en-US" err="1">
                <a:latin typeface="Century Gothic"/>
              </a:rPr>
              <a:t>démence</a:t>
            </a:r>
            <a:r>
              <a:rPr lang="en-US">
                <a:latin typeface="Century Gothic"/>
              </a:rPr>
              <a:t> </a:t>
            </a:r>
            <a:r>
              <a:rPr lang="en-US" err="1">
                <a:latin typeface="Century Gothic"/>
              </a:rPr>
              <a:t>offre</a:t>
            </a:r>
            <a:r>
              <a:rPr lang="en-US">
                <a:latin typeface="Century Gothic"/>
              </a:rPr>
              <a:t>:</a:t>
            </a:r>
            <a:endParaRPr lang="en-US">
              <a:latin typeface="Century Gothic"/>
              <a:cs typeface="Calibri"/>
            </a:endParaRPr>
          </a:p>
          <a:p>
            <a:pPr marL="285750" indent="-285750">
              <a:lnSpc>
                <a:spcPct val="200000"/>
              </a:lnSpc>
              <a:buFont typeface="Calibri"/>
              <a:buChar char="-"/>
            </a:pPr>
            <a:r>
              <a:rPr lang="en-US">
                <a:latin typeface="Century Gothic"/>
              </a:rPr>
              <a:t> De </a:t>
            </a:r>
            <a:r>
              <a:rPr lang="en-US" err="1">
                <a:latin typeface="Century Gothic"/>
              </a:rPr>
              <a:t>l'</a:t>
            </a:r>
            <a:r>
              <a:rPr lang="en-US" b="1" err="1">
                <a:latin typeface="Century Gothic"/>
              </a:rPr>
              <a:t>éducation</a:t>
            </a:r>
            <a:r>
              <a:rPr lang="en-US">
                <a:latin typeface="Century Gothic"/>
              </a:rPr>
              <a:t> </a:t>
            </a:r>
            <a:r>
              <a:rPr lang="en-US" err="1">
                <a:latin typeface="Century Gothic"/>
              </a:rPr>
              <a:t>gratuite</a:t>
            </a:r>
            <a:r>
              <a:rPr lang="en-US">
                <a:latin typeface="Century Gothic"/>
              </a:rPr>
              <a:t> </a:t>
            </a:r>
            <a:endParaRPr lang="en-US">
              <a:latin typeface="Century Gothic"/>
              <a:cs typeface="Calibri" panose="020F0502020204030204"/>
            </a:endParaRPr>
          </a:p>
          <a:p>
            <a:pPr marL="285750" indent="-285750">
              <a:lnSpc>
                <a:spcPct val="200000"/>
              </a:lnSpc>
              <a:buFont typeface="Calibri"/>
              <a:buChar char="-"/>
            </a:pPr>
            <a:r>
              <a:rPr lang="en-US">
                <a:latin typeface="Century Gothic"/>
              </a:rPr>
              <a:t>des </a:t>
            </a:r>
            <a:r>
              <a:rPr lang="en-US" b="1" err="1">
                <a:latin typeface="Century Gothic"/>
              </a:rPr>
              <a:t>programmes</a:t>
            </a:r>
            <a:r>
              <a:rPr lang="en-US">
                <a:latin typeface="Century Gothic"/>
              </a:rPr>
              <a:t> </a:t>
            </a:r>
            <a:endParaRPr lang="en-US">
              <a:latin typeface="Century Gothic"/>
              <a:cs typeface="Calibri" panose="020F0502020204030204"/>
            </a:endParaRPr>
          </a:p>
          <a:p>
            <a:pPr marL="285750" indent="-285750">
              <a:lnSpc>
                <a:spcPct val="200000"/>
              </a:lnSpc>
              <a:buFont typeface="Calibri"/>
              <a:buChar char="-"/>
            </a:pPr>
            <a:r>
              <a:rPr lang="en-US">
                <a:latin typeface="Century Gothic"/>
              </a:rPr>
              <a:t>des </a:t>
            </a:r>
            <a:r>
              <a:rPr lang="en-US" b="1" err="1">
                <a:latin typeface="Century Gothic"/>
              </a:rPr>
              <a:t>activités</a:t>
            </a:r>
            <a:r>
              <a:rPr lang="en-US" b="1">
                <a:latin typeface="Century Gothic"/>
              </a:rPr>
              <a:t> </a:t>
            </a:r>
            <a:endParaRPr lang="en-US">
              <a:latin typeface="Century Gothic"/>
              <a:cs typeface="Calibri" panose="020F0502020204030204"/>
            </a:endParaRPr>
          </a:p>
          <a:p>
            <a:pPr marL="285750" indent="-285750">
              <a:lnSpc>
                <a:spcPct val="200000"/>
              </a:lnSpc>
              <a:buFont typeface="Calibri"/>
              <a:buChar char="-"/>
            </a:pPr>
            <a:r>
              <a:rPr lang="en-US">
                <a:latin typeface="Century Gothic"/>
              </a:rPr>
              <a:t>des </a:t>
            </a:r>
            <a:r>
              <a:rPr lang="en-US" b="1">
                <a:latin typeface="Century Gothic"/>
              </a:rPr>
              <a:t>services</a:t>
            </a:r>
            <a:endParaRPr lang="en-US" b="1">
              <a:latin typeface="Century Gothic"/>
              <a:cs typeface="Calibri"/>
            </a:endParaRPr>
          </a:p>
        </p:txBody>
      </p:sp>
      <p:sp>
        <p:nvSpPr>
          <p:cNvPr id="7" name="TextBox 6">
            <a:extLst>
              <a:ext uri="{FF2B5EF4-FFF2-40B4-BE49-F238E27FC236}">
                <a16:creationId xmlns:a16="http://schemas.microsoft.com/office/drawing/2014/main" id="{145FD26A-B26E-CE6C-3A30-C55780D9D99C}"/>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The Dementia Society Ottawa and Renfrew County. (2024). Connect with a Care Coach. Retrieved from </a:t>
            </a:r>
            <a:r>
              <a:rPr lang="en-US" sz="700" dirty="0">
                <a:ea typeface="+mn-lt"/>
                <a:cs typeface="+mn-lt"/>
              </a:rPr>
              <a:t>https://dementiahelp.ca/get-help-now/connect-with-a-care-coach/</a:t>
            </a:r>
          </a:p>
        </p:txBody>
      </p:sp>
    </p:spTree>
    <p:extLst>
      <p:ext uri="{BB962C8B-B14F-4D97-AF65-F5344CB8AC3E}">
        <p14:creationId xmlns:p14="http://schemas.microsoft.com/office/powerpoint/2010/main" val="2987912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2AF3196-D272-1862-12F1-F9C731703C24}"/>
              </a:ext>
            </a:extLst>
          </p:cNvPr>
          <p:cNvSpPr txBox="1"/>
          <p:nvPr/>
        </p:nvSpPr>
        <p:spPr>
          <a:xfrm>
            <a:off x="-319" y="1477"/>
            <a:ext cx="704758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Services de </a:t>
            </a:r>
            <a:r>
              <a:rPr lang="en-CA" sz="2800" b="1" err="1">
                <a:latin typeface="Century Gothic"/>
              </a:rPr>
              <a:t>l'Ontario</a:t>
            </a:r>
            <a:r>
              <a:rPr lang="en-CA" sz="2800" b="1" dirty="0">
                <a:latin typeface="Century Gothic"/>
              </a:rPr>
              <a:t> pour les </a:t>
            </a:r>
            <a:r>
              <a:rPr lang="en-CA" sz="2800" b="1" err="1">
                <a:latin typeface="Century Gothic"/>
              </a:rPr>
              <a:t>personnes</a:t>
            </a:r>
            <a:r>
              <a:rPr lang="en-CA" sz="2800" b="1" dirty="0">
                <a:latin typeface="Century Gothic"/>
              </a:rPr>
              <a:t> </a:t>
            </a:r>
            <a:r>
              <a:rPr lang="en-CA" sz="2800" b="1" err="1">
                <a:latin typeface="Century Gothic"/>
              </a:rPr>
              <a:t>ayant</a:t>
            </a:r>
            <a:r>
              <a:rPr lang="en-CA" sz="2800" b="1" dirty="0">
                <a:latin typeface="Century Gothic"/>
              </a:rPr>
              <a:t> </a:t>
            </a:r>
            <a:r>
              <a:rPr lang="en-CA" sz="2800" b="1" err="1">
                <a:latin typeface="Century Gothic"/>
              </a:rPr>
              <a:t>une</a:t>
            </a:r>
            <a:r>
              <a:rPr lang="en-CA" sz="2800" b="1" dirty="0">
                <a:latin typeface="Century Gothic"/>
              </a:rPr>
              <a:t> </a:t>
            </a:r>
            <a:r>
              <a:rPr lang="en-CA" sz="2800" b="1" err="1">
                <a:latin typeface="Century Gothic"/>
              </a:rPr>
              <a:t>déficience</a:t>
            </a:r>
            <a:r>
              <a:rPr lang="en-CA" sz="2800" b="1" dirty="0">
                <a:latin typeface="Century Gothic"/>
              </a:rPr>
              <a:t> </a:t>
            </a:r>
            <a:r>
              <a:rPr lang="en-CA" sz="2800" b="1" err="1">
                <a:latin typeface="Century Gothic"/>
              </a:rPr>
              <a:t>intellectuelle</a:t>
            </a:r>
            <a:r>
              <a:rPr lang="en-CA" sz="2800" b="1" dirty="0">
                <a:latin typeface="Century Gothic"/>
              </a:rPr>
              <a:t> (SOPDI)</a:t>
            </a:r>
          </a:p>
        </p:txBody>
      </p:sp>
      <p:sp>
        <p:nvSpPr>
          <p:cNvPr id="7" name="TextBox 6">
            <a:extLst>
              <a:ext uri="{FF2B5EF4-FFF2-40B4-BE49-F238E27FC236}">
                <a16:creationId xmlns:a16="http://schemas.microsoft.com/office/drawing/2014/main" id="{E5719E7F-8B6E-301A-F94D-B48429ED37D1}"/>
              </a:ext>
            </a:extLst>
          </p:cNvPr>
          <p:cNvSpPr txBox="1"/>
          <p:nvPr/>
        </p:nvSpPr>
        <p:spPr>
          <a:xfrm>
            <a:off x="141332" y="1472928"/>
            <a:ext cx="7500496" cy="1113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b="1" dirty="0" err="1">
                <a:latin typeface="Century Gothic"/>
                <a:ea typeface="+mn-lt"/>
                <a:cs typeface="+mn-lt"/>
              </a:rPr>
              <a:t>organiser</a:t>
            </a:r>
            <a:r>
              <a:rPr lang="en-US" b="1" dirty="0">
                <a:latin typeface="Century Gothic"/>
                <a:ea typeface="+mn-lt"/>
                <a:cs typeface="+mn-lt"/>
              </a:rPr>
              <a:t> les services</a:t>
            </a:r>
            <a:r>
              <a:rPr lang="en-US" dirty="0">
                <a:latin typeface="Century Gothic"/>
                <a:ea typeface="+mn-lt"/>
                <a:cs typeface="+mn-lt"/>
              </a:rPr>
              <a:t> de </a:t>
            </a:r>
            <a:r>
              <a:rPr lang="en-US" dirty="0" err="1">
                <a:latin typeface="Century Gothic"/>
                <a:ea typeface="+mn-lt"/>
                <a:cs typeface="+mn-lt"/>
              </a:rPr>
              <a:t>développement</a:t>
            </a:r>
            <a:r>
              <a:rPr lang="en-US" dirty="0">
                <a:latin typeface="Century Gothic"/>
                <a:ea typeface="+mn-lt"/>
                <a:cs typeface="+mn-lt"/>
              </a:rPr>
              <a:t> pour </a:t>
            </a:r>
            <a:r>
              <a:rPr lang="en-US" dirty="0" err="1">
                <a:latin typeface="Century Gothic"/>
                <a:ea typeface="+mn-lt"/>
                <a:cs typeface="+mn-lt"/>
              </a:rPr>
              <a:t>adultes</a:t>
            </a:r>
            <a:r>
              <a:rPr lang="en-US" dirty="0">
                <a:latin typeface="Century Gothic"/>
                <a:ea typeface="+mn-lt"/>
                <a:cs typeface="+mn-lt"/>
              </a:rPr>
              <a:t> </a:t>
            </a:r>
            <a:r>
              <a:rPr lang="en-US" dirty="0" err="1">
                <a:latin typeface="Century Gothic"/>
                <a:ea typeface="+mn-lt"/>
                <a:cs typeface="+mn-lt"/>
              </a:rPr>
              <a:t>en</a:t>
            </a:r>
            <a:r>
              <a:rPr lang="en-US" dirty="0">
                <a:latin typeface="Century Gothic"/>
                <a:ea typeface="+mn-lt"/>
                <a:cs typeface="+mn-lt"/>
              </a:rPr>
              <a:t> Ontario. </a:t>
            </a:r>
            <a:endParaRPr lang="en-CA" dirty="0">
              <a:latin typeface="Century Gothic"/>
              <a:ea typeface="+mn-lt"/>
              <a:cs typeface="+mn-lt"/>
            </a:endParaRPr>
          </a:p>
        </p:txBody>
      </p:sp>
      <p:sp>
        <p:nvSpPr>
          <p:cNvPr id="13" name="TextBox 12">
            <a:extLst>
              <a:ext uri="{FF2B5EF4-FFF2-40B4-BE49-F238E27FC236}">
                <a16:creationId xmlns:a16="http://schemas.microsoft.com/office/drawing/2014/main" id="{1BFFD975-4CCF-4351-F286-411953549658}"/>
              </a:ext>
            </a:extLst>
          </p:cNvPr>
          <p:cNvSpPr txBox="1"/>
          <p:nvPr/>
        </p:nvSpPr>
        <p:spPr>
          <a:xfrm>
            <a:off x="1116218" y="8496629"/>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3"/>
          <a:stretch>
            <a:fillRect/>
          </a:stretch>
        </p:blipFill>
        <p:spPr>
          <a:xfrm>
            <a:off x="140923" y="8621767"/>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4"/>
          <a:stretch>
            <a:fillRect/>
          </a:stretch>
        </p:blipFill>
        <p:spPr>
          <a:xfrm>
            <a:off x="6193005" y="9262142"/>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5"/>
          <a:stretch>
            <a:fillRect/>
          </a:stretch>
        </p:blipFill>
        <p:spPr>
          <a:xfrm>
            <a:off x="5403991" y="9265467"/>
            <a:ext cx="696855" cy="664572"/>
          </a:xfrm>
          <a:prstGeom prst="rect">
            <a:avLst/>
          </a:prstGeom>
        </p:spPr>
      </p:pic>
      <p:graphicFrame>
        <p:nvGraphicFramePr>
          <p:cNvPr id="10" name="Table 7">
            <a:extLst>
              <a:ext uri="{FF2B5EF4-FFF2-40B4-BE49-F238E27FC236}">
                <a16:creationId xmlns:a16="http://schemas.microsoft.com/office/drawing/2014/main" id="{24DDFF14-F7AF-6455-D754-315CF893F3BF}"/>
              </a:ext>
            </a:extLst>
          </p:cNvPr>
          <p:cNvGraphicFramePr>
            <a:graphicFrameLocks noGrp="1"/>
          </p:cNvGraphicFramePr>
          <p:nvPr>
            <p:extLst>
              <p:ext uri="{D42A27DB-BD31-4B8C-83A1-F6EECF244321}">
                <p14:modId xmlns:p14="http://schemas.microsoft.com/office/powerpoint/2010/main" val="4210815361"/>
              </p:ext>
            </p:extLst>
          </p:nvPr>
        </p:nvGraphicFramePr>
        <p:xfrm>
          <a:off x="6467820" y="840427"/>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2" name="Picture 6">
            <a:extLst>
              <a:ext uri="{FF2B5EF4-FFF2-40B4-BE49-F238E27FC236}">
                <a16:creationId xmlns:a16="http://schemas.microsoft.com/office/drawing/2014/main" id="{3C5E0003-931C-7113-9FD6-B27556D2EDC2}"/>
              </a:ext>
            </a:extLst>
          </p:cNvPr>
          <p:cNvPicPr>
            <a:picLocks noChangeAspect="1"/>
          </p:cNvPicPr>
          <p:nvPr/>
        </p:nvPicPr>
        <p:blipFill>
          <a:blip r:embed="rId6"/>
          <a:stretch>
            <a:fillRect/>
          </a:stretch>
        </p:blipFill>
        <p:spPr>
          <a:xfrm>
            <a:off x="5493813" y="771186"/>
            <a:ext cx="1210963" cy="1210963"/>
          </a:xfrm>
          <a:prstGeom prst="rect">
            <a:avLst/>
          </a:prstGeom>
        </p:spPr>
      </p:pic>
      <p:pic>
        <p:nvPicPr>
          <p:cNvPr id="17" name="Picture 16">
            <a:extLst>
              <a:ext uri="{FF2B5EF4-FFF2-40B4-BE49-F238E27FC236}">
                <a16:creationId xmlns:a16="http://schemas.microsoft.com/office/drawing/2014/main" id="{F1005312-6407-CBA8-A12F-81C442F94270}"/>
              </a:ext>
            </a:extLst>
          </p:cNvPr>
          <p:cNvPicPr>
            <a:picLocks noChangeAspect="1"/>
          </p:cNvPicPr>
          <p:nvPr/>
        </p:nvPicPr>
        <p:blipFill>
          <a:blip r:embed="rId7"/>
          <a:stretch>
            <a:fillRect/>
          </a:stretch>
        </p:blipFill>
        <p:spPr>
          <a:xfrm>
            <a:off x="479593" y="2949916"/>
            <a:ext cx="731117" cy="731521"/>
          </a:xfrm>
          <a:prstGeom prst="rect">
            <a:avLst/>
          </a:prstGeom>
        </p:spPr>
      </p:pic>
      <p:pic>
        <p:nvPicPr>
          <p:cNvPr id="19" name="Picture 18">
            <a:extLst>
              <a:ext uri="{FF2B5EF4-FFF2-40B4-BE49-F238E27FC236}">
                <a16:creationId xmlns:a16="http://schemas.microsoft.com/office/drawing/2014/main" id="{0889A7B7-B5FE-EF57-D2F5-055967BA884E}"/>
              </a:ext>
            </a:extLst>
          </p:cNvPr>
          <p:cNvPicPr>
            <a:picLocks noChangeAspect="1"/>
          </p:cNvPicPr>
          <p:nvPr/>
        </p:nvPicPr>
        <p:blipFill>
          <a:blip r:embed="rId8"/>
          <a:stretch>
            <a:fillRect/>
          </a:stretch>
        </p:blipFill>
        <p:spPr>
          <a:xfrm>
            <a:off x="572178" y="3971042"/>
            <a:ext cx="500599" cy="514376"/>
          </a:xfrm>
          <a:prstGeom prst="rect">
            <a:avLst/>
          </a:prstGeom>
        </p:spPr>
      </p:pic>
      <p:pic>
        <p:nvPicPr>
          <p:cNvPr id="21" name="Picture 18">
            <a:extLst>
              <a:ext uri="{FF2B5EF4-FFF2-40B4-BE49-F238E27FC236}">
                <a16:creationId xmlns:a16="http://schemas.microsoft.com/office/drawing/2014/main" id="{D4AD548C-5F1D-5782-3DA4-0018800A8444}"/>
              </a:ext>
            </a:extLst>
          </p:cNvPr>
          <p:cNvPicPr>
            <a:picLocks noChangeAspect="1"/>
          </p:cNvPicPr>
          <p:nvPr/>
        </p:nvPicPr>
        <p:blipFill>
          <a:blip r:embed="rId9"/>
          <a:stretch>
            <a:fillRect/>
          </a:stretch>
        </p:blipFill>
        <p:spPr>
          <a:xfrm>
            <a:off x="322195" y="5032645"/>
            <a:ext cx="787229" cy="774884"/>
          </a:xfrm>
          <a:prstGeom prst="rect">
            <a:avLst/>
          </a:prstGeom>
        </p:spPr>
      </p:pic>
      <p:pic>
        <p:nvPicPr>
          <p:cNvPr id="22" name="Picture 21">
            <a:extLst>
              <a:ext uri="{FF2B5EF4-FFF2-40B4-BE49-F238E27FC236}">
                <a16:creationId xmlns:a16="http://schemas.microsoft.com/office/drawing/2014/main" id="{806CC844-C0E9-DDB3-3EAA-47812901C86A}"/>
              </a:ext>
            </a:extLst>
          </p:cNvPr>
          <p:cNvPicPr>
            <a:picLocks noChangeAspect="1"/>
          </p:cNvPicPr>
          <p:nvPr/>
        </p:nvPicPr>
        <p:blipFill>
          <a:blip r:embed="rId10"/>
          <a:stretch>
            <a:fillRect/>
          </a:stretch>
        </p:blipFill>
        <p:spPr>
          <a:xfrm>
            <a:off x="621463" y="6068609"/>
            <a:ext cx="514092" cy="500875"/>
          </a:xfrm>
          <a:prstGeom prst="rect">
            <a:avLst/>
          </a:prstGeom>
        </p:spPr>
      </p:pic>
      <p:pic>
        <p:nvPicPr>
          <p:cNvPr id="23" name="Picture 22">
            <a:extLst>
              <a:ext uri="{FF2B5EF4-FFF2-40B4-BE49-F238E27FC236}">
                <a16:creationId xmlns:a16="http://schemas.microsoft.com/office/drawing/2014/main" id="{D4C5B8FD-76E0-FC16-2DDE-28B6355DB1B5}"/>
              </a:ext>
            </a:extLst>
          </p:cNvPr>
          <p:cNvPicPr>
            <a:picLocks noChangeAspect="1"/>
          </p:cNvPicPr>
          <p:nvPr/>
        </p:nvPicPr>
        <p:blipFill>
          <a:blip r:embed="rId11"/>
          <a:stretch>
            <a:fillRect/>
          </a:stretch>
        </p:blipFill>
        <p:spPr>
          <a:xfrm>
            <a:off x="439673" y="7895326"/>
            <a:ext cx="743486" cy="730395"/>
          </a:xfrm>
          <a:prstGeom prst="rect">
            <a:avLst/>
          </a:prstGeom>
        </p:spPr>
      </p:pic>
      <p:pic>
        <p:nvPicPr>
          <p:cNvPr id="24" name="Picture 23">
            <a:extLst>
              <a:ext uri="{FF2B5EF4-FFF2-40B4-BE49-F238E27FC236}">
                <a16:creationId xmlns:a16="http://schemas.microsoft.com/office/drawing/2014/main" id="{5A08ABD0-38F1-5407-BA1C-A59376AA1FFD}"/>
              </a:ext>
            </a:extLst>
          </p:cNvPr>
          <p:cNvPicPr>
            <a:picLocks noChangeAspect="1"/>
          </p:cNvPicPr>
          <p:nvPr/>
        </p:nvPicPr>
        <p:blipFill>
          <a:blip r:embed="rId12"/>
          <a:stretch>
            <a:fillRect/>
          </a:stretch>
        </p:blipFill>
        <p:spPr>
          <a:xfrm>
            <a:off x="553994" y="6997058"/>
            <a:ext cx="581561" cy="568381"/>
          </a:xfrm>
          <a:prstGeom prst="rect">
            <a:avLst/>
          </a:prstGeom>
        </p:spPr>
      </p:pic>
      <p:sp>
        <p:nvSpPr>
          <p:cNvPr id="2" name="TextBox 1">
            <a:extLst>
              <a:ext uri="{FF2B5EF4-FFF2-40B4-BE49-F238E27FC236}">
                <a16:creationId xmlns:a16="http://schemas.microsoft.com/office/drawing/2014/main" id="{E66B3FB8-1FB9-CAE6-6FC8-29B8B8B64EB4}"/>
              </a:ext>
            </a:extLst>
          </p:cNvPr>
          <p:cNvSpPr txBox="1"/>
          <p:nvPr/>
        </p:nvSpPr>
        <p:spPr>
          <a:xfrm>
            <a:off x="1246709" y="2585797"/>
            <a:ext cx="494482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err="1">
                <a:latin typeface="Century Gothic"/>
              </a:rPr>
              <a:t>Ces</a:t>
            </a:r>
            <a:r>
              <a:rPr lang="en-US" u="sng" dirty="0">
                <a:latin typeface="Century Gothic"/>
              </a:rPr>
              <a:t> services </a:t>
            </a:r>
            <a:r>
              <a:rPr lang="en-US" u="sng" err="1">
                <a:latin typeface="Century Gothic"/>
              </a:rPr>
              <a:t>comprennent</a:t>
            </a:r>
            <a:r>
              <a:rPr lang="en-US" u="sng" dirty="0">
                <a:latin typeface="Century Gothic"/>
              </a:rPr>
              <a:t>:</a:t>
            </a:r>
            <a:endParaRPr lang="en-US" u="sng">
              <a:latin typeface="Calibri" panose="020F0502020204030204"/>
              <a:cs typeface="Calibri"/>
            </a:endParaRPr>
          </a:p>
          <a:p>
            <a:endParaRPr lang="en-US" dirty="0">
              <a:latin typeface="Century Gothic"/>
            </a:endParaRPr>
          </a:p>
          <a:p>
            <a:pPr marL="285750" indent="-285750">
              <a:buFont typeface="Wingdings"/>
              <a:buChar char="q"/>
            </a:pPr>
            <a:r>
              <a:rPr lang="en-US" dirty="0" err="1">
                <a:latin typeface="Century Gothic"/>
              </a:rPr>
              <a:t>Soutien</a:t>
            </a:r>
            <a:r>
              <a:rPr lang="en-US" dirty="0">
                <a:latin typeface="Century Gothic"/>
              </a:rPr>
              <a:t> au </a:t>
            </a:r>
            <a:r>
              <a:rPr lang="en-US" dirty="0" err="1">
                <a:latin typeface="Century Gothic"/>
              </a:rPr>
              <a:t>logement</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a:latin typeface="Century Gothic"/>
              </a:rPr>
              <a:t>Services de </a:t>
            </a:r>
            <a:r>
              <a:rPr lang="en-US" dirty="0" err="1">
                <a:latin typeface="Century Gothic"/>
              </a:rPr>
              <a:t>répit</a:t>
            </a:r>
            <a:r>
              <a:rPr lang="en-US" dirty="0">
                <a:latin typeface="Century Gothic"/>
              </a:rPr>
              <a:t> pour les </a:t>
            </a:r>
            <a:r>
              <a:rPr lang="en-US" dirty="0" err="1">
                <a:latin typeface="Century Gothic"/>
              </a:rPr>
              <a:t>personnes</a:t>
            </a:r>
            <a:r>
              <a:rPr lang="en-US" dirty="0">
                <a:latin typeface="Century Gothic"/>
              </a:rPr>
              <a:t> qui </a:t>
            </a:r>
            <a:r>
              <a:rPr lang="en-US" dirty="0" err="1">
                <a:latin typeface="Century Gothic"/>
              </a:rPr>
              <a:t>s'occupent</a:t>
            </a:r>
            <a:r>
              <a:rPr lang="en-US" dirty="0">
                <a:latin typeface="Century Gothic"/>
              </a:rPr>
              <a:t> de </a:t>
            </a:r>
            <a:r>
              <a:rPr lang="en-US" dirty="0" err="1">
                <a:latin typeface="Century Gothic"/>
              </a:rPr>
              <a:t>vous</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err="1">
                <a:latin typeface="Century Gothic"/>
              </a:rPr>
              <a:t>Soutien</a:t>
            </a:r>
            <a:r>
              <a:rPr lang="en-US" dirty="0">
                <a:latin typeface="Century Gothic"/>
              </a:rPr>
              <a:t> pour </a:t>
            </a:r>
            <a:r>
              <a:rPr lang="en-US" dirty="0" err="1">
                <a:latin typeface="Century Gothic"/>
              </a:rPr>
              <a:t>vous</a:t>
            </a:r>
            <a:r>
              <a:rPr lang="en-US" dirty="0">
                <a:latin typeface="Century Gothic"/>
              </a:rPr>
              <a:t> aider à </a:t>
            </a:r>
            <a:r>
              <a:rPr lang="en-US" dirty="0" err="1">
                <a:latin typeface="Century Gothic"/>
              </a:rPr>
              <a:t>participer</a:t>
            </a:r>
            <a:r>
              <a:rPr lang="en-US" dirty="0">
                <a:latin typeface="Century Gothic"/>
              </a:rPr>
              <a:t> à la vie de la </a:t>
            </a:r>
            <a:r>
              <a:rPr lang="en-US" dirty="0" err="1">
                <a:latin typeface="Century Gothic"/>
              </a:rPr>
              <a:t>communauté</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err="1">
                <a:latin typeface="Century Gothic"/>
              </a:rPr>
              <a:t>Soutien</a:t>
            </a:r>
            <a:r>
              <a:rPr lang="en-US" dirty="0">
                <a:latin typeface="Century Gothic"/>
              </a:rPr>
              <a:t> </a:t>
            </a:r>
            <a:r>
              <a:rPr lang="en-US" dirty="0" err="1">
                <a:latin typeface="Century Gothic"/>
              </a:rPr>
              <a:t>spécialisé</a:t>
            </a:r>
            <a:r>
              <a:rPr lang="en-US" dirty="0">
                <a:latin typeface="Century Gothic"/>
              </a:rPr>
              <a:t> et </a:t>
            </a:r>
            <a:r>
              <a:rPr lang="en-US" dirty="0" err="1">
                <a:latin typeface="Century Gothic"/>
              </a:rPr>
              <a:t>clinique</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a:latin typeface="Century Gothic"/>
              </a:rPr>
              <a:t>Le </a:t>
            </a:r>
            <a:r>
              <a:rPr lang="en-US" dirty="0" err="1">
                <a:latin typeface="Century Gothic"/>
              </a:rPr>
              <a:t>programme</a:t>
            </a:r>
            <a:r>
              <a:rPr lang="en-US" dirty="0">
                <a:latin typeface="Century Gothic"/>
              </a:rPr>
              <a:t> des </a:t>
            </a:r>
            <a:r>
              <a:rPr lang="en-US" dirty="0" err="1">
                <a:latin typeface="Century Gothic"/>
              </a:rPr>
              <a:t>travailleurs</a:t>
            </a:r>
            <a:r>
              <a:rPr lang="en-US" dirty="0">
                <a:latin typeface="Century Gothic"/>
              </a:rPr>
              <a:t> des services de protection des </a:t>
            </a:r>
            <a:r>
              <a:rPr lang="en-US" dirty="0" err="1">
                <a:latin typeface="Century Gothic"/>
              </a:rPr>
              <a:t>adultes</a:t>
            </a:r>
            <a:r>
              <a:rPr lang="en-US" dirty="0">
                <a:latin typeface="Century Gothic"/>
              </a:rPr>
              <a:t> </a:t>
            </a:r>
            <a:endParaRPr lang="en-US" dirty="0">
              <a:latin typeface="Calibri" panose="020F0502020204030204"/>
              <a:cs typeface="Calibri"/>
            </a:endParaRPr>
          </a:p>
          <a:p>
            <a:pPr marL="285750" indent="-285750">
              <a:buFont typeface="Wingdings"/>
              <a:buChar char="q"/>
            </a:pPr>
            <a:endParaRPr lang="en-US" dirty="0">
              <a:latin typeface="Century Gothic"/>
            </a:endParaRPr>
          </a:p>
          <a:p>
            <a:pPr marL="285750" indent="-285750">
              <a:buFont typeface="Wingdings"/>
              <a:buChar char="q"/>
            </a:pPr>
            <a:endParaRPr lang="en-US" dirty="0">
              <a:latin typeface="Century Gothic"/>
            </a:endParaRPr>
          </a:p>
          <a:p>
            <a:pPr marL="285750" indent="-285750">
              <a:buFont typeface="Wingdings"/>
              <a:buChar char="q"/>
            </a:pPr>
            <a:r>
              <a:rPr lang="en-US" dirty="0">
                <a:latin typeface="Century Gothic"/>
              </a:rPr>
              <a:t>Le </a:t>
            </a:r>
            <a:r>
              <a:rPr lang="en-US" dirty="0" err="1">
                <a:latin typeface="Century Gothic"/>
              </a:rPr>
              <a:t>programme</a:t>
            </a:r>
            <a:r>
              <a:rPr lang="en-US" dirty="0">
                <a:latin typeface="Century Gothic"/>
              </a:rPr>
              <a:t> </a:t>
            </a:r>
            <a:r>
              <a:rPr lang="en-US" dirty="0" err="1">
                <a:latin typeface="Century Gothic"/>
              </a:rPr>
              <a:t>Passeport</a:t>
            </a:r>
            <a:r>
              <a:rPr lang="en-US" dirty="0">
                <a:latin typeface="Century Gothic"/>
              </a:rPr>
              <a:t> </a:t>
            </a:r>
            <a:endParaRPr lang="en-US">
              <a:cs typeface="Calibri"/>
            </a:endParaRPr>
          </a:p>
        </p:txBody>
      </p:sp>
      <p:sp>
        <p:nvSpPr>
          <p:cNvPr id="4" name="TextBox 3">
            <a:extLst>
              <a:ext uri="{FF2B5EF4-FFF2-40B4-BE49-F238E27FC236}">
                <a16:creationId xmlns:a16="http://schemas.microsoft.com/office/drawing/2014/main" id="{4B5D9DB3-0381-C588-8170-CFFDD6370E00}"/>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3405668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5FBA396-8243-4351-A01A-3A2C76626FA0}"/>
              </a:ext>
            </a:extLst>
          </p:cNvPr>
          <p:cNvPicPr>
            <a:picLocks noChangeAspect="1"/>
          </p:cNvPicPr>
          <p:nvPr/>
        </p:nvPicPr>
        <p:blipFill>
          <a:blip r:embed="rId2"/>
          <a:stretch>
            <a:fillRect/>
          </a:stretch>
        </p:blipFill>
        <p:spPr>
          <a:xfrm>
            <a:off x="6936441" y="2522"/>
            <a:ext cx="838200" cy="828675"/>
          </a:xfrm>
          <a:prstGeom prst="rect">
            <a:avLst/>
          </a:prstGeom>
        </p:spPr>
      </p:pic>
      <p:pic>
        <p:nvPicPr>
          <p:cNvPr id="10" name="Picture 11">
            <a:extLst>
              <a:ext uri="{FF2B5EF4-FFF2-40B4-BE49-F238E27FC236}">
                <a16:creationId xmlns:a16="http://schemas.microsoft.com/office/drawing/2014/main" id="{4074C9B6-5A50-6DB4-DC6E-3C5467685789}"/>
              </a:ext>
            </a:extLst>
          </p:cNvPr>
          <p:cNvPicPr>
            <a:picLocks noChangeAspect="1"/>
          </p:cNvPicPr>
          <p:nvPr/>
        </p:nvPicPr>
        <p:blipFill>
          <a:blip r:embed="rId3"/>
          <a:stretch>
            <a:fillRect/>
          </a:stretch>
        </p:blipFill>
        <p:spPr>
          <a:xfrm>
            <a:off x="5862715" y="3722006"/>
            <a:ext cx="615263" cy="604345"/>
          </a:xfrm>
          <a:prstGeom prst="rect">
            <a:avLst/>
          </a:prstGeom>
        </p:spPr>
      </p:pic>
      <p:pic>
        <p:nvPicPr>
          <p:cNvPr id="11" name="Picture 11">
            <a:extLst>
              <a:ext uri="{FF2B5EF4-FFF2-40B4-BE49-F238E27FC236}">
                <a16:creationId xmlns:a16="http://schemas.microsoft.com/office/drawing/2014/main" id="{CE05A016-2566-D0AE-2A89-66B5C403C461}"/>
              </a:ext>
            </a:extLst>
          </p:cNvPr>
          <p:cNvPicPr>
            <a:picLocks noChangeAspect="1"/>
          </p:cNvPicPr>
          <p:nvPr/>
        </p:nvPicPr>
        <p:blipFill>
          <a:blip r:embed="rId4"/>
          <a:stretch>
            <a:fillRect/>
          </a:stretch>
        </p:blipFill>
        <p:spPr>
          <a:xfrm>
            <a:off x="4717171" y="4603288"/>
            <a:ext cx="398459" cy="376731"/>
          </a:xfrm>
          <a:prstGeom prst="rect">
            <a:avLst/>
          </a:prstGeom>
        </p:spPr>
      </p:pic>
      <p:sp>
        <p:nvSpPr>
          <p:cNvPr id="13" name="TextBox 12">
            <a:extLst>
              <a:ext uri="{FF2B5EF4-FFF2-40B4-BE49-F238E27FC236}">
                <a16:creationId xmlns:a16="http://schemas.microsoft.com/office/drawing/2014/main" id="{1BFFD975-4CCF-4351-F286-411953549658}"/>
              </a:ext>
            </a:extLst>
          </p:cNvPr>
          <p:cNvSpPr txBox="1"/>
          <p:nvPr/>
        </p:nvSpPr>
        <p:spPr>
          <a:xfrm>
            <a:off x="117681" y="9131185"/>
            <a:ext cx="663481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Services Ontario (DSO): </a:t>
            </a:r>
            <a:r>
              <a:rPr lang="en-CA" b="1">
                <a:latin typeface="Century Gothic"/>
                <a:cs typeface="Segoe UI"/>
              </a:rPr>
              <a:t>1-855-376-3737 </a:t>
            </a:r>
          </a:p>
        </p:txBody>
      </p:sp>
      <p:pic>
        <p:nvPicPr>
          <p:cNvPr id="15" name="Picture 14">
            <a:extLst>
              <a:ext uri="{FF2B5EF4-FFF2-40B4-BE49-F238E27FC236}">
                <a16:creationId xmlns:a16="http://schemas.microsoft.com/office/drawing/2014/main" id="{7C42F3B9-1BFE-F8EA-C791-4450F591CAB4}"/>
              </a:ext>
            </a:extLst>
          </p:cNvPr>
          <p:cNvPicPr>
            <a:picLocks noChangeAspect="1"/>
          </p:cNvPicPr>
          <p:nvPr/>
        </p:nvPicPr>
        <p:blipFill>
          <a:blip r:embed="rId5"/>
          <a:stretch>
            <a:fillRect/>
          </a:stretch>
        </p:blipFill>
        <p:spPr>
          <a:xfrm>
            <a:off x="-250396" y="8500256"/>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020F472E-BDDA-EEB9-9349-826B0759FD54}"/>
              </a:ext>
            </a:extLst>
          </p:cNvPr>
          <p:cNvPicPr>
            <a:picLocks noChangeAspect="1"/>
          </p:cNvPicPr>
          <p:nvPr/>
        </p:nvPicPr>
        <p:blipFill>
          <a:blip r:embed="rId6"/>
          <a:stretch>
            <a:fillRect/>
          </a:stretch>
        </p:blipFill>
        <p:spPr>
          <a:xfrm>
            <a:off x="6960518" y="9107785"/>
            <a:ext cx="727277" cy="688417"/>
          </a:xfrm>
          <a:prstGeom prst="rect">
            <a:avLst/>
          </a:prstGeom>
        </p:spPr>
      </p:pic>
      <p:pic>
        <p:nvPicPr>
          <p:cNvPr id="18" name="Picture 17">
            <a:extLst>
              <a:ext uri="{FF2B5EF4-FFF2-40B4-BE49-F238E27FC236}">
                <a16:creationId xmlns:a16="http://schemas.microsoft.com/office/drawing/2014/main" id="{5432CF1E-5137-3CA7-7B27-DD6C4C0EF39D}"/>
              </a:ext>
            </a:extLst>
          </p:cNvPr>
          <p:cNvPicPr>
            <a:picLocks noChangeAspect="1"/>
          </p:cNvPicPr>
          <p:nvPr/>
        </p:nvPicPr>
        <p:blipFill>
          <a:blip r:embed="rId7"/>
          <a:stretch>
            <a:fillRect/>
          </a:stretch>
        </p:blipFill>
        <p:spPr>
          <a:xfrm>
            <a:off x="6270735" y="9103453"/>
            <a:ext cx="696855" cy="664572"/>
          </a:xfrm>
          <a:prstGeom prst="rect">
            <a:avLst/>
          </a:prstGeom>
        </p:spPr>
      </p:pic>
      <p:pic>
        <p:nvPicPr>
          <p:cNvPr id="8" name="Picture 7">
            <a:extLst>
              <a:ext uri="{FF2B5EF4-FFF2-40B4-BE49-F238E27FC236}">
                <a16:creationId xmlns:a16="http://schemas.microsoft.com/office/drawing/2014/main" id="{E2A9B8C9-F31E-106A-3C56-99508EBF56D3}"/>
              </a:ext>
            </a:extLst>
          </p:cNvPr>
          <p:cNvPicPr>
            <a:picLocks noChangeAspect="1"/>
          </p:cNvPicPr>
          <p:nvPr/>
        </p:nvPicPr>
        <p:blipFill>
          <a:blip r:embed="rId8"/>
          <a:stretch>
            <a:fillRect/>
          </a:stretch>
        </p:blipFill>
        <p:spPr>
          <a:xfrm>
            <a:off x="2729458" y="1441879"/>
            <a:ext cx="963522" cy="947495"/>
          </a:xfrm>
          <a:prstGeom prst="rect">
            <a:avLst/>
          </a:prstGeom>
        </p:spPr>
      </p:pic>
      <p:pic>
        <p:nvPicPr>
          <p:cNvPr id="9" name="Picture 8">
            <a:extLst>
              <a:ext uri="{FF2B5EF4-FFF2-40B4-BE49-F238E27FC236}">
                <a16:creationId xmlns:a16="http://schemas.microsoft.com/office/drawing/2014/main" id="{8B88D110-F9DF-709E-C510-AA0573F6147E}"/>
              </a:ext>
            </a:extLst>
          </p:cNvPr>
          <p:cNvPicPr>
            <a:picLocks noChangeAspect="1"/>
          </p:cNvPicPr>
          <p:nvPr/>
        </p:nvPicPr>
        <p:blipFill>
          <a:blip r:embed="rId9"/>
          <a:stretch>
            <a:fillRect/>
          </a:stretch>
        </p:blipFill>
        <p:spPr>
          <a:xfrm>
            <a:off x="1938406" y="5104404"/>
            <a:ext cx="770474" cy="784400"/>
          </a:xfrm>
          <a:prstGeom prst="rect">
            <a:avLst/>
          </a:prstGeom>
        </p:spPr>
      </p:pic>
      <p:pic>
        <p:nvPicPr>
          <p:cNvPr id="12" name="Picture 11">
            <a:extLst>
              <a:ext uri="{FF2B5EF4-FFF2-40B4-BE49-F238E27FC236}">
                <a16:creationId xmlns:a16="http://schemas.microsoft.com/office/drawing/2014/main" id="{A5858E11-8C14-0239-EB84-E3AD612B5D1B}"/>
              </a:ext>
            </a:extLst>
          </p:cNvPr>
          <p:cNvPicPr>
            <a:picLocks noChangeAspect="1"/>
          </p:cNvPicPr>
          <p:nvPr/>
        </p:nvPicPr>
        <p:blipFill>
          <a:blip r:embed="rId9"/>
          <a:stretch>
            <a:fillRect/>
          </a:stretch>
        </p:blipFill>
        <p:spPr>
          <a:xfrm>
            <a:off x="2663264" y="5104404"/>
            <a:ext cx="770474" cy="784400"/>
          </a:xfrm>
          <a:prstGeom prst="rect">
            <a:avLst/>
          </a:prstGeom>
        </p:spPr>
      </p:pic>
      <p:pic>
        <p:nvPicPr>
          <p:cNvPr id="14" name="Picture 13">
            <a:extLst>
              <a:ext uri="{FF2B5EF4-FFF2-40B4-BE49-F238E27FC236}">
                <a16:creationId xmlns:a16="http://schemas.microsoft.com/office/drawing/2014/main" id="{7C6DE813-1EC9-F02A-F362-E3D053C79635}"/>
              </a:ext>
            </a:extLst>
          </p:cNvPr>
          <p:cNvPicPr>
            <a:picLocks noChangeAspect="1"/>
          </p:cNvPicPr>
          <p:nvPr/>
        </p:nvPicPr>
        <p:blipFill>
          <a:blip r:embed="rId10"/>
          <a:stretch>
            <a:fillRect/>
          </a:stretch>
        </p:blipFill>
        <p:spPr>
          <a:xfrm>
            <a:off x="4850931" y="6560360"/>
            <a:ext cx="1081955" cy="1109554"/>
          </a:xfrm>
          <a:prstGeom prst="rect">
            <a:avLst/>
          </a:prstGeom>
        </p:spPr>
      </p:pic>
      <p:pic>
        <p:nvPicPr>
          <p:cNvPr id="17" name="Picture 16">
            <a:extLst>
              <a:ext uri="{FF2B5EF4-FFF2-40B4-BE49-F238E27FC236}">
                <a16:creationId xmlns:a16="http://schemas.microsoft.com/office/drawing/2014/main" id="{E81C621A-2BD7-AC00-98B8-4F3C18032861}"/>
              </a:ext>
            </a:extLst>
          </p:cNvPr>
          <p:cNvPicPr>
            <a:picLocks noChangeAspect="1"/>
          </p:cNvPicPr>
          <p:nvPr/>
        </p:nvPicPr>
        <p:blipFill>
          <a:blip r:embed="rId10"/>
          <a:stretch>
            <a:fillRect/>
          </a:stretch>
        </p:blipFill>
        <p:spPr>
          <a:xfrm>
            <a:off x="5383058" y="6560360"/>
            <a:ext cx="1081955" cy="1109554"/>
          </a:xfrm>
          <a:prstGeom prst="rect">
            <a:avLst/>
          </a:prstGeom>
        </p:spPr>
      </p:pic>
      <p:graphicFrame>
        <p:nvGraphicFramePr>
          <p:cNvPr id="20" name="Table 7">
            <a:extLst>
              <a:ext uri="{FF2B5EF4-FFF2-40B4-BE49-F238E27FC236}">
                <a16:creationId xmlns:a16="http://schemas.microsoft.com/office/drawing/2014/main" id="{F0A3FA41-21AD-D9D8-0103-2DD541921979}"/>
              </a:ext>
            </a:extLst>
          </p:cNvPr>
          <p:cNvGraphicFramePr>
            <a:graphicFrameLocks noGrp="1"/>
          </p:cNvGraphicFramePr>
          <p:nvPr>
            <p:extLst>
              <p:ext uri="{D42A27DB-BD31-4B8C-83A1-F6EECF244321}">
                <p14:modId xmlns:p14="http://schemas.microsoft.com/office/powerpoint/2010/main" val="3290194515"/>
              </p:ext>
            </p:extLst>
          </p:nvPr>
        </p:nvGraphicFramePr>
        <p:xfrm>
          <a:off x="5683908" y="840426"/>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22" name="Picture 6">
            <a:extLst>
              <a:ext uri="{FF2B5EF4-FFF2-40B4-BE49-F238E27FC236}">
                <a16:creationId xmlns:a16="http://schemas.microsoft.com/office/drawing/2014/main" id="{ABB99346-EF19-E7FF-F6A8-4FA76861270F}"/>
              </a:ext>
            </a:extLst>
          </p:cNvPr>
          <p:cNvPicPr>
            <a:picLocks noChangeAspect="1"/>
          </p:cNvPicPr>
          <p:nvPr/>
        </p:nvPicPr>
        <p:blipFill>
          <a:blip r:embed="rId11"/>
          <a:stretch>
            <a:fillRect/>
          </a:stretch>
        </p:blipFill>
        <p:spPr>
          <a:xfrm>
            <a:off x="4709902" y="837908"/>
            <a:ext cx="1210963" cy="1210963"/>
          </a:xfrm>
          <a:prstGeom prst="rect">
            <a:avLst/>
          </a:prstGeom>
        </p:spPr>
      </p:pic>
      <p:sp>
        <p:nvSpPr>
          <p:cNvPr id="2" name="TextBox 1">
            <a:extLst>
              <a:ext uri="{FF2B5EF4-FFF2-40B4-BE49-F238E27FC236}">
                <a16:creationId xmlns:a16="http://schemas.microsoft.com/office/drawing/2014/main" id="{689856D8-65D4-37EC-FF5A-1D2610427193}"/>
              </a:ext>
            </a:extLst>
          </p:cNvPr>
          <p:cNvSpPr txBox="1"/>
          <p:nvPr/>
        </p:nvSpPr>
        <p:spPr>
          <a:xfrm>
            <a:off x="278402" y="1268075"/>
            <a:ext cx="7229842" cy="7518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Century Gothic"/>
              </a:rPr>
              <a:t>Pour faire la </a:t>
            </a:r>
            <a:r>
              <a:rPr lang="en-US" err="1">
                <a:latin typeface="Century Gothic"/>
              </a:rPr>
              <a:t>demande</a:t>
            </a:r>
            <a:r>
              <a:rPr lang="en-US" dirty="0">
                <a:latin typeface="Century Gothic"/>
              </a:rPr>
              <a:t>, </a:t>
            </a:r>
            <a:r>
              <a:rPr lang="en-US" err="1">
                <a:latin typeface="Century Gothic"/>
              </a:rPr>
              <a:t>vous</a:t>
            </a:r>
            <a:r>
              <a:rPr lang="en-US" dirty="0">
                <a:latin typeface="Century Gothic"/>
              </a:rPr>
              <a:t> </a:t>
            </a:r>
            <a:r>
              <a:rPr lang="en-US" err="1">
                <a:latin typeface="Century Gothic"/>
              </a:rPr>
              <a:t>devez</a:t>
            </a:r>
            <a:r>
              <a:rPr lang="en-US" dirty="0">
                <a:latin typeface="Century Gothic"/>
              </a:rPr>
              <a:t>:</a:t>
            </a:r>
            <a:endParaRPr lang="en-US"/>
          </a:p>
          <a:p>
            <a:pPr marL="742950" lvl="1" indent="-285750">
              <a:lnSpc>
                <a:spcPct val="150000"/>
              </a:lnSpc>
              <a:buFont typeface="Courier New"/>
              <a:buChar char="o"/>
            </a:pPr>
            <a:r>
              <a:rPr lang="en-US" dirty="0">
                <a:latin typeface="Century Gothic"/>
              </a:rPr>
              <a:t>Vivre </a:t>
            </a:r>
            <a:r>
              <a:rPr lang="en-US" dirty="0" err="1">
                <a:latin typeface="Century Gothic"/>
              </a:rPr>
              <a:t>en</a:t>
            </a:r>
            <a:r>
              <a:rPr lang="en-US" dirty="0">
                <a:latin typeface="Century Gothic"/>
              </a:rPr>
              <a:t> Ontario </a:t>
            </a:r>
          </a:p>
          <a:p>
            <a:pPr marL="742950" lvl="1" indent="-285750">
              <a:lnSpc>
                <a:spcPct val="150000"/>
              </a:lnSpc>
              <a:buFont typeface="Courier New"/>
              <a:buChar char="o"/>
            </a:pPr>
            <a:r>
              <a:rPr lang="en-US" dirty="0" err="1">
                <a:latin typeface="Century Gothic"/>
              </a:rPr>
              <a:t>Avoir</a:t>
            </a:r>
            <a:r>
              <a:rPr lang="en-US" dirty="0">
                <a:latin typeface="Century Gothic"/>
              </a:rPr>
              <a:t> </a:t>
            </a:r>
            <a:r>
              <a:rPr lang="en-US" dirty="0" err="1">
                <a:latin typeface="Century Gothic"/>
              </a:rPr>
              <a:t>reçu</a:t>
            </a:r>
            <a:r>
              <a:rPr lang="en-US" b="1" dirty="0">
                <a:latin typeface="Century Gothic"/>
              </a:rPr>
              <a:t> un diagnostic</a:t>
            </a:r>
            <a:r>
              <a:rPr lang="en-US" dirty="0">
                <a:latin typeface="Century Gothic"/>
              </a:rPr>
              <a:t> de </a:t>
            </a:r>
            <a:r>
              <a:rPr lang="en-US" dirty="0" err="1">
                <a:latin typeface="Century Gothic"/>
              </a:rPr>
              <a:t>déficience</a:t>
            </a:r>
            <a:r>
              <a:rPr lang="en-US" dirty="0">
                <a:latin typeface="Century Gothic"/>
              </a:rPr>
              <a:t> </a:t>
            </a:r>
            <a:r>
              <a:rPr lang="en-US" dirty="0" err="1">
                <a:latin typeface="Century Gothic"/>
              </a:rPr>
              <a:t>intellectuelle</a:t>
            </a:r>
            <a:r>
              <a:rPr lang="en-US" dirty="0">
                <a:latin typeface="Century Gothic"/>
              </a:rPr>
              <a:t> </a:t>
            </a:r>
            <a:r>
              <a:rPr lang="en-US" dirty="0" err="1">
                <a:latin typeface="Century Gothic"/>
              </a:rPr>
              <a:t>avant</a:t>
            </a:r>
            <a:r>
              <a:rPr lang="en-US" dirty="0">
                <a:latin typeface="Century Gothic"/>
              </a:rPr>
              <a:t> son 18e </a:t>
            </a:r>
            <a:r>
              <a:rPr lang="en-US" dirty="0" err="1">
                <a:latin typeface="Century Gothic"/>
              </a:rPr>
              <a:t>anniversaire</a:t>
            </a:r>
            <a:r>
              <a:rPr lang="en-US" dirty="0">
                <a:latin typeface="Century Gothic"/>
              </a:rPr>
              <a:t> </a:t>
            </a:r>
          </a:p>
          <a:p>
            <a:pPr marL="742950" lvl="1" indent="-285750">
              <a:lnSpc>
                <a:spcPct val="150000"/>
              </a:lnSpc>
              <a:buFont typeface="Courier New"/>
              <a:buChar char="o"/>
            </a:pPr>
            <a:r>
              <a:rPr lang="en-US" err="1">
                <a:latin typeface="Century Gothic"/>
              </a:rPr>
              <a:t>Avoir</a:t>
            </a:r>
            <a:r>
              <a:rPr lang="en-US" dirty="0">
                <a:latin typeface="Century Gothic"/>
              </a:rPr>
              <a:t> </a:t>
            </a:r>
            <a:r>
              <a:rPr lang="en-US" b="1" dirty="0">
                <a:latin typeface="Century Gothic"/>
              </a:rPr>
              <a:t>18 </a:t>
            </a:r>
            <a:r>
              <a:rPr lang="en-US" b="1" err="1">
                <a:latin typeface="Century Gothic"/>
              </a:rPr>
              <a:t>ans</a:t>
            </a:r>
            <a:r>
              <a:rPr lang="en-US" b="1" dirty="0">
                <a:latin typeface="Century Gothic"/>
              </a:rPr>
              <a:t> et plus</a:t>
            </a:r>
            <a:endParaRPr lang="en-US" b="1">
              <a:latin typeface="Century Gothic"/>
              <a:cs typeface="Calibri"/>
            </a:endParaRPr>
          </a:p>
          <a:p>
            <a:pPr>
              <a:lnSpc>
                <a:spcPct val="150000"/>
              </a:lnSpc>
            </a:pPr>
            <a:endParaRPr lang="en-US" dirty="0">
              <a:latin typeface="Century Gothic"/>
            </a:endParaRPr>
          </a:p>
          <a:p>
            <a:pPr>
              <a:lnSpc>
                <a:spcPct val="150000"/>
              </a:lnSpc>
            </a:pPr>
            <a:r>
              <a:rPr lang="en-US" dirty="0">
                <a:latin typeface="Century Gothic"/>
              </a:rPr>
              <a:t>  </a:t>
            </a:r>
            <a:r>
              <a:rPr lang="en-US" b="1" u="sng" dirty="0">
                <a:latin typeface="Century Gothic"/>
              </a:rPr>
              <a:t>Comment </a:t>
            </a:r>
            <a:r>
              <a:rPr lang="en-US" b="1" u="sng" dirty="0" err="1">
                <a:latin typeface="Century Gothic"/>
              </a:rPr>
              <a:t>s'inscrire</a:t>
            </a:r>
            <a:r>
              <a:rPr lang="en-US" b="1" u="sng" dirty="0">
                <a:latin typeface="Century Gothic"/>
              </a:rPr>
              <a:t> ?</a:t>
            </a:r>
          </a:p>
          <a:p>
            <a:pPr>
              <a:lnSpc>
                <a:spcPct val="150000"/>
              </a:lnSpc>
            </a:pPr>
            <a:r>
              <a:rPr lang="en-US" dirty="0">
                <a:latin typeface="Century Gothic"/>
              </a:rPr>
              <a:t>Si </a:t>
            </a:r>
            <a:r>
              <a:rPr lang="en-US" dirty="0" err="1">
                <a:latin typeface="Century Gothic"/>
              </a:rPr>
              <a:t>vous</a:t>
            </a:r>
            <a:r>
              <a:rPr lang="en-US" dirty="0">
                <a:latin typeface="Century Gothic"/>
              </a:rPr>
              <a:t> </a:t>
            </a:r>
            <a:r>
              <a:rPr lang="en-US" dirty="0" err="1">
                <a:latin typeface="Century Gothic"/>
              </a:rPr>
              <a:t>remplissez</a:t>
            </a:r>
            <a:r>
              <a:rPr lang="en-US" dirty="0">
                <a:latin typeface="Century Gothic"/>
              </a:rPr>
              <a:t> les conditions </a:t>
            </a:r>
            <a:r>
              <a:rPr lang="en-US" dirty="0" err="1">
                <a:latin typeface="Century Gothic"/>
              </a:rPr>
              <a:t>requises</a:t>
            </a:r>
            <a:r>
              <a:rPr lang="en-US" dirty="0">
                <a:latin typeface="Century Gothic"/>
              </a:rPr>
              <a:t>,</a:t>
            </a:r>
            <a:r>
              <a:rPr lang="en-US" b="1" dirty="0">
                <a:latin typeface="Century Gothic"/>
              </a:rPr>
              <a:t> </a:t>
            </a:r>
            <a:r>
              <a:rPr lang="en-US" b="1" dirty="0" err="1">
                <a:latin typeface="Century Gothic"/>
              </a:rPr>
              <a:t>vous</a:t>
            </a:r>
            <a:r>
              <a:rPr lang="en-US" b="1" dirty="0">
                <a:latin typeface="Century Gothic"/>
              </a:rPr>
              <a:t> </a:t>
            </a:r>
            <a:r>
              <a:rPr lang="en-US" b="1" dirty="0" err="1">
                <a:latin typeface="Century Gothic"/>
              </a:rPr>
              <a:t>recevrez</a:t>
            </a:r>
            <a:r>
              <a:rPr lang="en-US" b="1" dirty="0">
                <a:latin typeface="Century Gothic"/>
              </a:rPr>
              <a:t> </a:t>
            </a:r>
            <a:r>
              <a:rPr lang="en-US" b="1" dirty="0" err="1">
                <a:latin typeface="Century Gothic"/>
              </a:rPr>
              <a:t>une</a:t>
            </a:r>
            <a:r>
              <a:rPr lang="en-US" b="1" dirty="0">
                <a:latin typeface="Century Gothic"/>
              </a:rPr>
              <a:t> </a:t>
            </a:r>
            <a:r>
              <a:rPr lang="en-US" b="1" dirty="0" err="1">
                <a:latin typeface="Century Gothic"/>
              </a:rPr>
              <a:t>lettre</a:t>
            </a:r>
            <a:r>
              <a:rPr lang="en-US" dirty="0">
                <a:latin typeface="Century Gothic"/>
              </a:rPr>
              <a:t> et </a:t>
            </a:r>
            <a:r>
              <a:rPr lang="en-US" dirty="0" err="1">
                <a:latin typeface="Century Gothic"/>
              </a:rPr>
              <a:t>serez</a:t>
            </a:r>
            <a:r>
              <a:rPr lang="en-US" dirty="0">
                <a:latin typeface="Century Gothic"/>
              </a:rPr>
              <a:t> </a:t>
            </a:r>
            <a:r>
              <a:rPr lang="en-US" b="1" dirty="0" err="1">
                <a:latin typeface="Century Gothic"/>
              </a:rPr>
              <a:t>appelé</a:t>
            </a:r>
            <a:r>
              <a:rPr lang="en-US" dirty="0">
                <a:latin typeface="Century Gothic"/>
              </a:rPr>
              <a:t> par le personnel. </a:t>
            </a:r>
          </a:p>
          <a:p>
            <a:pPr>
              <a:lnSpc>
                <a:spcPct val="150000"/>
              </a:lnSpc>
            </a:pPr>
            <a:endParaRPr lang="en-US" dirty="0">
              <a:latin typeface="Century Gothic"/>
            </a:endParaRPr>
          </a:p>
          <a:p>
            <a:pPr>
              <a:lnSpc>
                <a:spcPct val="150000"/>
              </a:lnSpc>
            </a:pPr>
            <a:endParaRPr lang="en-US" dirty="0">
              <a:latin typeface="Century Gothic"/>
            </a:endParaRPr>
          </a:p>
          <a:p>
            <a:pPr>
              <a:lnSpc>
                <a:spcPct val="150000"/>
              </a:lnSpc>
            </a:pPr>
            <a:r>
              <a:rPr lang="en-US" dirty="0" err="1">
                <a:latin typeface="Century Gothic"/>
              </a:rPr>
              <a:t>Ils</a:t>
            </a:r>
            <a:r>
              <a:rPr lang="en-US" dirty="0">
                <a:latin typeface="Century Gothic"/>
              </a:rPr>
              <a:t> </a:t>
            </a:r>
            <a:r>
              <a:rPr lang="en-US" dirty="0" err="1">
                <a:latin typeface="Century Gothic"/>
              </a:rPr>
              <a:t>organiseront</a:t>
            </a:r>
            <a:r>
              <a:rPr lang="en-US" dirty="0">
                <a:latin typeface="Century Gothic"/>
              </a:rPr>
              <a:t> </a:t>
            </a:r>
            <a:r>
              <a:rPr lang="en-US" b="1" dirty="0">
                <a:latin typeface="Century Gothic"/>
              </a:rPr>
              <a:t>2 </a:t>
            </a:r>
            <a:r>
              <a:rPr lang="en-US" b="1" dirty="0" err="1">
                <a:latin typeface="Century Gothic"/>
              </a:rPr>
              <a:t>réunions</a:t>
            </a:r>
            <a:r>
              <a:rPr lang="en-US" dirty="0">
                <a:latin typeface="Century Gothic"/>
              </a:rPr>
              <a:t> avec </a:t>
            </a:r>
            <a:r>
              <a:rPr lang="en-US" dirty="0" err="1">
                <a:latin typeface="Century Gothic"/>
              </a:rPr>
              <a:t>vous</a:t>
            </a:r>
            <a:r>
              <a:rPr lang="en-US" dirty="0">
                <a:latin typeface="Century Gothic"/>
              </a:rPr>
              <a:t> pour </a:t>
            </a:r>
            <a:r>
              <a:rPr lang="en-US" dirty="0" err="1">
                <a:latin typeface="Century Gothic"/>
              </a:rPr>
              <a:t>vous</a:t>
            </a:r>
            <a:r>
              <a:rPr lang="en-US" dirty="0">
                <a:latin typeface="Century Gothic"/>
              </a:rPr>
              <a:t> aider à </a:t>
            </a:r>
            <a:r>
              <a:rPr lang="en-US" b="1" dirty="0" err="1">
                <a:latin typeface="Century Gothic"/>
              </a:rPr>
              <a:t>remplir</a:t>
            </a:r>
            <a:r>
              <a:rPr lang="en-US" b="1" dirty="0">
                <a:latin typeface="Century Gothic"/>
              </a:rPr>
              <a:t> </a:t>
            </a:r>
            <a:r>
              <a:rPr lang="en-US" b="1" dirty="0" err="1">
                <a:latin typeface="Century Gothic"/>
              </a:rPr>
              <a:t>une</a:t>
            </a:r>
            <a:r>
              <a:rPr lang="en-US" b="1" dirty="0">
                <a:latin typeface="Century Gothic"/>
              </a:rPr>
              <a:t> </a:t>
            </a:r>
            <a:r>
              <a:rPr lang="en-US" b="1" dirty="0" err="1">
                <a:latin typeface="Century Gothic"/>
              </a:rPr>
              <a:t>demande</a:t>
            </a:r>
            <a:r>
              <a:rPr lang="en-US" dirty="0">
                <a:latin typeface="Century Gothic"/>
              </a:rPr>
              <a:t>. </a:t>
            </a:r>
            <a:r>
              <a:rPr lang="en-US" dirty="0" err="1">
                <a:latin typeface="Century Gothic"/>
              </a:rPr>
              <a:t>Chaque</a:t>
            </a:r>
            <a:r>
              <a:rPr lang="en-US" dirty="0">
                <a:latin typeface="Century Gothic"/>
              </a:rPr>
              <a:t> </a:t>
            </a:r>
            <a:r>
              <a:rPr lang="en-US" dirty="0" err="1">
                <a:latin typeface="Century Gothic"/>
              </a:rPr>
              <a:t>réunion</a:t>
            </a:r>
            <a:r>
              <a:rPr lang="en-US" dirty="0">
                <a:latin typeface="Century Gothic"/>
              </a:rPr>
              <a:t> dure </a:t>
            </a:r>
            <a:r>
              <a:rPr lang="en-US" b="1" dirty="0">
                <a:latin typeface="Century Gothic"/>
              </a:rPr>
              <a:t>3 </a:t>
            </a:r>
            <a:r>
              <a:rPr lang="en-US" b="1" dirty="0" err="1">
                <a:latin typeface="Century Gothic"/>
              </a:rPr>
              <a:t>heures</a:t>
            </a:r>
            <a:r>
              <a:rPr lang="en-US" dirty="0">
                <a:latin typeface="Century Gothic"/>
              </a:rPr>
              <a:t>.</a:t>
            </a:r>
            <a:endParaRPr lang="en-US">
              <a:latin typeface="Century Gothic"/>
              <a:cs typeface="Calibri"/>
            </a:endParaRPr>
          </a:p>
          <a:p>
            <a:pPr>
              <a:lnSpc>
                <a:spcPct val="150000"/>
              </a:lnSpc>
            </a:pPr>
            <a:endParaRPr lang="en-US" dirty="0">
              <a:latin typeface="Century Gothic"/>
            </a:endParaRPr>
          </a:p>
          <a:p>
            <a:pPr>
              <a:lnSpc>
                <a:spcPct val="150000"/>
              </a:lnSpc>
            </a:pPr>
            <a:endParaRPr lang="en-US" dirty="0">
              <a:latin typeface="Century Gothic"/>
            </a:endParaRPr>
          </a:p>
          <a:p>
            <a:pPr>
              <a:lnSpc>
                <a:spcPct val="150000"/>
              </a:lnSpc>
            </a:pPr>
            <a:r>
              <a:rPr lang="en-US" dirty="0">
                <a:latin typeface="Century Gothic"/>
              </a:rPr>
              <a:t>Vous </a:t>
            </a:r>
            <a:r>
              <a:rPr lang="en-US" err="1">
                <a:latin typeface="Century Gothic"/>
              </a:rPr>
              <a:t>devrez</a:t>
            </a:r>
            <a:r>
              <a:rPr lang="en-US" dirty="0">
                <a:latin typeface="Century Gothic"/>
              </a:rPr>
              <a:t> </a:t>
            </a:r>
            <a:r>
              <a:rPr lang="en-US" err="1">
                <a:latin typeface="Century Gothic"/>
              </a:rPr>
              <a:t>être</a:t>
            </a:r>
            <a:r>
              <a:rPr lang="en-US" dirty="0">
                <a:latin typeface="Century Gothic"/>
              </a:rPr>
              <a:t> </a:t>
            </a:r>
            <a:r>
              <a:rPr lang="en-US" b="1" err="1">
                <a:latin typeface="Century Gothic"/>
              </a:rPr>
              <a:t>accompagné</a:t>
            </a:r>
            <a:r>
              <a:rPr lang="en-US" b="1" dirty="0">
                <a:latin typeface="Century Gothic"/>
              </a:rPr>
              <a:t> </a:t>
            </a:r>
            <a:r>
              <a:rPr lang="en-US" b="1" err="1">
                <a:latin typeface="Century Gothic"/>
              </a:rPr>
              <a:t>d'au</a:t>
            </a:r>
            <a:r>
              <a:rPr lang="en-US" b="1" dirty="0">
                <a:latin typeface="Century Gothic"/>
              </a:rPr>
              <a:t> </a:t>
            </a:r>
            <a:r>
              <a:rPr lang="en-US" b="1" err="1">
                <a:latin typeface="Century Gothic"/>
              </a:rPr>
              <a:t>moins</a:t>
            </a:r>
            <a:r>
              <a:rPr lang="en-US" b="1" dirty="0">
                <a:latin typeface="Century Gothic"/>
              </a:rPr>
              <a:t> 2 </a:t>
            </a:r>
            <a:r>
              <a:rPr lang="en-US" b="1" err="1">
                <a:latin typeface="Century Gothic"/>
              </a:rPr>
              <a:t>personnes</a:t>
            </a:r>
            <a:r>
              <a:rPr lang="en-US" dirty="0">
                <a:latin typeface="Century Gothic"/>
              </a:rPr>
              <a:t> qui </a:t>
            </a:r>
            <a:r>
              <a:rPr lang="en-US" err="1">
                <a:latin typeface="Century Gothic"/>
              </a:rPr>
              <a:t>vous</a:t>
            </a:r>
            <a:r>
              <a:rPr lang="en-US" dirty="0">
                <a:latin typeface="Century Gothic"/>
              </a:rPr>
              <a:t> </a:t>
            </a:r>
            <a:r>
              <a:rPr lang="en-US" err="1">
                <a:latin typeface="Century Gothic"/>
              </a:rPr>
              <a:t>connaissent</a:t>
            </a:r>
            <a:r>
              <a:rPr lang="en-US" dirty="0">
                <a:latin typeface="Century Gothic"/>
              </a:rPr>
              <a:t> bien (un parent, un </a:t>
            </a:r>
            <a:r>
              <a:rPr lang="en-US" err="1">
                <a:latin typeface="Century Gothic"/>
              </a:rPr>
              <a:t>tuteur</a:t>
            </a:r>
            <a:r>
              <a:rPr lang="en-US" dirty="0">
                <a:latin typeface="Century Gothic"/>
              </a:rPr>
              <a:t> </a:t>
            </a:r>
            <a:r>
              <a:rPr lang="en-US" err="1">
                <a:latin typeface="Century Gothic"/>
              </a:rPr>
              <a:t>ou</a:t>
            </a:r>
            <a:r>
              <a:rPr lang="en-US" dirty="0">
                <a:latin typeface="Century Gothic"/>
              </a:rPr>
              <a:t> un </a:t>
            </a:r>
            <a:r>
              <a:rPr lang="en-US" err="1">
                <a:latin typeface="Century Gothic"/>
              </a:rPr>
              <a:t>enseignant</a:t>
            </a:r>
            <a:r>
              <a:rPr lang="en-US" dirty="0">
                <a:latin typeface="Century Gothic"/>
              </a:rPr>
              <a:t>, par </a:t>
            </a:r>
            <a:r>
              <a:rPr lang="en-US" err="1">
                <a:latin typeface="Century Gothic"/>
              </a:rPr>
              <a:t>exemple</a:t>
            </a:r>
            <a:r>
              <a:rPr lang="en-US" dirty="0">
                <a:latin typeface="Century Gothic"/>
              </a:rPr>
              <a:t>)</a:t>
            </a:r>
            <a:r>
              <a:rPr lang="en-US" b="1" dirty="0">
                <a:latin typeface="Century Gothic"/>
              </a:rPr>
              <a:t> à </a:t>
            </a:r>
            <a:r>
              <a:rPr lang="en-US" b="1" err="1">
                <a:latin typeface="Century Gothic"/>
              </a:rPr>
              <a:t>chaque</a:t>
            </a:r>
            <a:r>
              <a:rPr lang="en-US" b="1" dirty="0">
                <a:latin typeface="Century Gothic"/>
              </a:rPr>
              <a:t> </a:t>
            </a:r>
            <a:r>
              <a:rPr lang="en-US" b="1" err="1">
                <a:latin typeface="Century Gothic"/>
              </a:rPr>
              <a:t>réunion</a:t>
            </a:r>
            <a:r>
              <a:rPr lang="en-US" dirty="0">
                <a:latin typeface="Century Gothic"/>
              </a:rPr>
              <a:t>.</a:t>
            </a:r>
            <a:endParaRPr lang="en-US">
              <a:latin typeface="Century Gothic"/>
              <a:cs typeface="Calibri" panose="020F0502020204030204"/>
            </a:endParaRPr>
          </a:p>
        </p:txBody>
      </p:sp>
      <p:sp>
        <p:nvSpPr>
          <p:cNvPr id="4" name="TextBox 3">
            <a:extLst>
              <a:ext uri="{FF2B5EF4-FFF2-40B4-BE49-F238E27FC236}">
                <a16:creationId xmlns:a16="http://schemas.microsoft.com/office/drawing/2014/main" id="{19800D66-EC1B-2294-C5BB-C28C5941D319}"/>
              </a:ext>
            </a:extLst>
          </p:cNvPr>
          <p:cNvSpPr txBox="1"/>
          <p:nvPr/>
        </p:nvSpPr>
        <p:spPr>
          <a:xfrm>
            <a:off x="-319" y="1477"/>
            <a:ext cx="704758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Services de </a:t>
            </a:r>
            <a:r>
              <a:rPr lang="en-CA" sz="2800" b="1" err="1">
                <a:latin typeface="Century Gothic"/>
              </a:rPr>
              <a:t>l'Ontario</a:t>
            </a:r>
            <a:r>
              <a:rPr lang="en-CA" sz="2800" b="1" dirty="0">
                <a:latin typeface="Century Gothic"/>
              </a:rPr>
              <a:t> pour les </a:t>
            </a:r>
            <a:r>
              <a:rPr lang="en-CA" sz="2800" b="1" err="1">
                <a:latin typeface="Century Gothic"/>
              </a:rPr>
              <a:t>personnes</a:t>
            </a:r>
            <a:r>
              <a:rPr lang="en-CA" sz="2800" b="1" dirty="0">
                <a:latin typeface="Century Gothic"/>
              </a:rPr>
              <a:t> </a:t>
            </a:r>
            <a:r>
              <a:rPr lang="en-CA" sz="2800" b="1" err="1">
                <a:latin typeface="Century Gothic"/>
              </a:rPr>
              <a:t>ayant</a:t>
            </a:r>
            <a:r>
              <a:rPr lang="en-CA" sz="2800" b="1" dirty="0">
                <a:latin typeface="Century Gothic"/>
              </a:rPr>
              <a:t> </a:t>
            </a:r>
            <a:r>
              <a:rPr lang="en-CA" sz="2800" b="1" err="1">
                <a:latin typeface="Century Gothic"/>
              </a:rPr>
              <a:t>une</a:t>
            </a:r>
            <a:r>
              <a:rPr lang="en-CA" sz="2800" b="1" dirty="0">
                <a:latin typeface="Century Gothic"/>
              </a:rPr>
              <a:t> </a:t>
            </a:r>
            <a:r>
              <a:rPr lang="en-CA" sz="2800" b="1" err="1">
                <a:latin typeface="Century Gothic"/>
              </a:rPr>
              <a:t>déficience</a:t>
            </a:r>
            <a:r>
              <a:rPr lang="en-CA" sz="2800" b="1" dirty="0">
                <a:latin typeface="Century Gothic"/>
              </a:rPr>
              <a:t> </a:t>
            </a:r>
            <a:r>
              <a:rPr lang="en-CA" sz="2800" b="1" err="1">
                <a:latin typeface="Century Gothic"/>
              </a:rPr>
              <a:t>intellectuelle</a:t>
            </a:r>
            <a:r>
              <a:rPr lang="en-CA" sz="2800" b="1" dirty="0">
                <a:latin typeface="Century Gothic"/>
              </a:rPr>
              <a:t> (SOPDI)</a:t>
            </a:r>
          </a:p>
        </p:txBody>
      </p:sp>
      <p:sp>
        <p:nvSpPr>
          <p:cNvPr id="6" name="TextBox 5">
            <a:extLst>
              <a:ext uri="{FF2B5EF4-FFF2-40B4-BE49-F238E27FC236}">
                <a16:creationId xmlns:a16="http://schemas.microsoft.com/office/drawing/2014/main" id="{6319227E-9542-8DA8-A84C-A0BE89A18677}"/>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Developmental Services Ontario. (2024). Resources. Retrieved from </a:t>
            </a:r>
            <a:r>
              <a:rPr lang="en-US" sz="700" dirty="0">
                <a:ea typeface="+mn-lt"/>
                <a:cs typeface="+mn-lt"/>
              </a:rPr>
              <a:t>https://www.dsontario.ca/resources</a:t>
            </a:r>
          </a:p>
        </p:txBody>
      </p:sp>
    </p:spTree>
    <p:extLst>
      <p:ext uri="{BB962C8B-B14F-4D97-AF65-F5344CB8AC3E}">
        <p14:creationId xmlns:p14="http://schemas.microsoft.com/office/powerpoint/2010/main" val="932775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1BF14B92-9B8B-2F68-1D29-B40CC340C81B}"/>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855129C2-8509-8D5D-3A1D-9ABE4727E5C8}"/>
              </a:ext>
            </a:extLst>
          </p:cNvPr>
          <p:cNvSpPr txBox="1"/>
          <p:nvPr/>
        </p:nvSpPr>
        <p:spPr>
          <a:xfrm>
            <a:off x="210720" y="1301704"/>
            <a:ext cx="7512885" cy="7058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Le </a:t>
            </a:r>
            <a:r>
              <a:rPr lang="en-US" b="1" dirty="0" err="1">
                <a:latin typeface="Century Gothic"/>
                <a:ea typeface="+mn-lt"/>
                <a:cs typeface="+mn-lt"/>
              </a:rPr>
              <a:t>crédit</a:t>
            </a:r>
            <a:r>
              <a:rPr lang="en-US" b="1" dirty="0">
                <a:latin typeface="Century Gothic"/>
                <a:ea typeface="+mn-lt"/>
                <a:cs typeface="+mn-lt"/>
              </a:rPr>
              <a:t> </a:t>
            </a:r>
            <a:r>
              <a:rPr lang="en-US" b="1" dirty="0" err="1">
                <a:latin typeface="Century Gothic"/>
                <a:ea typeface="+mn-lt"/>
                <a:cs typeface="+mn-lt"/>
              </a:rPr>
              <a:t>d'impôt</a:t>
            </a:r>
            <a:r>
              <a:rPr lang="en-US" b="1" dirty="0">
                <a:latin typeface="Century Gothic"/>
                <a:ea typeface="+mn-lt"/>
                <a:cs typeface="+mn-lt"/>
              </a:rPr>
              <a:t> pour </a:t>
            </a:r>
            <a:r>
              <a:rPr lang="en-US" b="1" dirty="0" err="1">
                <a:latin typeface="Century Gothic"/>
                <a:ea typeface="+mn-lt"/>
                <a:cs typeface="+mn-lt"/>
              </a:rPr>
              <a:t>personnes</a:t>
            </a:r>
            <a:r>
              <a:rPr lang="en-US" b="1" dirty="0">
                <a:latin typeface="Century Gothic"/>
                <a:ea typeface="+mn-lt"/>
                <a:cs typeface="+mn-lt"/>
              </a:rPr>
              <a:t> </a:t>
            </a:r>
            <a:r>
              <a:rPr lang="en-US" b="1" dirty="0" err="1">
                <a:latin typeface="Century Gothic"/>
                <a:ea typeface="+mn-lt"/>
                <a:cs typeface="+mn-lt"/>
              </a:rPr>
              <a:t>handicapée</a:t>
            </a:r>
            <a:r>
              <a:rPr lang="en-US" dirty="0" err="1">
                <a:latin typeface="Century Gothic"/>
                <a:ea typeface="+mn-lt"/>
                <a:cs typeface="+mn-lt"/>
              </a:rPr>
              <a:t>s</a:t>
            </a:r>
            <a:r>
              <a:rPr lang="en-US" dirty="0">
                <a:latin typeface="Century Gothic"/>
                <a:ea typeface="+mn-lt"/>
                <a:cs typeface="+mn-lt"/>
              </a:rPr>
              <a:t> </a:t>
            </a:r>
            <a:r>
              <a:rPr lang="en-US" dirty="0" err="1">
                <a:latin typeface="Century Gothic"/>
                <a:ea typeface="+mn-lt"/>
                <a:cs typeface="+mn-lt"/>
              </a:rPr>
              <a:t>est</a:t>
            </a:r>
            <a:r>
              <a:rPr lang="en-US" dirty="0">
                <a:latin typeface="Century Gothic"/>
                <a:ea typeface="+mn-lt"/>
                <a:cs typeface="+mn-lt"/>
              </a:rPr>
              <a:t> un </a:t>
            </a:r>
            <a:r>
              <a:rPr lang="en-US" b="1" dirty="0" err="1">
                <a:latin typeface="Century Gothic"/>
                <a:ea typeface="+mn-lt"/>
                <a:cs typeface="+mn-lt"/>
              </a:rPr>
              <a:t>programme</a:t>
            </a:r>
            <a:r>
              <a:rPr lang="en-US" b="1" dirty="0">
                <a:latin typeface="Century Gothic"/>
                <a:ea typeface="+mn-lt"/>
                <a:cs typeface="+mn-lt"/>
              </a:rPr>
              <a:t> </a:t>
            </a:r>
            <a:r>
              <a:rPr lang="en-US" b="1" dirty="0" err="1">
                <a:latin typeface="Century Gothic"/>
                <a:ea typeface="+mn-lt"/>
                <a:cs typeface="+mn-lt"/>
              </a:rPr>
              <a:t>gouvernemental</a:t>
            </a:r>
            <a:r>
              <a:rPr lang="en-US" dirty="0">
                <a:latin typeface="Century Gothic"/>
                <a:ea typeface="+mn-lt"/>
                <a:cs typeface="+mn-lt"/>
              </a:rPr>
              <a:t> qui </a:t>
            </a:r>
            <a:r>
              <a:rPr lang="en-US" dirty="0" err="1">
                <a:latin typeface="Century Gothic"/>
                <a:ea typeface="+mn-lt"/>
                <a:cs typeface="+mn-lt"/>
              </a:rPr>
              <a:t>permet</a:t>
            </a:r>
            <a:r>
              <a:rPr lang="en-US" dirty="0">
                <a:latin typeface="Century Gothic"/>
                <a:ea typeface="+mn-lt"/>
                <a:cs typeface="+mn-lt"/>
              </a:rPr>
              <a:t> aux </a:t>
            </a:r>
            <a:r>
              <a:rPr lang="en-US" dirty="0" err="1">
                <a:latin typeface="Century Gothic"/>
                <a:ea typeface="+mn-lt"/>
                <a:cs typeface="+mn-lt"/>
              </a:rPr>
              <a:t>personnes</a:t>
            </a:r>
            <a:r>
              <a:rPr lang="en-US" dirty="0">
                <a:latin typeface="Century Gothic"/>
                <a:ea typeface="+mn-lt"/>
                <a:cs typeface="+mn-lt"/>
              </a:rPr>
              <a:t> </a:t>
            </a:r>
            <a:r>
              <a:rPr lang="en-US" dirty="0" err="1">
                <a:latin typeface="Century Gothic"/>
                <a:ea typeface="+mn-lt"/>
                <a:cs typeface="+mn-lt"/>
              </a:rPr>
              <a:t>souffrant</a:t>
            </a:r>
            <a:r>
              <a:rPr lang="en-US" dirty="0">
                <a:latin typeface="Century Gothic"/>
                <a:ea typeface="+mn-lt"/>
                <a:cs typeface="+mn-lt"/>
              </a:rPr>
              <a:t> de </a:t>
            </a:r>
            <a:r>
              <a:rPr lang="en-US" dirty="0" err="1">
                <a:latin typeface="Century Gothic"/>
                <a:ea typeface="+mn-lt"/>
                <a:cs typeface="+mn-lt"/>
              </a:rPr>
              <a:t>déficiences</a:t>
            </a:r>
            <a:r>
              <a:rPr lang="en-US" dirty="0">
                <a:latin typeface="Century Gothic"/>
                <a:ea typeface="+mn-lt"/>
                <a:cs typeface="+mn-lt"/>
              </a:rPr>
              <a:t> physiques et/</a:t>
            </a:r>
            <a:r>
              <a:rPr lang="en-US" dirty="0" err="1">
                <a:latin typeface="Century Gothic"/>
                <a:ea typeface="+mn-lt"/>
                <a:cs typeface="+mn-lt"/>
              </a:rPr>
              <a:t>ou</a:t>
            </a:r>
            <a:r>
              <a:rPr lang="en-US" dirty="0">
                <a:latin typeface="Century Gothic"/>
                <a:ea typeface="+mn-lt"/>
                <a:cs typeface="+mn-lt"/>
              </a:rPr>
              <a:t> </a:t>
            </a:r>
            <a:r>
              <a:rPr lang="en-US" dirty="0" err="1">
                <a:latin typeface="Century Gothic"/>
                <a:ea typeface="+mn-lt"/>
                <a:cs typeface="+mn-lt"/>
              </a:rPr>
              <a:t>mentales</a:t>
            </a:r>
            <a:r>
              <a:rPr lang="en-US" dirty="0">
                <a:latin typeface="Century Gothic"/>
                <a:ea typeface="+mn-lt"/>
                <a:cs typeface="+mn-lt"/>
              </a:rPr>
              <a:t> de </a:t>
            </a:r>
            <a:r>
              <a:rPr lang="en-US" b="1" dirty="0">
                <a:latin typeface="Century Gothic"/>
                <a:ea typeface="+mn-lt"/>
                <a:cs typeface="+mn-lt"/>
              </a:rPr>
              <a:t>payer </a:t>
            </a:r>
            <a:r>
              <a:rPr lang="en-US" b="1" dirty="0" err="1">
                <a:latin typeface="Century Gothic"/>
                <a:ea typeface="+mn-lt"/>
                <a:cs typeface="+mn-lt"/>
              </a:rPr>
              <a:t>moins</a:t>
            </a:r>
            <a:r>
              <a:rPr lang="en-US" b="1" dirty="0">
                <a:latin typeface="Century Gothic"/>
                <a:ea typeface="+mn-lt"/>
                <a:cs typeface="+mn-lt"/>
              </a:rPr>
              <a:t> </a:t>
            </a:r>
            <a:r>
              <a:rPr lang="en-US" b="1" dirty="0" err="1">
                <a:latin typeface="Century Gothic"/>
                <a:ea typeface="+mn-lt"/>
                <a:cs typeface="+mn-lt"/>
              </a:rPr>
              <a:t>d'impôts</a:t>
            </a:r>
            <a:r>
              <a:rPr lang="en-US" dirty="0">
                <a:latin typeface="Century Gothic"/>
                <a:ea typeface="+mn-lt"/>
                <a:cs typeface="+mn-lt"/>
              </a:rPr>
              <a:t> sur le </a:t>
            </a:r>
            <a:r>
              <a:rPr lang="en-US" dirty="0" err="1">
                <a:latin typeface="Century Gothic"/>
                <a:ea typeface="+mn-lt"/>
                <a:cs typeface="+mn-lt"/>
              </a:rPr>
              <a:t>revenu</a:t>
            </a:r>
            <a:r>
              <a:rPr lang="en-US" dirty="0">
                <a:latin typeface="Century Gothic"/>
                <a:ea typeface="+mn-lt"/>
                <a:cs typeface="+mn-lt"/>
              </a:rPr>
              <a:t>. </a:t>
            </a:r>
            <a:r>
              <a:rPr lang="en-CA" dirty="0">
                <a:latin typeface="Century Gothic"/>
                <a:cs typeface="Calibri"/>
              </a:rPr>
              <a:t> </a:t>
            </a:r>
          </a:p>
          <a:p>
            <a:pPr>
              <a:lnSpc>
                <a:spcPct val="200000"/>
              </a:lnSpc>
              <a:spcBef>
                <a:spcPts val="1000"/>
              </a:spcBef>
            </a:pPr>
            <a:endParaRPr lang="en-CA">
              <a:latin typeface="Century Gothic"/>
            </a:endParaRPr>
          </a:p>
          <a:p>
            <a:r>
              <a:rPr lang="en-US" b="1" dirty="0">
                <a:ea typeface="+mn-lt"/>
                <a:cs typeface="+mn-lt"/>
              </a:rPr>
              <a:t>Pour </a:t>
            </a:r>
            <a:r>
              <a:rPr lang="en-US" b="1" dirty="0" err="1">
                <a:ea typeface="+mn-lt"/>
                <a:cs typeface="+mn-lt"/>
              </a:rPr>
              <a:t>en</a:t>
            </a:r>
            <a:r>
              <a:rPr lang="en-US" b="1" dirty="0">
                <a:ea typeface="+mn-lt"/>
                <a:cs typeface="+mn-lt"/>
              </a:rPr>
              <a:t> </a:t>
            </a:r>
            <a:r>
              <a:rPr lang="en-US" b="1" dirty="0" err="1">
                <a:ea typeface="+mn-lt"/>
                <a:cs typeface="+mn-lt"/>
              </a:rPr>
              <a:t>bénéficier</a:t>
            </a:r>
            <a:r>
              <a:rPr lang="en-US" dirty="0">
                <a:ea typeface="+mn-lt"/>
                <a:cs typeface="+mn-lt"/>
              </a:rPr>
              <a:t>, </a:t>
            </a:r>
            <a:r>
              <a:rPr lang="en-US" dirty="0" err="1">
                <a:ea typeface="+mn-lt"/>
                <a:cs typeface="+mn-lt"/>
              </a:rPr>
              <a:t>vous</a:t>
            </a:r>
            <a:r>
              <a:rPr lang="en-US" dirty="0">
                <a:ea typeface="+mn-lt"/>
                <a:cs typeface="+mn-lt"/>
              </a:rPr>
              <a:t> </a:t>
            </a:r>
            <a:r>
              <a:rPr lang="en-US" dirty="0" err="1">
                <a:ea typeface="+mn-lt"/>
                <a:cs typeface="+mn-lt"/>
              </a:rPr>
              <a:t>devez</a:t>
            </a:r>
            <a:r>
              <a:rPr lang="en-US" dirty="0">
                <a:ea typeface="+mn-lt"/>
                <a:cs typeface="+mn-lt"/>
              </a:rPr>
              <a:t>:</a:t>
            </a:r>
          </a:p>
          <a:p>
            <a:pPr marL="285750" indent="-285750">
              <a:lnSpc>
                <a:spcPct val="200000"/>
              </a:lnSpc>
              <a:buFont typeface="Calibri"/>
              <a:buChar char="-"/>
            </a:pPr>
            <a:r>
              <a:rPr lang="en-US" b="1" dirty="0" err="1">
                <a:ea typeface="+mn-lt"/>
                <a:cs typeface="+mn-lt"/>
              </a:rPr>
              <a:t>Habiter</a:t>
            </a:r>
            <a:r>
              <a:rPr lang="en-US" b="1" dirty="0">
                <a:ea typeface="+mn-lt"/>
                <a:cs typeface="+mn-lt"/>
              </a:rPr>
              <a:t> </a:t>
            </a:r>
            <a:r>
              <a:rPr lang="en-US" b="1" dirty="0" err="1">
                <a:ea typeface="+mn-lt"/>
                <a:cs typeface="+mn-lt"/>
              </a:rPr>
              <a:t>en</a:t>
            </a:r>
            <a:r>
              <a:rPr lang="en-US" b="1" dirty="0">
                <a:ea typeface="+mn-lt"/>
                <a:cs typeface="+mn-lt"/>
              </a:rPr>
              <a:t> Ontario</a:t>
            </a:r>
          </a:p>
          <a:p>
            <a:pPr marL="285750" indent="-285750">
              <a:lnSpc>
                <a:spcPct val="200000"/>
              </a:lnSpc>
              <a:buFont typeface="Calibri"/>
              <a:buChar char="-"/>
            </a:pPr>
            <a:r>
              <a:rPr lang="en-US" dirty="0" err="1">
                <a:ea typeface="+mn-lt"/>
                <a:cs typeface="+mn-lt"/>
              </a:rPr>
              <a:t>Avoir</a:t>
            </a:r>
            <a:r>
              <a:rPr lang="en-US" b="1" dirty="0">
                <a:ea typeface="+mn-lt"/>
                <a:cs typeface="+mn-lt"/>
              </a:rPr>
              <a:t> 18 </a:t>
            </a:r>
            <a:r>
              <a:rPr lang="en-US" b="1" dirty="0" err="1">
                <a:ea typeface="+mn-lt"/>
                <a:cs typeface="+mn-lt"/>
              </a:rPr>
              <a:t>ans</a:t>
            </a:r>
            <a:r>
              <a:rPr lang="en-US" b="1" dirty="0">
                <a:ea typeface="+mn-lt"/>
                <a:cs typeface="+mn-lt"/>
              </a:rPr>
              <a:t> et plus</a:t>
            </a:r>
            <a:r>
              <a:rPr lang="en-US" dirty="0">
                <a:ea typeface="+mn-lt"/>
                <a:cs typeface="+mn-lt"/>
              </a:rPr>
              <a:t> </a:t>
            </a:r>
            <a:endParaRPr lang="en-CA" dirty="0">
              <a:ea typeface="+mn-lt"/>
              <a:cs typeface="+mn-lt"/>
            </a:endParaRPr>
          </a:p>
          <a:p>
            <a:pPr marL="285750" indent="-285750">
              <a:lnSpc>
                <a:spcPct val="200000"/>
              </a:lnSpc>
              <a:buFont typeface="Calibri"/>
              <a:buChar char="-"/>
            </a:pPr>
            <a:r>
              <a:rPr lang="en-US" dirty="0" err="1">
                <a:ea typeface="+mn-lt"/>
                <a:cs typeface="+mn-lt"/>
              </a:rPr>
              <a:t>Avoir</a:t>
            </a:r>
            <a:r>
              <a:rPr lang="en-US" dirty="0">
                <a:ea typeface="+mn-lt"/>
                <a:cs typeface="+mn-lt"/>
              </a:rPr>
              <a:t> </a:t>
            </a:r>
            <a:r>
              <a:rPr lang="en-US" dirty="0" err="1">
                <a:ea typeface="+mn-lt"/>
                <a:cs typeface="+mn-lt"/>
              </a:rPr>
              <a:t>reçu</a:t>
            </a:r>
            <a:r>
              <a:rPr lang="en-US" dirty="0">
                <a:ea typeface="+mn-lt"/>
                <a:cs typeface="+mn-lt"/>
              </a:rPr>
              <a:t> un </a:t>
            </a:r>
            <a:r>
              <a:rPr lang="en-US" b="1" dirty="0">
                <a:ea typeface="+mn-lt"/>
                <a:cs typeface="+mn-lt"/>
              </a:rPr>
              <a:t>diagnostic</a:t>
            </a:r>
            <a:r>
              <a:rPr lang="en-US" dirty="0">
                <a:ea typeface="+mn-lt"/>
                <a:cs typeface="+mn-lt"/>
              </a:rPr>
              <a:t> de </a:t>
            </a:r>
            <a:r>
              <a:rPr lang="en-US" b="1" dirty="0" err="1">
                <a:ea typeface="+mn-lt"/>
                <a:cs typeface="+mn-lt"/>
              </a:rPr>
              <a:t>déficience</a:t>
            </a:r>
            <a:r>
              <a:rPr lang="en-US" b="1" dirty="0">
                <a:ea typeface="+mn-lt"/>
                <a:cs typeface="+mn-lt"/>
              </a:rPr>
              <a:t> </a:t>
            </a:r>
            <a:r>
              <a:rPr lang="en-US" b="1" dirty="0" err="1">
                <a:ea typeface="+mn-lt"/>
                <a:cs typeface="+mn-lt"/>
              </a:rPr>
              <a:t>intellectuelle</a:t>
            </a:r>
            <a:r>
              <a:rPr lang="en-US" b="1" dirty="0">
                <a:ea typeface="+mn-lt"/>
                <a:cs typeface="+mn-lt"/>
              </a:rPr>
              <a:t> </a:t>
            </a:r>
            <a:r>
              <a:rPr lang="en-US" b="1" dirty="0" err="1">
                <a:ea typeface="+mn-lt"/>
                <a:cs typeface="+mn-lt"/>
              </a:rPr>
              <a:t>avant</a:t>
            </a:r>
            <a:r>
              <a:rPr lang="en-US" b="1" dirty="0">
                <a:ea typeface="+mn-lt"/>
                <a:cs typeface="+mn-lt"/>
              </a:rPr>
              <a:t> </a:t>
            </a:r>
            <a:r>
              <a:rPr lang="en-US" b="1" dirty="0" err="1">
                <a:ea typeface="+mn-lt"/>
                <a:cs typeface="+mn-lt"/>
              </a:rPr>
              <a:t>votre</a:t>
            </a:r>
            <a:r>
              <a:rPr lang="en-US" b="1" dirty="0">
                <a:ea typeface="+mn-lt"/>
                <a:cs typeface="+mn-lt"/>
              </a:rPr>
              <a:t> 18e </a:t>
            </a:r>
            <a:endParaRPr lang="en-CA" dirty="0">
              <a:ea typeface="+mn-lt"/>
              <a:cs typeface="+mn-lt"/>
            </a:endParaRPr>
          </a:p>
          <a:p>
            <a:pPr>
              <a:lnSpc>
                <a:spcPct val="200000"/>
              </a:lnSpc>
            </a:pPr>
            <a:r>
              <a:rPr lang="en-US" b="1" dirty="0" err="1">
                <a:ea typeface="+mn-lt"/>
                <a:cs typeface="+mn-lt"/>
              </a:rPr>
              <a:t>anniversaire</a:t>
            </a:r>
            <a:r>
              <a:rPr lang="en-US" dirty="0">
                <a:ea typeface="+mn-lt"/>
                <a:cs typeface="+mn-lt"/>
              </a:rPr>
              <a:t> </a:t>
            </a:r>
            <a:endParaRPr lang="en-CA" dirty="0">
              <a:ea typeface="+mn-lt"/>
              <a:cs typeface="+mn-lt"/>
            </a:endParaRPr>
          </a:p>
          <a:p>
            <a:pPr marL="285750" indent="-285750">
              <a:lnSpc>
                <a:spcPct val="200000"/>
              </a:lnSpc>
              <a:buFont typeface="Calibri"/>
              <a:buChar char="-"/>
            </a:pPr>
            <a:r>
              <a:rPr lang="en-US" b="1" dirty="0" err="1">
                <a:ea typeface="+mn-lt"/>
                <a:cs typeface="+mn-lt"/>
              </a:rPr>
              <a:t>Envoyer</a:t>
            </a:r>
            <a:r>
              <a:rPr lang="en-US" dirty="0">
                <a:ea typeface="+mn-lt"/>
                <a:cs typeface="+mn-lt"/>
              </a:rPr>
              <a:t> </a:t>
            </a:r>
            <a:r>
              <a:rPr lang="en-US" dirty="0" err="1">
                <a:ea typeface="+mn-lt"/>
                <a:cs typeface="+mn-lt"/>
              </a:rPr>
              <a:t>une</a:t>
            </a:r>
            <a:r>
              <a:rPr lang="en-US" dirty="0">
                <a:ea typeface="+mn-lt"/>
                <a:cs typeface="+mn-lt"/>
              </a:rPr>
              <a:t> </a:t>
            </a:r>
            <a:r>
              <a:rPr lang="en-US" b="1" dirty="0" err="1">
                <a:ea typeface="+mn-lt"/>
                <a:cs typeface="+mn-lt"/>
              </a:rPr>
              <a:t>demande</a:t>
            </a:r>
            <a:endParaRPr lang="en-US" b="1" dirty="0" err="1">
              <a:latin typeface="Calibri"/>
              <a:ea typeface="Calibri"/>
              <a:cs typeface="Calibri"/>
            </a:endParaRPr>
          </a:p>
          <a:p>
            <a:pPr marL="285750" indent="-285750">
              <a:buFont typeface="Calibri"/>
              <a:buChar char="-"/>
            </a:pPr>
            <a:endParaRPr lang="en-CA" b="1">
              <a:latin typeface="Century Gothic"/>
              <a:cs typeface="Segoe UI"/>
            </a:endParaRPr>
          </a:p>
          <a:p>
            <a:pPr marL="285750" indent="-285750">
              <a:buFont typeface="Calibri"/>
              <a:buChar char="-"/>
            </a:pPr>
            <a:r>
              <a:rPr lang="en-US" dirty="0" err="1">
                <a:latin typeface="Segoe UI"/>
                <a:cs typeface="Segoe UI"/>
              </a:rPr>
              <a:t>Envoyer</a:t>
            </a:r>
            <a:r>
              <a:rPr lang="en-US" dirty="0">
                <a:latin typeface="Segoe UI"/>
                <a:cs typeface="Segoe UI"/>
              </a:rPr>
              <a:t> </a:t>
            </a:r>
            <a:r>
              <a:rPr lang="en-US" dirty="0" err="1">
                <a:latin typeface="Segoe UI"/>
                <a:cs typeface="Segoe UI"/>
              </a:rPr>
              <a:t>une</a:t>
            </a:r>
            <a:r>
              <a:rPr lang="en-US" b="1" dirty="0">
                <a:latin typeface="Segoe UI"/>
                <a:cs typeface="Segoe UI"/>
              </a:rPr>
              <a:t> </a:t>
            </a:r>
            <a:r>
              <a:rPr lang="en-US" b="1" dirty="0" err="1">
                <a:latin typeface="Segoe UI"/>
                <a:cs typeface="Segoe UI"/>
              </a:rPr>
              <a:t>lettre</a:t>
            </a:r>
            <a:r>
              <a:rPr lang="en-US" dirty="0">
                <a:latin typeface="Segoe UI"/>
                <a:cs typeface="Segoe UI"/>
              </a:rPr>
              <a:t> d'un </a:t>
            </a:r>
            <a:r>
              <a:rPr lang="en-US" b="1" dirty="0" err="1">
                <a:latin typeface="Segoe UI"/>
                <a:cs typeface="Segoe UI"/>
              </a:rPr>
              <a:t>professionnel</a:t>
            </a:r>
            <a:r>
              <a:rPr lang="en-US" b="1" dirty="0">
                <a:latin typeface="Segoe UI"/>
                <a:cs typeface="Segoe UI"/>
              </a:rPr>
              <a:t> de la </a:t>
            </a:r>
            <a:r>
              <a:rPr lang="en-US" b="1" dirty="0" err="1">
                <a:latin typeface="Segoe UI"/>
                <a:cs typeface="Segoe UI"/>
              </a:rPr>
              <a:t>santé</a:t>
            </a:r>
            <a:endParaRPr lang="en-CA" dirty="0" err="1">
              <a:ea typeface="Calibri" panose="020F0502020204030204"/>
              <a:cs typeface="Calibri" panose="020F0502020204030204"/>
            </a:endParaRPr>
          </a:p>
          <a:p>
            <a:pPr marL="285750" indent="-285750">
              <a:lnSpc>
                <a:spcPct val="200000"/>
              </a:lnSpc>
              <a:buFont typeface="Calibri"/>
              <a:buChar char="-"/>
            </a:pPr>
            <a:endParaRPr lang="en-CA">
              <a:latin typeface="Century Gothic"/>
              <a:cs typeface="Segoe UI"/>
            </a:endParaRPr>
          </a:p>
        </p:txBody>
      </p:sp>
      <p:pic>
        <p:nvPicPr>
          <p:cNvPr id="14" name="Picture 13">
            <a:extLst>
              <a:ext uri="{FF2B5EF4-FFF2-40B4-BE49-F238E27FC236}">
                <a16:creationId xmlns:a16="http://schemas.microsoft.com/office/drawing/2014/main" id="{75258A20-7B70-58C7-1DCC-7337EA3728C1}"/>
              </a:ext>
            </a:extLst>
          </p:cNvPr>
          <p:cNvPicPr>
            <a:picLocks noChangeAspect="1"/>
          </p:cNvPicPr>
          <p:nvPr/>
        </p:nvPicPr>
        <p:blipFill>
          <a:blip r:embed="rId3"/>
          <a:stretch>
            <a:fillRect/>
          </a:stretch>
        </p:blipFill>
        <p:spPr>
          <a:xfrm>
            <a:off x="491760" y="8567763"/>
            <a:ext cx="1117523" cy="1106543"/>
          </a:xfrm>
          <a:prstGeom prst="rect">
            <a:avLst/>
          </a:prstGeom>
        </p:spPr>
      </p:pic>
      <p:sp>
        <p:nvSpPr>
          <p:cNvPr id="18" name="TextBox 17">
            <a:extLst>
              <a:ext uri="{FF2B5EF4-FFF2-40B4-BE49-F238E27FC236}">
                <a16:creationId xmlns:a16="http://schemas.microsoft.com/office/drawing/2014/main" id="{F7B47B90-0F4E-6744-04EC-4812A50E7F2D}"/>
              </a:ext>
            </a:extLst>
          </p:cNvPr>
          <p:cNvSpPr txBox="1"/>
          <p:nvPr/>
        </p:nvSpPr>
        <p:spPr>
          <a:xfrm>
            <a:off x="1278143" y="8861162"/>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19" name="Picture 11">
            <a:extLst>
              <a:ext uri="{FF2B5EF4-FFF2-40B4-BE49-F238E27FC236}">
                <a16:creationId xmlns:a16="http://schemas.microsoft.com/office/drawing/2014/main" id="{27BC3633-B8EB-A357-BD19-9197D008B3FD}"/>
              </a:ext>
            </a:extLst>
          </p:cNvPr>
          <p:cNvPicPr>
            <a:picLocks noChangeAspect="1"/>
          </p:cNvPicPr>
          <p:nvPr/>
        </p:nvPicPr>
        <p:blipFill>
          <a:blip r:embed="rId4"/>
          <a:stretch>
            <a:fillRect/>
          </a:stretch>
        </p:blipFill>
        <p:spPr>
          <a:xfrm>
            <a:off x="2957552" y="6772495"/>
            <a:ext cx="615263" cy="604345"/>
          </a:xfrm>
          <a:prstGeom prst="rect">
            <a:avLst/>
          </a:prstGeom>
        </p:spPr>
      </p:pic>
      <p:pic>
        <p:nvPicPr>
          <p:cNvPr id="20" name="Picture 11">
            <a:extLst>
              <a:ext uri="{FF2B5EF4-FFF2-40B4-BE49-F238E27FC236}">
                <a16:creationId xmlns:a16="http://schemas.microsoft.com/office/drawing/2014/main" id="{DED94E4B-505D-7CB7-0B93-382AE9FC33C7}"/>
              </a:ext>
            </a:extLst>
          </p:cNvPr>
          <p:cNvPicPr>
            <a:picLocks noChangeAspect="1"/>
          </p:cNvPicPr>
          <p:nvPr/>
        </p:nvPicPr>
        <p:blipFill>
          <a:blip r:embed="rId4"/>
          <a:stretch>
            <a:fillRect/>
          </a:stretch>
        </p:blipFill>
        <p:spPr>
          <a:xfrm>
            <a:off x="6508296" y="7447554"/>
            <a:ext cx="615263" cy="604345"/>
          </a:xfrm>
          <a:prstGeom prst="rect">
            <a:avLst/>
          </a:prstGeom>
        </p:spPr>
      </p:pic>
      <p:pic>
        <p:nvPicPr>
          <p:cNvPr id="3" name="Picture 2">
            <a:extLst>
              <a:ext uri="{FF2B5EF4-FFF2-40B4-BE49-F238E27FC236}">
                <a16:creationId xmlns:a16="http://schemas.microsoft.com/office/drawing/2014/main" id="{A9578D1D-1CB5-3E8D-49CB-44799314D369}"/>
              </a:ext>
            </a:extLst>
          </p:cNvPr>
          <p:cNvPicPr>
            <a:picLocks noChangeAspect="1"/>
          </p:cNvPicPr>
          <p:nvPr/>
        </p:nvPicPr>
        <p:blipFill>
          <a:blip r:embed="rId5"/>
          <a:stretch>
            <a:fillRect/>
          </a:stretch>
        </p:blipFill>
        <p:spPr>
          <a:xfrm>
            <a:off x="5414367" y="7248921"/>
            <a:ext cx="1446285" cy="1433583"/>
          </a:xfrm>
          <a:prstGeom prst="rect">
            <a:avLst/>
          </a:prstGeom>
        </p:spPr>
      </p:pic>
      <p:pic>
        <p:nvPicPr>
          <p:cNvPr id="7" name="Picture 6">
            <a:extLst>
              <a:ext uri="{FF2B5EF4-FFF2-40B4-BE49-F238E27FC236}">
                <a16:creationId xmlns:a16="http://schemas.microsoft.com/office/drawing/2014/main" id="{A277F40C-33F4-DAA0-C864-4B80D3475125}"/>
              </a:ext>
            </a:extLst>
          </p:cNvPr>
          <p:cNvPicPr>
            <a:picLocks noChangeAspect="1"/>
          </p:cNvPicPr>
          <p:nvPr/>
        </p:nvPicPr>
        <p:blipFill>
          <a:blip r:embed="rId6"/>
          <a:stretch>
            <a:fillRect/>
          </a:stretch>
        </p:blipFill>
        <p:spPr>
          <a:xfrm>
            <a:off x="2189023" y="4293307"/>
            <a:ext cx="1230385" cy="1231065"/>
          </a:xfrm>
          <a:prstGeom prst="rect">
            <a:avLst/>
          </a:prstGeom>
        </p:spPr>
      </p:pic>
      <p:pic>
        <p:nvPicPr>
          <p:cNvPr id="8" name="Picture 7">
            <a:extLst>
              <a:ext uri="{FF2B5EF4-FFF2-40B4-BE49-F238E27FC236}">
                <a16:creationId xmlns:a16="http://schemas.microsoft.com/office/drawing/2014/main" id="{4B7383D1-B2E6-6E9E-0F8A-A46725350343}"/>
              </a:ext>
            </a:extLst>
          </p:cNvPr>
          <p:cNvPicPr>
            <a:picLocks noChangeAspect="1"/>
          </p:cNvPicPr>
          <p:nvPr/>
        </p:nvPicPr>
        <p:blipFill>
          <a:blip r:embed="rId7"/>
          <a:stretch>
            <a:fillRect/>
          </a:stretch>
        </p:blipFill>
        <p:spPr>
          <a:xfrm>
            <a:off x="5178045" y="2998209"/>
            <a:ext cx="800800" cy="785008"/>
          </a:xfrm>
          <a:prstGeom prst="rect">
            <a:avLst/>
          </a:prstGeom>
        </p:spPr>
      </p:pic>
      <p:graphicFrame>
        <p:nvGraphicFramePr>
          <p:cNvPr id="15" name="Table 7">
            <a:extLst>
              <a:ext uri="{FF2B5EF4-FFF2-40B4-BE49-F238E27FC236}">
                <a16:creationId xmlns:a16="http://schemas.microsoft.com/office/drawing/2014/main" id="{13E19CD2-1D28-2078-96EA-BB6745DE89CE}"/>
              </a:ext>
            </a:extLst>
          </p:cNvPr>
          <p:cNvGraphicFramePr>
            <a:graphicFrameLocks noGrp="1"/>
          </p:cNvGraphicFramePr>
          <p:nvPr>
            <p:extLst>
              <p:ext uri="{D42A27DB-BD31-4B8C-83A1-F6EECF244321}">
                <p14:modId xmlns:p14="http://schemas.microsoft.com/office/powerpoint/2010/main" val="3716375140"/>
              </p:ext>
            </p:extLst>
          </p:nvPr>
        </p:nvGraphicFramePr>
        <p:xfrm>
          <a:off x="5761165" y="561010"/>
          <a:ext cx="1188013" cy="914400"/>
        </p:xfrm>
        <a:graphic>
          <a:graphicData uri="http://schemas.openxmlformats.org/drawingml/2006/table">
            <a:tbl>
              <a:tblPr firstRow="1" bandRow="1">
                <a:tableStyleId>{5C22544A-7EE6-4342-B048-85BDC9FD1C3A}</a:tableStyleId>
              </a:tblPr>
              <a:tblGrid>
                <a:gridCol w="1188013">
                  <a:extLst>
                    <a:ext uri="{9D8B030D-6E8A-4147-A177-3AD203B41FA5}">
                      <a16:colId xmlns:a16="http://schemas.microsoft.com/office/drawing/2014/main" val="2711246440"/>
                    </a:ext>
                  </a:extLst>
                </a:gridCol>
              </a:tblGrid>
              <a:tr h="701304">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7531F68A-BD25-EB65-BC72-2E3BD0C5C690}"/>
              </a:ext>
            </a:extLst>
          </p:cNvPr>
          <p:cNvPicPr>
            <a:picLocks noChangeAspect="1"/>
          </p:cNvPicPr>
          <p:nvPr/>
        </p:nvPicPr>
        <p:blipFill>
          <a:blip r:embed="rId8"/>
          <a:stretch>
            <a:fillRect/>
          </a:stretch>
        </p:blipFill>
        <p:spPr>
          <a:xfrm>
            <a:off x="4868993" y="392195"/>
            <a:ext cx="1210963" cy="1210963"/>
          </a:xfrm>
          <a:prstGeom prst="rect">
            <a:avLst/>
          </a:prstGeom>
        </p:spPr>
      </p:pic>
      <p:sp>
        <p:nvSpPr>
          <p:cNvPr id="10" name="TextBox 9">
            <a:extLst>
              <a:ext uri="{FF2B5EF4-FFF2-40B4-BE49-F238E27FC236}">
                <a16:creationId xmlns:a16="http://schemas.microsoft.com/office/drawing/2014/main" id="{3EEA7AC3-4E16-8422-FC74-068B2F769FF8}"/>
              </a:ext>
            </a:extLst>
          </p:cNvPr>
          <p:cNvSpPr txBox="1"/>
          <p:nvPr/>
        </p:nvSpPr>
        <p:spPr>
          <a:xfrm>
            <a:off x="9981" y="46309"/>
            <a:ext cx="55871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entury Gothic"/>
                <a:ea typeface="Lato"/>
                <a:cs typeface="Lato"/>
              </a:rPr>
              <a:t>Crédit </a:t>
            </a:r>
            <a:r>
              <a:rPr lang="en-US" sz="2800" b="1" err="1">
                <a:latin typeface="Century Gothic"/>
                <a:ea typeface="Lato"/>
                <a:cs typeface="Lato"/>
              </a:rPr>
              <a:t>d’impôt</a:t>
            </a:r>
            <a:r>
              <a:rPr lang="en-US" sz="2800" b="1" dirty="0">
                <a:latin typeface="Century Gothic"/>
                <a:ea typeface="Lato"/>
                <a:cs typeface="Lato"/>
              </a:rPr>
              <a:t> pour </a:t>
            </a:r>
            <a:r>
              <a:rPr lang="en-US" sz="2800" b="1" err="1">
                <a:latin typeface="Century Gothic"/>
                <a:ea typeface="Lato"/>
                <a:cs typeface="Lato"/>
              </a:rPr>
              <a:t>personnes</a:t>
            </a:r>
            <a:r>
              <a:rPr lang="en-US" sz="2800" b="1" dirty="0">
                <a:latin typeface="Century Gothic"/>
                <a:ea typeface="Lato"/>
                <a:cs typeface="Lato"/>
              </a:rPr>
              <a:t> </a:t>
            </a:r>
            <a:r>
              <a:rPr lang="en-US" sz="2800" b="1" err="1">
                <a:latin typeface="Century Gothic"/>
                <a:ea typeface="Lato"/>
                <a:cs typeface="Lato"/>
              </a:rPr>
              <a:t>handicapées</a:t>
            </a:r>
            <a:r>
              <a:rPr lang="en-US" sz="2800" b="1" dirty="0">
                <a:latin typeface="Century Gothic"/>
                <a:ea typeface="Lato"/>
                <a:cs typeface="Lato"/>
              </a:rPr>
              <a:t> (CIPH)</a:t>
            </a:r>
            <a:endParaRPr lang="en-US" dirty="0"/>
          </a:p>
        </p:txBody>
      </p:sp>
      <p:sp>
        <p:nvSpPr>
          <p:cNvPr id="6" name="TextBox 5">
            <a:extLst>
              <a:ext uri="{FF2B5EF4-FFF2-40B4-BE49-F238E27FC236}">
                <a16:creationId xmlns:a16="http://schemas.microsoft.com/office/drawing/2014/main" id="{C15601B9-1A22-8F38-965D-1E2A18B9D046}"/>
              </a:ext>
            </a:extLst>
          </p:cNvPr>
          <p:cNvSpPr txBox="1"/>
          <p:nvPr/>
        </p:nvSpPr>
        <p:spPr>
          <a:xfrm>
            <a:off x="-1161" y="9881358"/>
            <a:ext cx="768936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latin typeface="Calibri"/>
                <a:ea typeface="+mn-lt"/>
                <a:cs typeface="Calibri"/>
              </a:rPr>
              <a:t>Adapt</a:t>
            </a:r>
            <a:r>
              <a:rPr lang="en-US" sz="600" err="1">
                <a:ea typeface="+mn-lt"/>
                <a:cs typeface="+mn-lt"/>
              </a:rPr>
              <a:t>é</a:t>
            </a:r>
            <a:r>
              <a:rPr lang="en-US" sz="600" dirty="0">
                <a:ea typeface="+mn-lt"/>
                <a:cs typeface="+mn-lt"/>
              </a:rPr>
              <a:t> de</a:t>
            </a:r>
            <a:r>
              <a:rPr lang="en-US" sz="600" dirty="0">
                <a:latin typeface="Calibri"/>
                <a:ea typeface="Calibri"/>
                <a:cs typeface="Calibri"/>
              </a:rPr>
              <a:t>: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2988068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58F6F1-E625-A65F-C1B3-D2AB6F54E72D}"/>
              </a:ext>
            </a:extLst>
          </p:cNvPr>
          <p:cNvSpPr/>
          <p:nvPr/>
        </p:nvSpPr>
        <p:spPr>
          <a:xfrm>
            <a:off x="2105077" y="7385160"/>
            <a:ext cx="3213317" cy="179566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5129C2-8509-8D5D-3A1D-9ABE4727E5C8}"/>
              </a:ext>
            </a:extLst>
          </p:cNvPr>
          <p:cNvSpPr txBox="1"/>
          <p:nvPr/>
        </p:nvSpPr>
        <p:spPr>
          <a:xfrm>
            <a:off x="75783" y="478130"/>
            <a:ext cx="7620835" cy="6570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endParaRPr lang="en-CA">
              <a:latin typeface="Century Gothic"/>
              <a:cs typeface="Segoe UI"/>
            </a:endParaRPr>
          </a:p>
          <a:p>
            <a:pPr>
              <a:lnSpc>
                <a:spcPct val="200000"/>
              </a:lnSpc>
              <a:spcBef>
                <a:spcPts val="1000"/>
              </a:spcBef>
            </a:pPr>
            <a:r>
              <a:rPr lang="en-US">
                <a:latin typeface="Century Gothic"/>
                <a:cs typeface="Segoe UI"/>
              </a:rPr>
              <a:t>Un </a:t>
            </a:r>
            <a:r>
              <a:rPr lang="en-US" b="1" err="1">
                <a:latin typeface="Century Gothic"/>
                <a:cs typeface="Segoe UI"/>
              </a:rPr>
              <a:t>professionnel</a:t>
            </a:r>
            <a:r>
              <a:rPr lang="en-US" b="1">
                <a:latin typeface="Century Gothic"/>
                <a:cs typeface="Segoe UI"/>
              </a:rPr>
              <a:t> de la </a:t>
            </a:r>
            <a:r>
              <a:rPr lang="en-US" b="1" err="1">
                <a:latin typeface="Century Gothic"/>
                <a:cs typeface="Segoe UI"/>
              </a:rPr>
              <a:t>santé</a:t>
            </a:r>
            <a:r>
              <a:rPr lang="en-US">
                <a:latin typeface="Century Gothic"/>
                <a:cs typeface="Segoe UI"/>
              </a:rPr>
              <a:t> doit </a:t>
            </a:r>
            <a:r>
              <a:rPr lang="en-US" err="1">
                <a:latin typeface="Century Gothic"/>
                <a:cs typeface="Segoe UI"/>
              </a:rPr>
              <a:t>fournir</a:t>
            </a:r>
            <a:r>
              <a:rPr lang="en-US">
                <a:latin typeface="Century Gothic"/>
                <a:cs typeface="Segoe UI"/>
              </a:rPr>
              <a:t> </a:t>
            </a:r>
            <a:r>
              <a:rPr lang="en-US" err="1">
                <a:latin typeface="Century Gothic"/>
                <a:cs typeface="Segoe UI"/>
              </a:rPr>
              <a:t>une</a:t>
            </a:r>
            <a:r>
              <a:rPr lang="en-US">
                <a:latin typeface="Century Gothic"/>
                <a:cs typeface="Segoe UI"/>
              </a:rPr>
              <a:t> </a:t>
            </a:r>
            <a:r>
              <a:rPr lang="en-US" b="1" err="1">
                <a:latin typeface="Century Gothic"/>
                <a:cs typeface="Segoe UI"/>
              </a:rPr>
              <a:t>lettre</a:t>
            </a:r>
            <a:r>
              <a:rPr lang="en-US">
                <a:latin typeface="Century Gothic"/>
                <a:cs typeface="Segoe UI"/>
              </a:rPr>
              <a:t> attestant que </a:t>
            </a:r>
            <a:r>
              <a:rPr lang="en-US" err="1">
                <a:latin typeface="Century Gothic"/>
                <a:cs typeface="Segoe UI"/>
              </a:rPr>
              <a:t>vous</a:t>
            </a:r>
            <a:r>
              <a:rPr lang="en-US">
                <a:latin typeface="Century Gothic"/>
                <a:cs typeface="Segoe UI"/>
              </a:rPr>
              <a:t> </a:t>
            </a:r>
            <a:r>
              <a:rPr lang="en-US" err="1">
                <a:latin typeface="Century Gothic"/>
                <a:cs typeface="Segoe UI"/>
              </a:rPr>
              <a:t>avez</a:t>
            </a:r>
            <a:r>
              <a:rPr lang="en-CA">
                <a:latin typeface="Century Gothic"/>
                <a:cs typeface="Segoe UI"/>
              </a:rPr>
              <a:t>:</a:t>
            </a:r>
            <a:endParaRPr lang="en-CA"/>
          </a:p>
          <a:p>
            <a:pPr marL="285750" indent="-285750" algn="ctr">
              <a:lnSpc>
                <a:spcPct val="200000"/>
              </a:lnSpc>
              <a:spcBef>
                <a:spcPts val="1000"/>
              </a:spcBef>
              <a:buFont typeface="Arial"/>
              <a:buChar char="•"/>
            </a:pPr>
            <a:r>
              <a:rPr lang="en-US">
                <a:ea typeface="+mn-lt"/>
                <a:cs typeface="+mn-lt"/>
              </a:rPr>
              <a:t> </a:t>
            </a:r>
            <a:r>
              <a:rPr lang="en-US">
                <a:latin typeface="Century Gothic"/>
                <a:ea typeface="+mn-lt"/>
                <a:cs typeface="+mn-lt"/>
              </a:rPr>
              <a:t>Une </a:t>
            </a:r>
            <a:r>
              <a:rPr lang="en-US" b="1" err="1">
                <a:latin typeface="Century Gothic"/>
                <a:ea typeface="+mn-lt"/>
                <a:cs typeface="+mn-lt"/>
              </a:rPr>
              <a:t>déficience</a:t>
            </a:r>
            <a:r>
              <a:rPr lang="en-US" b="1">
                <a:latin typeface="Century Gothic"/>
                <a:ea typeface="+mn-lt"/>
                <a:cs typeface="+mn-lt"/>
              </a:rPr>
              <a:t> grave </a:t>
            </a:r>
            <a:r>
              <a:rPr lang="en-US">
                <a:latin typeface="Century Gothic"/>
                <a:ea typeface="+mn-lt"/>
                <a:cs typeface="+mn-lt"/>
              </a:rPr>
              <a:t>et</a:t>
            </a:r>
            <a:r>
              <a:rPr lang="en-US" b="1">
                <a:latin typeface="Century Gothic"/>
                <a:ea typeface="+mn-lt"/>
                <a:cs typeface="+mn-lt"/>
              </a:rPr>
              <a:t> </a:t>
            </a:r>
            <a:r>
              <a:rPr lang="en-US" b="1" err="1">
                <a:latin typeface="Century Gothic"/>
                <a:ea typeface="+mn-lt"/>
                <a:cs typeface="+mn-lt"/>
              </a:rPr>
              <a:t>prolongée</a:t>
            </a:r>
            <a:r>
              <a:rPr lang="en-US">
                <a:latin typeface="Century Gothic"/>
                <a:ea typeface="+mn-lt"/>
                <a:cs typeface="+mn-lt"/>
              </a:rPr>
              <a:t> dans </a:t>
            </a:r>
            <a:r>
              <a:rPr lang="en-US" b="1">
                <a:latin typeface="Century Gothic"/>
                <a:ea typeface="+mn-lt"/>
                <a:cs typeface="+mn-lt"/>
              </a:rPr>
              <a:t>1</a:t>
            </a:r>
            <a:r>
              <a:rPr lang="en-US">
                <a:latin typeface="Century Gothic"/>
                <a:ea typeface="+mn-lt"/>
                <a:cs typeface="+mn-lt"/>
              </a:rPr>
              <a:t> </a:t>
            </a:r>
            <a:r>
              <a:rPr lang="en-US" b="1" err="1">
                <a:latin typeface="Century Gothic"/>
                <a:ea typeface="+mn-lt"/>
                <a:cs typeface="+mn-lt"/>
              </a:rPr>
              <a:t>domaine</a:t>
            </a:r>
            <a:endParaRPr lang="en-CA" err="1">
              <a:latin typeface="Century Gothic"/>
              <a:cs typeface="Calibri"/>
            </a:endParaRPr>
          </a:p>
          <a:p>
            <a:pPr marL="285750" indent="-285750" algn="ctr">
              <a:lnSpc>
                <a:spcPct val="200000"/>
              </a:lnSpc>
              <a:spcBef>
                <a:spcPts val="1000"/>
              </a:spcBef>
              <a:buFont typeface="Arial"/>
              <a:buChar char="•"/>
            </a:pPr>
            <a:r>
              <a:rPr lang="en-US">
                <a:latin typeface="Century Gothic"/>
                <a:ea typeface="+mn-lt"/>
                <a:cs typeface="+mn-lt"/>
              </a:rPr>
              <a:t>OU des </a:t>
            </a:r>
            <a:r>
              <a:rPr lang="en-US" b="1" err="1">
                <a:latin typeface="Century Gothic"/>
                <a:ea typeface="+mn-lt"/>
                <a:cs typeface="+mn-lt"/>
              </a:rPr>
              <a:t>difficultés</a:t>
            </a:r>
            <a:r>
              <a:rPr lang="en-US" b="1">
                <a:latin typeface="Century Gothic"/>
                <a:ea typeface="+mn-lt"/>
                <a:cs typeface="+mn-lt"/>
              </a:rPr>
              <a:t> </a:t>
            </a:r>
            <a:r>
              <a:rPr lang="en-US" b="1" err="1">
                <a:latin typeface="Century Gothic"/>
                <a:ea typeface="+mn-lt"/>
                <a:cs typeface="+mn-lt"/>
              </a:rPr>
              <a:t>importantes</a:t>
            </a:r>
            <a:r>
              <a:rPr lang="en-US">
                <a:latin typeface="Century Gothic"/>
                <a:ea typeface="+mn-lt"/>
                <a:cs typeface="+mn-lt"/>
              </a:rPr>
              <a:t> dans </a:t>
            </a:r>
            <a:r>
              <a:rPr lang="en-US" b="1">
                <a:latin typeface="Century Gothic"/>
                <a:ea typeface="+mn-lt"/>
                <a:cs typeface="+mn-lt"/>
              </a:rPr>
              <a:t>2 </a:t>
            </a:r>
            <a:r>
              <a:rPr lang="en-US" b="1" err="1">
                <a:latin typeface="Century Gothic"/>
                <a:ea typeface="+mn-lt"/>
                <a:cs typeface="+mn-lt"/>
              </a:rPr>
              <a:t>domaines</a:t>
            </a:r>
            <a:r>
              <a:rPr lang="en-US">
                <a:latin typeface="Century Gothic"/>
                <a:ea typeface="+mn-lt"/>
                <a:cs typeface="+mn-lt"/>
              </a:rPr>
              <a:t>: </a:t>
            </a:r>
            <a:r>
              <a:rPr lang="en-CA">
                <a:latin typeface="Century Gothic"/>
                <a:cs typeface="Segoe UI"/>
              </a:rPr>
              <a:t> </a:t>
            </a:r>
            <a:endParaRPr lang="en-CA">
              <a:cs typeface="Calibri"/>
            </a:endParaRPr>
          </a:p>
          <a:p>
            <a:pPr marL="742950" lvl="1" indent="-285750">
              <a:lnSpc>
                <a:spcPct val="200000"/>
              </a:lnSpc>
              <a:spcBef>
                <a:spcPts val="1000"/>
              </a:spcBef>
              <a:buFont typeface="Arial"/>
              <a:buChar char="•"/>
            </a:pPr>
            <a:r>
              <a:rPr lang="en-CA">
                <a:latin typeface="Century Gothic"/>
                <a:cs typeface="Segoe UI"/>
              </a:rPr>
              <a:t>Marcher</a:t>
            </a:r>
            <a:endParaRPr lang="en-CA"/>
          </a:p>
          <a:p>
            <a:pPr marL="742950" lvl="1" indent="-285750">
              <a:lnSpc>
                <a:spcPct val="200000"/>
              </a:lnSpc>
              <a:spcBef>
                <a:spcPts val="1000"/>
              </a:spcBef>
              <a:buFont typeface="Arial"/>
              <a:buChar char="•"/>
            </a:pPr>
            <a:r>
              <a:rPr lang="en-CA" err="1">
                <a:latin typeface="Century Gothic"/>
                <a:cs typeface="Segoe UI"/>
              </a:rPr>
              <a:t>Capacit</a:t>
            </a:r>
            <a:r>
              <a:rPr lang="en-US">
                <a:latin typeface="Century Gothic"/>
                <a:cs typeface="Segoe UI"/>
              </a:rPr>
              <a:t>é</a:t>
            </a:r>
            <a:r>
              <a:rPr lang="en-CA">
                <a:latin typeface="Century Gothic"/>
                <a:cs typeface="Segoe UI"/>
              </a:rPr>
              <a:t>s </a:t>
            </a:r>
            <a:r>
              <a:rPr lang="en-CA" err="1">
                <a:latin typeface="Century Gothic"/>
                <a:cs typeface="Segoe UI"/>
              </a:rPr>
              <a:t>cognitives</a:t>
            </a:r>
            <a:endParaRPr lang="en-CA">
              <a:latin typeface="Century Gothic"/>
              <a:cs typeface="Segoe UI"/>
            </a:endParaRPr>
          </a:p>
          <a:p>
            <a:pPr marL="742950" lvl="1" indent="-285750">
              <a:lnSpc>
                <a:spcPct val="200000"/>
              </a:lnSpc>
              <a:spcBef>
                <a:spcPts val="1000"/>
              </a:spcBef>
              <a:buFont typeface="Arial"/>
              <a:buChar char="•"/>
            </a:pPr>
            <a:r>
              <a:rPr lang="en-CA" err="1">
                <a:latin typeface="Century Gothic"/>
                <a:cs typeface="Segoe UI"/>
              </a:rPr>
              <a:t>S'habiller</a:t>
            </a:r>
            <a:endParaRPr lang="en-CA" err="1"/>
          </a:p>
          <a:p>
            <a:pPr marL="742950" lvl="1" indent="-285750">
              <a:lnSpc>
                <a:spcPct val="200000"/>
              </a:lnSpc>
              <a:spcBef>
                <a:spcPts val="1000"/>
              </a:spcBef>
              <a:buFont typeface="Arial"/>
              <a:buChar char="•"/>
            </a:pPr>
            <a:r>
              <a:rPr lang="en-CA">
                <a:latin typeface="Century Gothic"/>
                <a:cs typeface="Segoe UI"/>
              </a:rPr>
              <a:t>Alimentation</a:t>
            </a:r>
            <a:endParaRPr lang="en-CA"/>
          </a:p>
          <a:p>
            <a:pPr marL="742950" lvl="1" indent="-285750">
              <a:lnSpc>
                <a:spcPct val="200000"/>
              </a:lnSpc>
              <a:spcBef>
                <a:spcPts val="1000"/>
              </a:spcBef>
              <a:buFont typeface="Arial"/>
              <a:buChar char="•"/>
            </a:pPr>
            <a:r>
              <a:rPr lang="en-US" err="1">
                <a:latin typeface="Century Gothic"/>
                <a:cs typeface="Segoe UI"/>
              </a:rPr>
              <a:t>Thérapie</a:t>
            </a:r>
            <a:r>
              <a:rPr lang="en-US">
                <a:latin typeface="Century Gothic"/>
                <a:cs typeface="Segoe UI"/>
              </a:rPr>
              <a:t> de </a:t>
            </a:r>
            <a:r>
              <a:rPr lang="en-US" err="1">
                <a:latin typeface="Century Gothic"/>
                <a:cs typeface="Segoe UI"/>
              </a:rPr>
              <a:t>maintien</a:t>
            </a:r>
            <a:r>
              <a:rPr lang="en-US">
                <a:latin typeface="Century Gothic"/>
                <a:cs typeface="Segoe UI"/>
              </a:rPr>
              <a:t> </a:t>
            </a:r>
            <a:r>
              <a:rPr lang="en-US" err="1">
                <a:latin typeface="Century Gothic"/>
                <a:cs typeface="Segoe UI"/>
              </a:rPr>
              <a:t>en</a:t>
            </a:r>
            <a:r>
              <a:rPr lang="en-US">
                <a:latin typeface="Century Gothic"/>
                <a:cs typeface="Segoe UI"/>
              </a:rPr>
              <a:t> vie (</a:t>
            </a:r>
            <a:r>
              <a:rPr lang="en-US" err="1">
                <a:latin typeface="Century Gothic"/>
                <a:cs typeface="Segoe UI"/>
              </a:rPr>
              <a:t>dialyse</a:t>
            </a:r>
            <a:r>
              <a:rPr lang="en-US">
                <a:latin typeface="Century Gothic"/>
                <a:cs typeface="Segoe UI"/>
              </a:rPr>
              <a:t>, </a:t>
            </a:r>
            <a:r>
              <a:rPr lang="en-US" err="1">
                <a:latin typeface="Century Gothic"/>
                <a:cs typeface="Segoe UI"/>
              </a:rPr>
              <a:t>insuline</a:t>
            </a:r>
            <a:r>
              <a:rPr lang="en-US">
                <a:latin typeface="Century Gothic"/>
                <a:cs typeface="Segoe UI"/>
              </a:rPr>
              <a:t>, </a:t>
            </a:r>
            <a:r>
              <a:rPr lang="en-US" err="1">
                <a:latin typeface="Century Gothic"/>
                <a:cs typeface="Segoe UI"/>
              </a:rPr>
              <a:t>oxygène</a:t>
            </a:r>
            <a:r>
              <a:rPr lang="en-US">
                <a:latin typeface="Century Gothic"/>
                <a:cs typeface="Segoe UI"/>
              </a:rPr>
              <a:t>, etc.)</a:t>
            </a:r>
          </a:p>
        </p:txBody>
      </p:sp>
      <p:sp>
        <p:nvSpPr>
          <p:cNvPr id="4" name="TextBox 3">
            <a:extLst>
              <a:ext uri="{FF2B5EF4-FFF2-40B4-BE49-F238E27FC236}">
                <a16:creationId xmlns:a16="http://schemas.microsoft.com/office/drawing/2014/main" id="{34A70452-C0B8-A973-3B37-A50411DF74C8}"/>
              </a:ext>
            </a:extLst>
          </p:cNvPr>
          <p:cNvSpPr txBox="1"/>
          <p:nvPr/>
        </p:nvSpPr>
        <p:spPr>
          <a:xfrm>
            <a:off x="2231231" y="7446837"/>
            <a:ext cx="29995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u="sng" err="1">
                <a:latin typeface="Century Gothic"/>
                <a:cs typeface="Arial"/>
              </a:rPr>
              <a:t>Envoyer</a:t>
            </a:r>
            <a:r>
              <a:rPr lang="en-CA" u="sng">
                <a:latin typeface="Century Gothic"/>
                <a:cs typeface="Arial"/>
              </a:rPr>
              <a:t> </a:t>
            </a:r>
            <a:r>
              <a:rPr lang="en-CA" u="sng" err="1">
                <a:latin typeface="Century Gothic"/>
                <a:cs typeface="Arial"/>
              </a:rPr>
              <a:t>l'application</a:t>
            </a:r>
            <a:r>
              <a:rPr lang="en-CA" u="sng">
                <a:latin typeface="Century Gothic"/>
                <a:cs typeface="Arial"/>
              </a:rPr>
              <a:t> à:</a:t>
            </a:r>
            <a:endParaRPr lang="en-US" u="sng">
              <a:latin typeface="Calibri" panose="020F0502020204030204"/>
              <a:cs typeface="Calibri" panose="020F0502020204030204"/>
            </a:endParaRPr>
          </a:p>
          <a:p>
            <a:pPr algn="ctr"/>
            <a:r>
              <a:rPr lang="en-CA" b="1">
                <a:latin typeface="Century Gothic"/>
                <a:cs typeface="Arial"/>
              </a:rPr>
              <a:t>Sudbury Tax Centre, </a:t>
            </a:r>
            <a:r>
              <a:rPr lang="en-US" b="1">
                <a:latin typeface="Century Gothic"/>
                <a:cs typeface="Arial"/>
              </a:rPr>
              <a:t>​</a:t>
            </a:r>
            <a:endParaRPr lang="en-US" u="sng">
              <a:latin typeface="Calibri" panose="020F0502020204030204"/>
              <a:cs typeface="Calibri" panose="020F0502020204030204"/>
            </a:endParaRPr>
          </a:p>
          <a:p>
            <a:pPr algn="ctr"/>
            <a:r>
              <a:rPr lang="en-CA" b="1">
                <a:latin typeface="Century Gothic"/>
                <a:cs typeface="Arial"/>
              </a:rPr>
              <a:t>PO Box 20000</a:t>
            </a:r>
            <a:r>
              <a:rPr lang="en-US" b="1">
                <a:latin typeface="Century Gothic"/>
                <a:cs typeface="Arial"/>
              </a:rPr>
              <a:t>​</a:t>
            </a:r>
          </a:p>
          <a:p>
            <a:pPr algn="ctr"/>
            <a:r>
              <a:rPr lang="en-CA" b="1">
                <a:latin typeface="Century Gothic"/>
                <a:cs typeface="Arial"/>
              </a:rPr>
              <a:t>Station A</a:t>
            </a:r>
            <a:r>
              <a:rPr lang="en-US" b="1">
                <a:latin typeface="Century Gothic"/>
                <a:cs typeface="Arial"/>
              </a:rPr>
              <a:t>​</a:t>
            </a:r>
          </a:p>
          <a:p>
            <a:pPr algn="ctr"/>
            <a:r>
              <a:rPr lang="en-CA" b="1">
                <a:latin typeface="Century Gothic"/>
                <a:cs typeface="Arial"/>
              </a:rPr>
              <a:t>Sudbury, ON</a:t>
            </a:r>
            <a:r>
              <a:rPr lang="en-US" b="1">
                <a:latin typeface="Century Gothic"/>
                <a:cs typeface="Arial"/>
              </a:rPr>
              <a:t>​</a:t>
            </a:r>
          </a:p>
          <a:p>
            <a:pPr algn="ctr"/>
            <a:r>
              <a:rPr lang="en-CA" b="1">
                <a:latin typeface="Century Gothic"/>
                <a:cs typeface="Arial"/>
              </a:rPr>
              <a:t>P3A 5C1</a:t>
            </a:r>
            <a:r>
              <a:rPr lang="en-US" b="1">
                <a:latin typeface="Century Gothic"/>
                <a:cs typeface="Arial"/>
              </a:rPr>
              <a:t>​</a:t>
            </a:r>
          </a:p>
          <a:p>
            <a:r>
              <a:rPr lang="en-CA">
                <a:latin typeface="Century Gothic"/>
                <a:cs typeface="Arial"/>
              </a:rPr>
              <a:t>​</a:t>
            </a:r>
          </a:p>
        </p:txBody>
      </p:sp>
      <p:pic>
        <p:nvPicPr>
          <p:cNvPr id="11" name="Picture 11">
            <a:extLst>
              <a:ext uri="{FF2B5EF4-FFF2-40B4-BE49-F238E27FC236}">
                <a16:creationId xmlns:a16="http://schemas.microsoft.com/office/drawing/2014/main" id="{B7246B6B-596A-1420-A11C-7D681B5041F3}"/>
              </a:ext>
            </a:extLst>
          </p:cNvPr>
          <p:cNvPicPr>
            <a:picLocks noChangeAspect="1"/>
          </p:cNvPicPr>
          <p:nvPr/>
        </p:nvPicPr>
        <p:blipFill>
          <a:blip r:embed="rId2"/>
          <a:stretch>
            <a:fillRect/>
          </a:stretch>
        </p:blipFill>
        <p:spPr>
          <a:xfrm>
            <a:off x="2215231" y="8163119"/>
            <a:ext cx="615263" cy="604345"/>
          </a:xfrm>
          <a:prstGeom prst="rect">
            <a:avLst/>
          </a:prstGeom>
        </p:spPr>
      </p:pic>
      <p:pic>
        <p:nvPicPr>
          <p:cNvPr id="22" name="Picture 21">
            <a:extLst>
              <a:ext uri="{FF2B5EF4-FFF2-40B4-BE49-F238E27FC236}">
                <a16:creationId xmlns:a16="http://schemas.microsoft.com/office/drawing/2014/main" id="{E4EDEBC0-3788-9D4C-0D6C-4F18728C3BDD}"/>
              </a:ext>
            </a:extLst>
          </p:cNvPr>
          <p:cNvPicPr>
            <a:picLocks noChangeAspect="1"/>
          </p:cNvPicPr>
          <p:nvPr/>
        </p:nvPicPr>
        <p:blipFill>
          <a:blip r:embed="rId3"/>
          <a:stretch>
            <a:fillRect/>
          </a:stretch>
        </p:blipFill>
        <p:spPr>
          <a:xfrm>
            <a:off x="258755" y="8865956"/>
            <a:ext cx="1117523" cy="1106543"/>
          </a:xfrm>
          <a:prstGeom prst="rect">
            <a:avLst/>
          </a:prstGeom>
        </p:spPr>
      </p:pic>
      <p:sp>
        <p:nvSpPr>
          <p:cNvPr id="24" name="TextBox 23">
            <a:extLst>
              <a:ext uri="{FF2B5EF4-FFF2-40B4-BE49-F238E27FC236}">
                <a16:creationId xmlns:a16="http://schemas.microsoft.com/office/drawing/2014/main" id="{EB034DEF-54F8-C7D5-5B92-F299FB859239}"/>
              </a:ext>
            </a:extLst>
          </p:cNvPr>
          <p:cNvSpPr txBox="1"/>
          <p:nvPr/>
        </p:nvSpPr>
        <p:spPr>
          <a:xfrm>
            <a:off x="1210675" y="9239197"/>
            <a:ext cx="593314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Developmental Tax Credit Office: </a:t>
            </a:r>
            <a:r>
              <a:rPr lang="en-CA" b="1">
                <a:latin typeface="Century Gothic"/>
                <a:cs typeface="Segoe UI"/>
              </a:rPr>
              <a:t>1-800-959-8281</a:t>
            </a:r>
            <a:endParaRPr lang="en-CA">
              <a:cs typeface="Calibri"/>
            </a:endParaRPr>
          </a:p>
        </p:txBody>
      </p:sp>
      <p:pic>
        <p:nvPicPr>
          <p:cNvPr id="26" name="Picture 11">
            <a:extLst>
              <a:ext uri="{FF2B5EF4-FFF2-40B4-BE49-F238E27FC236}">
                <a16:creationId xmlns:a16="http://schemas.microsoft.com/office/drawing/2014/main" id="{EF39C5EB-1412-4E06-393D-D709CE12D47A}"/>
              </a:ext>
            </a:extLst>
          </p:cNvPr>
          <p:cNvPicPr>
            <a:picLocks noChangeAspect="1"/>
          </p:cNvPicPr>
          <p:nvPr/>
        </p:nvPicPr>
        <p:blipFill>
          <a:blip r:embed="rId2"/>
          <a:stretch>
            <a:fillRect/>
          </a:stretch>
        </p:blipFill>
        <p:spPr>
          <a:xfrm>
            <a:off x="4929527" y="912969"/>
            <a:ext cx="615263" cy="604345"/>
          </a:xfrm>
          <a:prstGeom prst="rect">
            <a:avLst/>
          </a:prstGeom>
        </p:spPr>
      </p:pic>
      <p:pic>
        <p:nvPicPr>
          <p:cNvPr id="28" name="Picture 27">
            <a:extLst>
              <a:ext uri="{FF2B5EF4-FFF2-40B4-BE49-F238E27FC236}">
                <a16:creationId xmlns:a16="http://schemas.microsoft.com/office/drawing/2014/main" id="{650FBACF-8444-BC68-9AF6-2C5498660B3E}"/>
              </a:ext>
            </a:extLst>
          </p:cNvPr>
          <p:cNvPicPr>
            <a:picLocks noChangeAspect="1"/>
          </p:cNvPicPr>
          <p:nvPr/>
        </p:nvPicPr>
        <p:blipFill>
          <a:blip r:embed="rId4"/>
          <a:stretch>
            <a:fillRect/>
          </a:stretch>
        </p:blipFill>
        <p:spPr>
          <a:xfrm>
            <a:off x="1811703" y="897405"/>
            <a:ext cx="591524" cy="615958"/>
          </a:xfrm>
          <a:prstGeom prst="rect">
            <a:avLst/>
          </a:prstGeom>
        </p:spPr>
      </p:pic>
      <p:pic>
        <p:nvPicPr>
          <p:cNvPr id="29" name="Picture 28">
            <a:extLst>
              <a:ext uri="{FF2B5EF4-FFF2-40B4-BE49-F238E27FC236}">
                <a16:creationId xmlns:a16="http://schemas.microsoft.com/office/drawing/2014/main" id="{3F8F7BF3-111B-8A0B-2A60-36B687AA7829}"/>
              </a:ext>
            </a:extLst>
          </p:cNvPr>
          <p:cNvPicPr>
            <a:picLocks noChangeAspect="1"/>
          </p:cNvPicPr>
          <p:nvPr/>
        </p:nvPicPr>
        <p:blipFill>
          <a:blip r:embed="rId5"/>
          <a:stretch>
            <a:fillRect/>
          </a:stretch>
        </p:blipFill>
        <p:spPr>
          <a:xfrm>
            <a:off x="44417" y="3995692"/>
            <a:ext cx="541080" cy="527878"/>
          </a:xfrm>
          <a:prstGeom prst="rect">
            <a:avLst/>
          </a:prstGeom>
        </p:spPr>
      </p:pic>
      <p:pic>
        <p:nvPicPr>
          <p:cNvPr id="30" name="Picture 29">
            <a:extLst>
              <a:ext uri="{FF2B5EF4-FFF2-40B4-BE49-F238E27FC236}">
                <a16:creationId xmlns:a16="http://schemas.microsoft.com/office/drawing/2014/main" id="{971FBA40-3AE5-4A0D-B6AF-ACAB600E5F79}"/>
              </a:ext>
            </a:extLst>
          </p:cNvPr>
          <p:cNvPicPr>
            <a:picLocks noChangeAspect="1"/>
          </p:cNvPicPr>
          <p:nvPr/>
        </p:nvPicPr>
        <p:blipFill>
          <a:blip r:embed="rId6"/>
          <a:stretch>
            <a:fillRect/>
          </a:stretch>
        </p:blipFill>
        <p:spPr>
          <a:xfrm>
            <a:off x="100391" y="5547929"/>
            <a:ext cx="442624" cy="339666"/>
          </a:xfrm>
          <a:prstGeom prst="rect">
            <a:avLst/>
          </a:prstGeom>
        </p:spPr>
      </p:pic>
      <p:sp>
        <p:nvSpPr>
          <p:cNvPr id="31" name="TextBox 30">
            <a:extLst>
              <a:ext uri="{FF2B5EF4-FFF2-40B4-BE49-F238E27FC236}">
                <a16:creationId xmlns:a16="http://schemas.microsoft.com/office/drawing/2014/main" id="{89BA4039-42BE-F0A8-8406-7E36ABAE56BA}"/>
              </a:ext>
            </a:extLst>
          </p:cNvPr>
          <p:cNvSpPr txBox="1"/>
          <p:nvPr/>
        </p:nvSpPr>
        <p:spPr>
          <a:xfrm>
            <a:off x="4349749" y="4004028"/>
            <a:ext cx="3377406" cy="2740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250000"/>
              </a:lnSpc>
              <a:buFont typeface="Arial"/>
              <a:buChar char="•"/>
            </a:pPr>
            <a:r>
              <a:rPr lang="en-CA" err="1">
                <a:latin typeface="Century Gothic"/>
                <a:cs typeface="Arial"/>
              </a:rPr>
              <a:t>Probl</a:t>
            </a:r>
            <a:r>
              <a:rPr lang="en-US">
                <a:latin typeface="Century Gothic"/>
                <a:cs typeface="Calibri"/>
              </a:rPr>
              <a:t>è</a:t>
            </a:r>
            <a:r>
              <a:rPr lang="en-CA" err="1">
                <a:latin typeface="Century Gothic"/>
                <a:cs typeface="Arial"/>
              </a:rPr>
              <a:t>mes</a:t>
            </a:r>
            <a:r>
              <a:rPr lang="en-CA">
                <a:latin typeface="Century Gothic"/>
                <a:cs typeface="Arial"/>
              </a:rPr>
              <a:t> </a:t>
            </a:r>
            <a:r>
              <a:rPr lang="en-CA" err="1">
                <a:latin typeface="Century Gothic"/>
                <a:cs typeface="Arial"/>
              </a:rPr>
              <a:t>intestinaux</a:t>
            </a:r>
            <a:endParaRPr lang="en-CA">
              <a:latin typeface="Century Gothic"/>
              <a:cs typeface="Arial"/>
            </a:endParaRPr>
          </a:p>
          <a:p>
            <a:pPr lvl="1">
              <a:lnSpc>
                <a:spcPct val="250000"/>
              </a:lnSpc>
              <a:buChar char="•"/>
            </a:pPr>
            <a:r>
              <a:rPr lang="en-US">
                <a:latin typeface="Century Gothic"/>
                <a:cs typeface="Arial"/>
              </a:rPr>
              <a:t>Audition</a:t>
            </a:r>
          </a:p>
          <a:p>
            <a:pPr lvl="1">
              <a:lnSpc>
                <a:spcPct val="250000"/>
              </a:lnSpc>
              <a:buChar char="•"/>
            </a:pPr>
            <a:r>
              <a:rPr lang="en-US">
                <a:latin typeface="Century Gothic"/>
                <a:cs typeface="Arial"/>
              </a:rPr>
              <a:t>Parole</a:t>
            </a:r>
          </a:p>
          <a:p>
            <a:pPr lvl="1">
              <a:lnSpc>
                <a:spcPct val="250000"/>
              </a:lnSpc>
              <a:buChar char="•"/>
            </a:pPr>
            <a:r>
              <a:rPr lang="en-CA">
                <a:latin typeface="Century Gothic"/>
                <a:cs typeface="Arial"/>
              </a:rPr>
              <a:t>Vision</a:t>
            </a:r>
          </a:p>
        </p:txBody>
      </p:sp>
      <p:pic>
        <p:nvPicPr>
          <p:cNvPr id="32" name="Picture 31">
            <a:extLst>
              <a:ext uri="{FF2B5EF4-FFF2-40B4-BE49-F238E27FC236}">
                <a16:creationId xmlns:a16="http://schemas.microsoft.com/office/drawing/2014/main" id="{FCD99644-574A-A4C2-FF6D-964A16B5C8C6}"/>
              </a:ext>
            </a:extLst>
          </p:cNvPr>
          <p:cNvPicPr>
            <a:picLocks noChangeAspect="1"/>
          </p:cNvPicPr>
          <p:nvPr/>
        </p:nvPicPr>
        <p:blipFill>
          <a:blip r:embed="rId7"/>
          <a:stretch>
            <a:fillRect/>
          </a:stretch>
        </p:blipFill>
        <p:spPr>
          <a:xfrm>
            <a:off x="-131564" y="5885298"/>
            <a:ext cx="906536" cy="920538"/>
          </a:xfrm>
          <a:prstGeom prst="rect">
            <a:avLst/>
          </a:prstGeom>
        </p:spPr>
      </p:pic>
      <p:pic>
        <p:nvPicPr>
          <p:cNvPr id="33" name="Picture 32">
            <a:extLst>
              <a:ext uri="{FF2B5EF4-FFF2-40B4-BE49-F238E27FC236}">
                <a16:creationId xmlns:a16="http://schemas.microsoft.com/office/drawing/2014/main" id="{6D0CE4C6-8629-FEA0-E94F-2A8AFFC8833A}"/>
              </a:ext>
            </a:extLst>
          </p:cNvPr>
          <p:cNvPicPr>
            <a:picLocks noChangeAspect="1"/>
          </p:cNvPicPr>
          <p:nvPr/>
        </p:nvPicPr>
        <p:blipFill>
          <a:blip r:embed="rId8"/>
          <a:stretch>
            <a:fillRect/>
          </a:stretch>
        </p:blipFill>
        <p:spPr>
          <a:xfrm flipH="1">
            <a:off x="4309772" y="4927275"/>
            <a:ext cx="309027" cy="392865"/>
          </a:xfrm>
          <a:prstGeom prst="rect">
            <a:avLst/>
          </a:prstGeom>
        </p:spPr>
      </p:pic>
      <p:pic>
        <p:nvPicPr>
          <p:cNvPr id="34" name="Picture 33">
            <a:extLst>
              <a:ext uri="{FF2B5EF4-FFF2-40B4-BE49-F238E27FC236}">
                <a16:creationId xmlns:a16="http://schemas.microsoft.com/office/drawing/2014/main" id="{3F26FBE2-F8B9-2F2B-ED04-DA28C7FBCB49}"/>
              </a:ext>
            </a:extLst>
          </p:cNvPr>
          <p:cNvPicPr>
            <a:picLocks noChangeAspect="1"/>
          </p:cNvPicPr>
          <p:nvPr/>
        </p:nvPicPr>
        <p:blipFill>
          <a:blip r:embed="rId9"/>
          <a:stretch>
            <a:fillRect/>
          </a:stretch>
        </p:blipFill>
        <p:spPr>
          <a:xfrm>
            <a:off x="4281454" y="6344902"/>
            <a:ext cx="392648" cy="473872"/>
          </a:xfrm>
          <a:prstGeom prst="rect">
            <a:avLst/>
          </a:prstGeom>
        </p:spPr>
      </p:pic>
      <p:pic>
        <p:nvPicPr>
          <p:cNvPr id="35" name="Picture 34">
            <a:extLst>
              <a:ext uri="{FF2B5EF4-FFF2-40B4-BE49-F238E27FC236}">
                <a16:creationId xmlns:a16="http://schemas.microsoft.com/office/drawing/2014/main" id="{6E21F267-DC47-D69F-C270-DE28BAB3FAC1}"/>
              </a:ext>
            </a:extLst>
          </p:cNvPr>
          <p:cNvPicPr>
            <a:picLocks noChangeAspect="1"/>
          </p:cNvPicPr>
          <p:nvPr/>
        </p:nvPicPr>
        <p:blipFill>
          <a:blip r:embed="rId10"/>
          <a:stretch>
            <a:fillRect/>
          </a:stretch>
        </p:blipFill>
        <p:spPr>
          <a:xfrm>
            <a:off x="4308441" y="5521327"/>
            <a:ext cx="446625" cy="568381"/>
          </a:xfrm>
          <a:prstGeom prst="rect">
            <a:avLst/>
          </a:prstGeom>
        </p:spPr>
      </p:pic>
      <p:pic>
        <p:nvPicPr>
          <p:cNvPr id="36" name="Picture 35">
            <a:extLst>
              <a:ext uri="{FF2B5EF4-FFF2-40B4-BE49-F238E27FC236}">
                <a16:creationId xmlns:a16="http://schemas.microsoft.com/office/drawing/2014/main" id="{54B2615E-690D-6C73-1718-C95806A54F3E}"/>
              </a:ext>
            </a:extLst>
          </p:cNvPr>
          <p:cNvPicPr>
            <a:picLocks noChangeAspect="1"/>
          </p:cNvPicPr>
          <p:nvPr/>
        </p:nvPicPr>
        <p:blipFill>
          <a:blip r:embed="rId11"/>
          <a:stretch>
            <a:fillRect/>
          </a:stretch>
        </p:blipFill>
        <p:spPr>
          <a:xfrm>
            <a:off x="3373" y="4656687"/>
            <a:ext cx="636660" cy="637013"/>
          </a:xfrm>
          <a:prstGeom prst="rect">
            <a:avLst/>
          </a:prstGeom>
        </p:spPr>
      </p:pic>
      <p:pic>
        <p:nvPicPr>
          <p:cNvPr id="37" name="Picture 36">
            <a:extLst>
              <a:ext uri="{FF2B5EF4-FFF2-40B4-BE49-F238E27FC236}">
                <a16:creationId xmlns:a16="http://schemas.microsoft.com/office/drawing/2014/main" id="{F4CF583A-44B3-145E-478F-4CC716B4BA45}"/>
              </a:ext>
            </a:extLst>
          </p:cNvPr>
          <p:cNvPicPr>
            <a:picLocks noChangeAspect="1"/>
          </p:cNvPicPr>
          <p:nvPr/>
        </p:nvPicPr>
        <p:blipFill>
          <a:blip r:embed="rId12"/>
          <a:stretch>
            <a:fillRect/>
          </a:stretch>
        </p:blipFill>
        <p:spPr>
          <a:xfrm>
            <a:off x="4133023" y="4090200"/>
            <a:ext cx="514093" cy="649388"/>
          </a:xfrm>
          <a:prstGeom prst="rect">
            <a:avLst/>
          </a:prstGeom>
        </p:spPr>
      </p:pic>
      <p:pic>
        <p:nvPicPr>
          <p:cNvPr id="38" name="Picture 37">
            <a:extLst>
              <a:ext uri="{FF2B5EF4-FFF2-40B4-BE49-F238E27FC236}">
                <a16:creationId xmlns:a16="http://schemas.microsoft.com/office/drawing/2014/main" id="{549C301B-B5B4-362F-BD69-3794BA723851}"/>
              </a:ext>
            </a:extLst>
          </p:cNvPr>
          <p:cNvPicPr>
            <a:picLocks noChangeAspect="1"/>
          </p:cNvPicPr>
          <p:nvPr/>
        </p:nvPicPr>
        <p:blipFill>
          <a:blip r:embed="rId13"/>
          <a:stretch>
            <a:fillRect/>
          </a:stretch>
        </p:blipFill>
        <p:spPr>
          <a:xfrm>
            <a:off x="44417" y="6722935"/>
            <a:ext cx="622043" cy="662890"/>
          </a:xfrm>
          <a:prstGeom prst="rect">
            <a:avLst/>
          </a:prstGeom>
        </p:spPr>
      </p:pic>
      <p:pic>
        <p:nvPicPr>
          <p:cNvPr id="40" name="Picture 39" descr="A picture containing text, sign&#10;&#10;Description automatically generated">
            <a:extLst>
              <a:ext uri="{FF2B5EF4-FFF2-40B4-BE49-F238E27FC236}">
                <a16:creationId xmlns:a16="http://schemas.microsoft.com/office/drawing/2014/main" id="{712BD9ED-A0CE-FCB4-A9F9-23349C2D737E}"/>
              </a:ext>
            </a:extLst>
          </p:cNvPr>
          <p:cNvPicPr>
            <a:picLocks noChangeAspect="1"/>
          </p:cNvPicPr>
          <p:nvPr/>
        </p:nvPicPr>
        <p:blipFill>
          <a:blip r:embed="rId14"/>
          <a:stretch>
            <a:fillRect/>
          </a:stretch>
        </p:blipFill>
        <p:spPr>
          <a:xfrm>
            <a:off x="6936441" y="51035"/>
            <a:ext cx="838200" cy="828675"/>
          </a:xfrm>
          <a:prstGeom prst="rect">
            <a:avLst/>
          </a:prstGeom>
        </p:spPr>
      </p:pic>
      <p:graphicFrame>
        <p:nvGraphicFramePr>
          <p:cNvPr id="42" name="Table 7">
            <a:extLst>
              <a:ext uri="{FF2B5EF4-FFF2-40B4-BE49-F238E27FC236}">
                <a16:creationId xmlns:a16="http://schemas.microsoft.com/office/drawing/2014/main" id="{CCDBC4B8-10FE-7BA8-BC75-BAB1E1FD83C9}"/>
              </a:ext>
            </a:extLst>
          </p:cNvPr>
          <p:cNvGraphicFramePr>
            <a:graphicFrameLocks noGrp="1"/>
          </p:cNvGraphicFramePr>
          <p:nvPr>
            <p:extLst>
              <p:ext uri="{D42A27DB-BD31-4B8C-83A1-F6EECF244321}">
                <p14:modId xmlns:p14="http://schemas.microsoft.com/office/powerpoint/2010/main" val="3934883591"/>
              </p:ext>
            </p:extLst>
          </p:nvPr>
        </p:nvGraphicFramePr>
        <p:xfrm>
          <a:off x="5962610" y="64684"/>
          <a:ext cx="1050467" cy="914400"/>
        </p:xfrm>
        <a:graphic>
          <a:graphicData uri="http://schemas.openxmlformats.org/drawingml/2006/table">
            <a:tbl>
              <a:tblPr firstRow="1" bandRow="1">
                <a:tableStyleId>{5C22544A-7EE6-4342-B048-85BDC9FD1C3A}</a:tableStyleId>
              </a:tblPr>
              <a:tblGrid>
                <a:gridCol w="1050467">
                  <a:extLst>
                    <a:ext uri="{9D8B030D-6E8A-4147-A177-3AD203B41FA5}">
                      <a16:colId xmlns:a16="http://schemas.microsoft.com/office/drawing/2014/main" val="2711246440"/>
                    </a:ext>
                  </a:extLst>
                </a:gridCol>
              </a:tblGrid>
              <a:tr h="775902">
                <a:tc>
                  <a:txBody>
                    <a:bodyPr/>
                    <a:lstStyle/>
                    <a:p>
                      <a:pPr lvl="0">
                        <a:buNone/>
                      </a:pPr>
                      <a:endParaRPr lang="en-US" sz="1800" b="1" i="0" u="none" strike="noStrike" noProof="0">
                        <a:solidFill>
                          <a:schemeClr val="tx1"/>
                        </a:solidFill>
                      </a:endParaRPr>
                    </a:p>
                    <a:p>
                      <a:pPr lvl="0">
                        <a:buNone/>
                      </a:pPr>
                      <a:r>
                        <a:rPr lang="en-US" sz="1600" b="1" i="0" u="none" strike="noStrike" noProof="0">
                          <a:solidFill>
                            <a:schemeClr val="tx1"/>
                          </a:solidFill>
                        </a:rPr>
                        <a:t>PAGE 2/2</a:t>
                      </a:r>
                      <a:r>
                        <a:rPr lang="en-US" sz="1800" b="1" i="0" u="none" strike="noStrike" noProof="0">
                          <a:solidFill>
                            <a:schemeClr val="tx1"/>
                          </a:solidFill>
                        </a:rPr>
                        <a:t>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44" name="Picture 6">
            <a:extLst>
              <a:ext uri="{FF2B5EF4-FFF2-40B4-BE49-F238E27FC236}">
                <a16:creationId xmlns:a16="http://schemas.microsoft.com/office/drawing/2014/main" id="{D4A12B8B-1B5A-DF3F-8D4D-AA55246C645B}"/>
              </a:ext>
            </a:extLst>
          </p:cNvPr>
          <p:cNvPicPr>
            <a:picLocks noChangeAspect="1"/>
          </p:cNvPicPr>
          <p:nvPr/>
        </p:nvPicPr>
        <p:blipFill>
          <a:blip r:embed="rId15"/>
          <a:stretch>
            <a:fillRect/>
          </a:stretch>
        </p:blipFill>
        <p:spPr>
          <a:xfrm>
            <a:off x="5057401" y="-133289"/>
            <a:ext cx="1210963" cy="1210963"/>
          </a:xfrm>
          <a:prstGeom prst="rect">
            <a:avLst/>
          </a:prstGeom>
        </p:spPr>
      </p:pic>
      <p:sp>
        <p:nvSpPr>
          <p:cNvPr id="3" name="TextBox 2">
            <a:extLst>
              <a:ext uri="{FF2B5EF4-FFF2-40B4-BE49-F238E27FC236}">
                <a16:creationId xmlns:a16="http://schemas.microsoft.com/office/drawing/2014/main" id="{76EEB6B6-5ADA-A2EB-B685-FB8FDBC8AA07}"/>
              </a:ext>
            </a:extLst>
          </p:cNvPr>
          <p:cNvSpPr txBox="1"/>
          <p:nvPr/>
        </p:nvSpPr>
        <p:spPr>
          <a:xfrm>
            <a:off x="9841706" y="19248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 </a:t>
            </a:r>
          </a:p>
        </p:txBody>
      </p:sp>
      <p:sp>
        <p:nvSpPr>
          <p:cNvPr id="5" name="TextBox 4">
            <a:extLst>
              <a:ext uri="{FF2B5EF4-FFF2-40B4-BE49-F238E27FC236}">
                <a16:creationId xmlns:a16="http://schemas.microsoft.com/office/drawing/2014/main" id="{BC2532B6-6C58-28A4-AAC7-3F8CAFD551AF}"/>
              </a:ext>
            </a:extLst>
          </p:cNvPr>
          <p:cNvSpPr txBox="1"/>
          <p:nvPr/>
        </p:nvSpPr>
        <p:spPr>
          <a:xfrm>
            <a:off x="9981" y="46309"/>
            <a:ext cx="55871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entury Gothic"/>
                <a:ea typeface="Lato"/>
                <a:cs typeface="Lato"/>
              </a:rPr>
              <a:t>Crédit </a:t>
            </a:r>
            <a:r>
              <a:rPr lang="en-US" sz="2800" b="1" dirty="0" err="1">
                <a:latin typeface="Century Gothic"/>
                <a:ea typeface="Lato"/>
                <a:cs typeface="Lato"/>
              </a:rPr>
              <a:t>d’impôt</a:t>
            </a:r>
            <a:r>
              <a:rPr lang="en-US" sz="2800" b="1" dirty="0">
                <a:latin typeface="Century Gothic"/>
                <a:ea typeface="Lato"/>
                <a:cs typeface="Lato"/>
              </a:rPr>
              <a:t> pour </a:t>
            </a:r>
            <a:r>
              <a:rPr lang="en-US" sz="2800" b="1" dirty="0" err="1">
                <a:latin typeface="Century Gothic"/>
                <a:ea typeface="Lato"/>
                <a:cs typeface="Lato"/>
              </a:rPr>
              <a:t>personnes</a:t>
            </a:r>
            <a:r>
              <a:rPr lang="en-US" sz="2800" b="1" dirty="0">
                <a:latin typeface="Century Gothic"/>
                <a:ea typeface="Lato"/>
                <a:cs typeface="Lato"/>
              </a:rPr>
              <a:t> </a:t>
            </a:r>
            <a:r>
              <a:rPr lang="en-US" sz="2800" b="1" dirty="0" err="1">
                <a:latin typeface="Century Gothic"/>
                <a:ea typeface="Lato"/>
                <a:cs typeface="Lato"/>
              </a:rPr>
              <a:t>handicapées</a:t>
            </a:r>
            <a:r>
              <a:rPr lang="en-US" sz="2800" b="1" dirty="0">
                <a:latin typeface="Century Gothic"/>
                <a:ea typeface="Lato"/>
                <a:cs typeface="Lato"/>
              </a:rPr>
              <a:t> (CIPH)</a:t>
            </a:r>
            <a:endParaRPr lang="en-US">
              <a:cs typeface="Calibri" panose="020F0502020204030204"/>
            </a:endParaRPr>
          </a:p>
        </p:txBody>
      </p:sp>
      <p:sp>
        <p:nvSpPr>
          <p:cNvPr id="7" name="TextBox 6">
            <a:extLst>
              <a:ext uri="{FF2B5EF4-FFF2-40B4-BE49-F238E27FC236}">
                <a16:creationId xmlns:a16="http://schemas.microsoft.com/office/drawing/2014/main" id="{7B5436F2-EED2-20DE-241A-788EFEAB30AE}"/>
              </a:ext>
            </a:extLst>
          </p:cNvPr>
          <p:cNvSpPr txBox="1"/>
          <p:nvPr/>
        </p:nvSpPr>
        <p:spPr>
          <a:xfrm>
            <a:off x="-1161" y="988135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err="1">
                <a:latin typeface="Calibri"/>
                <a:ea typeface="+mn-lt"/>
                <a:cs typeface="Calibri"/>
              </a:rPr>
              <a:t>Adapt</a:t>
            </a:r>
            <a:r>
              <a:rPr lang="en-US" sz="700" dirty="0" err="1">
                <a:ea typeface="+mn-lt"/>
                <a:cs typeface="+mn-lt"/>
              </a:rPr>
              <a:t>é</a:t>
            </a:r>
            <a:r>
              <a:rPr lang="en-US" sz="700" dirty="0">
                <a:ea typeface="+mn-lt"/>
                <a:cs typeface="+mn-lt"/>
              </a:rPr>
              <a:t> de</a:t>
            </a:r>
            <a:r>
              <a:rPr lang="en-US" sz="600" dirty="0">
                <a:latin typeface="Calibri"/>
                <a:ea typeface="Calibri"/>
                <a:cs typeface="Calibri"/>
              </a:rPr>
              <a:t>: Government of Canada. (2024). Disability Tax Credit (DTC). Retrieved from </a:t>
            </a:r>
            <a:r>
              <a:rPr lang="en-US" sz="600" dirty="0">
                <a:ea typeface="+mn-lt"/>
                <a:cs typeface="+mn-lt"/>
              </a:rPr>
              <a:t>https://www.canada.ca/en/revenue-agency/services/tax/individuals/segments/tax-credits-deductions-persons-disabilities/disability-tax-credit.html</a:t>
            </a:r>
          </a:p>
        </p:txBody>
      </p:sp>
    </p:spTree>
    <p:extLst>
      <p:ext uri="{BB962C8B-B14F-4D97-AF65-F5344CB8AC3E}">
        <p14:creationId xmlns:p14="http://schemas.microsoft.com/office/powerpoint/2010/main" val="833525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209233"/>
            <a:ext cx="725679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cs typeface="Calibri"/>
              </a:rPr>
              <a:t>Services de </a:t>
            </a:r>
            <a:r>
              <a:rPr lang="en-CA" sz="2800" b="1" err="1">
                <a:latin typeface="Century Gothic"/>
                <a:cs typeface="Calibri"/>
              </a:rPr>
              <a:t>soutien</a:t>
            </a:r>
            <a:r>
              <a:rPr lang="en-CA" sz="2800" b="1" dirty="0">
                <a:latin typeface="Century Gothic"/>
                <a:cs typeface="Calibri"/>
              </a:rPr>
              <a:t> à domicile et   </a:t>
            </a:r>
            <a:r>
              <a:rPr lang="en-CA" sz="2800" b="1" err="1">
                <a:latin typeface="Century Gothic"/>
                <a:cs typeface="Calibri"/>
              </a:rPr>
              <a:t>en</a:t>
            </a:r>
            <a:r>
              <a:rPr lang="en-CA" sz="2800" b="1" dirty="0">
                <a:latin typeface="Century Gothic"/>
                <a:cs typeface="Calibri"/>
              </a:rPr>
              <a:t> milieu</a:t>
            </a:r>
            <a:r>
              <a:rPr lang="en-CA" sz="2800" b="1" dirty="0">
                <a:latin typeface="Century Gothic"/>
                <a:ea typeface="+mn-lt"/>
                <a:cs typeface="+mn-lt"/>
              </a:rPr>
              <a:t> </a:t>
            </a:r>
            <a:r>
              <a:rPr lang="en-CA" sz="2800" b="1" err="1">
                <a:latin typeface="Century Gothic"/>
                <a:ea typeface="+mn-lt"/>
                <a:cs typeface="+mn-lt"/>
              </a:rPr>
              <a:t>communautaire</a:t>
            </a:r>
            <a:endParaRPr lang="en-US" err="1">
              <a:latin typeface="Century Gothic"/>
            </a:endParaRPr>
          </a:p>
          <a:p>
            <a:r>
              <a:rPr lang="en-CA" sz="1400" b="1" dirty="0" err="1">
                <a:latin typeface="Century Gothic"/>
              </a:rPr>
              <a:t>Regulier</a:t>
            </a:r>
          </a:p>
        </p:txBody>
      </p:sp>
      <p:sp>
        <p:nvSpPr>
          <p:cNvPr id="7" name="TextBox 6">
            <a:extLst>
              <a:ext uri="{FF2B5EF4-FFF2-40B4-BE49-F238E27FC236}">
                <a16:creationId xmlns:a16="http://schemas.microsoft.com/office/drawing/2014/main" id="{D4321B0F-014C-A68D-D868-247E66C544B9}"/>
              </a:ext>
            </a:extLst>
          </p:cNvPr>
          <p:cNvSpPr txBox="1"/>
          <p:nvPr/>
        </p:nvSpPr>
        <p:spPr>
          <a:xfrm>
            <a:off x="103069" y="1522173"/>
            <a:ext cx="7392056" cy="1414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 </a:t>
            </a:r>
          </a:p>
          <a:p>
            <a:pPr algn="ctr">
              <a:lnSpc>
                <a:spcPct val="150000"/>
              </a:lnSpc>
              <a:spcBef>
                <a:spcPts val="1000"/>
              </a:spcBef>
            </a:pPr>
            <a:r>
              <a:rPr lang="en-US" dirty="0">
                <a:latin typeface="Century Gothic"/>
                <a:ea typeface="+mn-lt"/>
                <a:cs typeface="+mn-lt"/>
              </a:rPr>
              <a:t>Vous </a:t>
            </a:r>
            <a:r>
              <a:rPr lang="en-US" dirty="0" err="1">
                <a:latin typeface="Century Gothic"/>
                <a:ea typeface="+mn-lt"/>
                <a:cs typeface="+mn-lt"/>
              </a:rPr>
              <a:t>avez</a:t>
            </a:r>
            <a:r>
              <a:rPr lang="en-US" dirty="0">
                <a:latin typeface="Century Gothic"/>
                <a:ea typeface="+mn-lt"/>
                <a:cs typeface="+mn-lt"/>
              </a:rPr>
              <a:t> </a:t>
            </a:r>
            <a:r>
              <a:rPr lang="en-US" dirty="0" err="1">
                <a:latin typeface="Century Gothic"/>
                <a:ea typeface="+mn-lt"/>
                <a:cs typeface="+mn-lt"/>
              </a:rPr>
              <a:t>été</a:t>
            </a:r>
            <a:r>
              <a:rPr lang="en-US" dirty="0">
                <a:latin typeface="Century Gothic"/>
                <a:ea typeface="+mn-lt"/>
                <a:cs typeface="+mn-lt"/>
              </a:rPr>
              <a:t> </a:t>
            </a:r>
            <a:r>
              <a:rPr lang="en-US" dirty="0" err="1">
                <a:latin typeface="Century Gothic"/>
                <a:ea typeface="+mn-lt"/>
                <a:cs typeface="+mn-lt"/>
              </a:rPr>
              <a:t>référé</a:t>
            </a:r>
            <a:r>
              <a:rPr lang="en-US" dirty="0">
                <a:latin typeface="Century Gothic"/>
                <a:ea typeface="+mn-lt"/>
                <a:cs typeface="+mn-lt"/>
              </a:rPr>
              <a:t> pour:</a:t>
            </a:r>
            <a:r>
              <a:rPr lang="en-CA" dirty="0">
                <a:latin typeface="Century Gothic"/>
                <a:ea typeface="+mn-lt"/>
                <a:cs typeface="+mn-lt"/>
              </a:rPr>
              <a:t> </a:t>
            </a:r>
          </a:p>
        </p:txBody>
      </p:sp>
      <p:graphicFrame>
        <p:nvGraphicFramePr>
          <p:cNvPr id="4" name="Table 7">
            <a:extLst>
              <a:ext uri="{FF2B5EF4-FFF2-40B4-BE49-F238E27FC236}">
                <a16:creationId xmlns:a16="http://schemas.microsoft.com/office/drawing/2014/main" id="{EC42C22B-5569-1BFA-5B56-FB5E5ADEC54C}"/>
              </a:ext>
            </a:extLst>
          </p:cNvPr>
          <p:cNvGraphicFramePr>
            <a:graphicFrameLocks noGrp="1"/>
          </p:cNvGraphicFramePr>
          <p:nvPr>
            <p:extLst>
              <p:ext uri="{D42A27DB-BD31-4B8C-83A1-F6EECF244321}">
                <p14:modId xmlns:p14="http://schemas.microsoft.com/office/powerpoint/2010/main" val="2682067604"/>
              </p:ext>
            </p:extLst>
          </p:nvPr>
        </p:nvGraphicFramePr>
        <p:xfrm>
          <a:off x="5831450" y="750092"/>
          <a:ext cx="1147505" cy="9182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91820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DEE20348-1C15-99E4-12B2-40B74A8F4847}"/>
              </a:ext>
            </a:extLst>
          </p:cNvPr>
          <p:cNvPicPr>
            <a:picLocks noChangeAspect="1"/>
          </p:cNvPicPr>
          <p:nvPr/>
        </p:nvPicPr>
        <p:blipFill>
          <a:blip r:embed="rId3"/>
          <a:stretch>
            <a:fillRect/>
          </a:stretch>
        </p:blipFill>
        <p:spPr>
          <a:xfrm>
            <a:off x="4888621" y="543844"/>
            <a:ext cx="1210963" cy="1210963"/>
          </a:xfrm>
          <a:prstGeom prst="rect">
            <a:avLst/>
          </a:prstGeom>
        </p:spPr>
      </p:pic>
      <p:sp>
        <p:nvSpPr>
          <p:cNvPr id="14" name="TextBox 13">
            <a:extLst>
              <a:ext uri="{FF2B5EF4-FFF2-40B4-BE49-F238E27FC236}">
                <a16:creationId xmlns:a16="http://schemas.microsoft.com/office/drawing/2014/main" id="{FCA9E843-9B8F-37DE-C393-9D4E47D71FB7}"/>
              </a:ext>
            </a:extLst>
          </p:cNvPr>
          <p:cNvSpPr txBox="1"/>
          <p:nvPr/>
        </p:nvSpPr>
        <p:spPr>
          <a:xfrm>
            <a:off x="2559069" y="2421312"/>
            <a:ext cx="5206068" cy="4261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en-CA">
              <a:latin typeface="Century Gothic"/>
              <a:ea typeface="+mn-lt"/>
              <a:cs typeface="+mn-lt"/>
            </a:endParaRPr>
          </a:p>
          <a:p>
            <a:pPr marL="457200" indent="-457200">
              <a:lnSpc>
                <a:spcPct val="150000"/>
              </a:lnSpc>
              <a:spcBef>
                <a:spcPts val="1000"/>
              </a:spcBef>
              <a:buFont typeface="Wingdings,Sans-Serif"/>
              <a:buChar char="q"/>
            </a:pPr>
            <a:r>
              <a:rPr lang="en-US" dirty="0" err="1">
                <a:latin typeface="Century Gothic"/>
                <a:ea typeface="+mn-lt"/>
                <a:cs typeface="+mn-lt"/>
              </a:rPr>
              <a:t>Physiothérapie</a:t>
            </a:r>
            <a:r>
              <a:rPr lang="en-CA" dirty="0">
                <a:latin typeface="Century Gothic"/>
                <a:ea typeface="+mn-lt"/>
                <a:cs typeface="+mn-lt"/>
              </a:rPr>
              <a:t> (PT)</a:t>
            </a:r>
          </a:p>
          <a:p>
            <a:pPr marL="457200" indent="-457200">
              <a:lnSpc>
                <a:spcPct val="150000"/>
              </a:lnSpc>
              <a:spcBef>
                <a:spcPts val="1000"/>
              </a:spcBef>
              <a:buFont typeface="Wingdings,Sans-Serif"/>
              <a:buChar char="q"/>
            </a:pPr>
            <a:r>
              <a:rPr lang="en-US" dirty="0" err="1">
                <a:latin typeface="Century Gothic"/>
                <a:ea typeface="+mn-lt"/>
                <a:cs typeface="+mn-lt"/>
              </a:rPr>
              <a:t>Ergothérapie</a:t>
            </a:r>
            <a:r>
              <a:rPr lang="en-CA" dirty="0">
                <a:latin typeface="Century Gothic"/>
                <a:ea typeface="+mn-lt"/>
                <a:cs typeface="+mn-lt"/>
              </a:rPr>
              <a:t> (OT)</a:t>
            </a:r>
          </a:p>
          <a:p>
            <a:pPr marL="457200" indent="-457200">
              <a:lnSpc>
                <a:spcPct val="150000"/>
              </a:lnSpc>
              <a:spcBef>
                <a:spcPts val="1000"/>
              </a:spcBef>
              <a:buFont typeface="Wingdings,Sans-Serif"/>
              <a:buChar char="q"/>
            </a:pPr>
            <a:r>
              <a:rPr lang="en-US" dirty="0" err="1">
                <a:latin typeface="Century Gothic"/>
                <a:ea typeface="+mn-lt"/>
                <a:cs typeface="+mn-lt"/>
              </a:rPr>
              <a:t>Orthophonie</a:t>
            </a:r>
            <a:r>
              <a:rPr lang="en-CA" dirty="0">
                <a:latin typeface="Century Gothic"/>
                <a:ea typeface="+mn-lt"/>
                <a:cs typeface="+mn-lt"/>
              </a:rPr>
              <a:t> (SLP)</a:t>
            </a:r>
          </a:p>
          <a:p>
            <a:pPr marL="457200" indent="-457200">
              <a:lnSpc>
                <a:spcPct val="150000"/>
              </a:lnSpc>
              <a:spcBef>
                <a:spcPts val="1000"/>
              </a:spcBef>
              <a:buFont typeface="Wingdings,Sans-Serif"/>
              <a:buChar char="q"/>
            </a:pPr>
            <a:r>
              <a:rPr lang="en-US" dirty="0" err="1">
                <a:latin typeface="Century Gothic"/>
                <a:ea typeface="+mn-lt"/>
                <a:cs typeface="+mn-lt"/>
              </a:rPr>
              <a:t>Soins</a:t>
            </a:r>
            <a:r>
              <a:rPr lang="en-US" dirty="0">
                <a:latin typeface="Century Gothic"/>
                <a:ea typeface="+mn-lt"/>
                <a:cs typeface="+mn-lt"/>
              </a:rPr>
              <a:t> </a:t>
            </a:r>
            <a:r>
              <a:rPr lang="en-US" dirty="0" err="1">
                <a:latin typeface="Century Gothic"/>
                <a:ea typeface="+mn-lt"/>
                <a:cs typeface="+mn-lt"/>
              </a:rPr>
              <a:t>infirmiers</a:t>
            </a:r>
            <a:r>
              <a:rPr lang="en-CA" dirty="0">
                <a:latin typeface="Century Gothic"/>
                <a:ea typeface="+mn-lt"/>
                <a:cs typeface="+mn-lt"/>
              </a:rPr>
              <a:t> (RN)</a:t>
            </a:r>
          </a:p>
          <a:p>
            <a:pPr marL="457200" indent="-457200">
              <a:lnSpc>
                <a:spcPct val="150000"/>
              </a:lnSpc>
              <a:spcBef>
                <a:spcPts val="1000"/>
              </a:spcBef>
              <a:buFont typeface="Wingdings,Sans-Serif"/>
              <a:buChar char="q"/>
            </a:pPr>
            <a:r>
              <a:rPr lang="en-US" dirty="0" err="1">
                <a:latin typeface="Century Gothic"/>
                <a:ea typeface="+mn-lt"/>
                <a:cs typeface="+mn-lt"/>
              </a:rPr>
              <a:t>Diététicien</a:t>
            </a:r>
            <a:r>
              <a:rPr lang="en-CA" dirty="0">
                <a:latin typeface="Century Gothic"/>
                <a:ea typeface="+mn-lt"/>
                <a:cs typeface="+mn-lt"/>
              </a:rPr>
              <a:t> (RD)</a:t>
            </a:r>
          </a:p>
          <a:p>
            <a:pPr marL="457200" indent="-457200">
              <a:lnSpc>
                <a:spcPct val="150000"/>
              </a:lnSpc>
              <a:spcBef>
                <a:spcPts val="1000"/>
              </a:spcBef>
              <a:buFont typeface="Wingdings,Sans-Serif"/>
              <a:buChar char="q"/>
            </a:pPr>
            <a:r>
              <a:rPr lang="en-US" dirty="0">
                <a:latin typeface="Century Gothic"/>
                <a:ea typeface="+mn-lt"/>
                <a:cs typeface="+mn-lt"/>
              </a:rPr>
              <a:t>Travail social</a:t>
            </a:r>
            <a:r>
              <a:rPr lang="en-CA" dirty="0">
                <a:latin typeface="Century Gothic"/>
                <a:ea typeface="+mn-lt"/>
                <a:cs typeface="+mn-lt"/>
              </a:rPr>
              <a:t> (SW)</a:t>
            </a:r>
          </a:p>
          <a:p>
            <a:pPr marL="457200" indent="-457200">
              <a:lnSpc>
                <a:spcPct val="150000"/>
              </a:lnSpc>
              <a:spcBef>
                <a:spcPts val="1000"/>
              </a:spcBef>
              <a:buFont typeface="Wingdings,Sans-Serif"/>
              <a:buChar char="q"/>
            </a:pPr>
            <a:r>
              <a:rPr lang="en-US" dirty="0">
                <a:latin typeface="Century Gothic"/>
                <a:ea typeface="+mn-lt"/>
                <a:cs typeface="+mn-lt"/>
              </a:rPr>
              <a:t>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CA" dirty="0">
                <a:latin typeface="Century Gothic"/>
                <a:ea typeface="+mn-lt"/>
                <a:cs typeface="+mn-lt"/>
              </a:rPr>
              <a:t> (PSS/PSW)</a:t>
            </a:r>
          </a:p>
        </p:txBody>
      </p:sp>
      <p:pic>
        <p:nvPicPr>
          <p:cNvPr id="15" name="Picture 14">
            <a:extLst>
              <a:ext uri="{FF2B5EF4-FFF2-40B4-BE49-F238E27FC236}">
                <a16:creationId xmlns:a16="http://schemas.microsoft.com/office/drawing/2014/main" id="{9705BD26-4E3A-AEAB-3A05-9F4886D20045}"/>
              </a:ext>
            </a:extLst>
          </p:cNvPr>
          <p:cNvPicPr>
            <a:picLocks noChangeAspect="1"/>
          </p:cNvPicPr>
          <p:nvPr/>
        </p:nvPicPr>
        <p:blipFill>
          <a:blip r:embed="rId4"/>
          <a:stretch>
            <a:fillRect/>
          </a:stretch>
        </p:blipFill>
        <p:spPr>
          <a:xfrm>
            <a:off x="2067291" y="3546507"/>
            <a:ext cx="341050" cy="375362"/>
          </a:xfrm>
          <a:prstGeom prst="rect">
            <a:avLst/>
          </a:prstGeom>
        </p:spPr>
      </p:pic>
      <p:pic>
        <p:nvPicPr>
          <p:cNvPr id="16" name="Picture 15">
            <a:extLst>
              <a:ext uri="{FF2B5EF4-FFF2-40B4-BE49-F238E27FC236}">
                <a16:creationId xmlns:a16="http://schemas.microsoft.com/office/drawing/2014/main" id="{8D9D8AA7-AA04-5FDD-19A8-67E0B8394F66}"/>
              </a:ext>
            </a:extLst>
          </p:cNvPr>
          <p:cNvPicPr>
            <a:picLocks noChangeAspect="1"/>
          </p:cNvPicPr>
          <p:nvPr/>
        </p:nvPicPr>
        <p:blipFill>
          <a:blip r:embed="rId5"/>
          <a:stretch>
            <a:fillRect/>
          </a:stretch>
        </p:blipFill>
        <p:spPr>
          <a:xfrm>
            <a:off x="1941132" y="4001616"/>
            <a:ext cx="552886" cy="545240"/>
          </a:xfrm>
          <a:prstGeom prst="rect">
            <a:avLst/>
          </a:prstGeom>
        </p:spPr>
      </p:pic>
      <p:pic>
        <p:nvPicPr>
          <p:cNvPr id="17" name="Picture 16">
            <a:extLst>
              <a:ext uri="{FF2B5EF4-FFF2-40B4-BE49-F238E27FC236}">
                <a16:creationId xmlns:a16="http://schemas.microsoft.com/office/drawing/2014/main" id="{11E4DB7D-2E11-3AD3-C7F2-D77ADD553AF0}"/>
              </a:ext>
            </a:extLst>
          </p:cNvPr>
          <p:cNvPicPr>
            <a:picLocks noChangeAspect="1"/>
          </p:cNvPicPr>
          <p:nvPr/>
        </p:nvPicPr>
        <p:blipFill>
          <a:blip r:embed="rId6"/>
          <a:stretch>
            <a:fillRect/>
          </a:stretch>
        </p:blipFill>
        <p:spPr>
          <a:xfrm>
            <a:off x="1953885" y="5581303"/>
            <a:ext cx="608344" cy="626157"/>
          </a:xfrm>
          <a:prstGeom prst="rect">
            <a:avLst/>
          </a:prstGeom>
        </p:spPr>
      </p:pic>
      <p:pic>
        <p:nvPicPr>
          <p:cNvPr id="18" name="Picture 17">
            <a:extLst>
              <a:ext uri="{FF2B5EF4-FFF2-40B4-BE49-F238E27FC236}">
                <a16:creationId xmlns:a16="http://schemas.microsoft.com/office/drawing/2014/main" id="{B5725548-B8D7-3800-E49F-29DBD1AA45D9}"/>
              </a:ext>
            </a:extLst>
          </p:cNvPr>
          <p:cNvPicPr>
            <a:picLocks noChangeAspect="1"/>
          </p:cNvPicPr>
          <p:nvPr/>
        </p:nvPicPr>
        <p:blipFill>
          <a:blip r:embed="rId7"/>
          <a:stretch>
            <a:fillRect/>
          </a:stretch>
        </p:blipFill>
        <p:spPr>
          <a:xfrm>
            <a:off x="2058602" y="2999337"/>
            <a:ext cx="412403" cy="403106"/>
          </a:xfrm>
          <a:prstGeom prst="rect">
            <a:avLst/>
          </a:prstGeom>
        </p:spPr>
      </p:pic>
      <p:pic>
        <p:nvPicPr>
          <p:cNvPr id="19" name="Picture 18">
            <a:extLst>
              <a:ext uri="{FF2B5EF4-FFF2-40B4-BE49-F238E27FC236}">
                <a16:creationId xmlns:a16="http://schemas.microsoft.com/office/drawing/2014/main" id="{1E272BCD-733C-2AD0-4B4A-1A5B5F73C684}"/>
              </a:ext>
            </a:extLst>
          </p:cNvPr>
          <p:cNvPicPr>
            <a:picLocks noChangeAspect="1"/>
          </p:cNvPicPr>
          <p:nvPr/>
        </p:nvPicPr>
        <p:blipFill>
          <a:blip r:embed="rId8"/>
          <a:stretch>
            <a:fillRect/>
          </a:stretch>
        </p:blipFill>
        <p:spPr>
          <a:xfrm>
            <a:off x="1987517" y="4611100"/>
            <a:ext cx="487105" cy="487374"/>
          </a:xfrm>
          <a:prstGeom prst="rect">
            <a:avLst/>
          </a:prstGeom>
        </p:spPr>
      </p:pic>
      <p:pic>
        <p:nvPicPr>
          <p:cNvPr id="21" name="Picture 20">
            <a:extLst>
              <a:ext uri="{FF2B5EF4-FFF2-40B4-BE49-F238E27FC236}">
                <a16:creationId xmlns:a16="http://schemas.microsoft.com/office/drawing/2014/main" id="{67FA30CE-99E4-489B-09DE-B7E08CCF9EB3}"/>
              </a:ext>
            </a:extLst>
          </p:cNvPr>
          <p:cNvPicPr>
            <a:picLocks noChangeAspect="1"/>
          </p:cNvPicPr>
          <p:nvPr/>
        </p:nvPicPr>
        <p:blipFill>
          <a:blip r:embed="rId9"/>
          <a:stretch>
            <a:fillRect/>
          </a:stretch>
        </p:blipFill>
        <p:spPr>
          <a:xfrm>
            <a:off x="2027595" y="5097529"/>
            <a:ext cx="447428" cy="419100"/>
          </a:xfrm>
          <a:prstGeom prst="rect">
            <a:avLst/>
          </a:prstGeom>
        </p:spPr>
      </p:pic>
      <p:pic>
        <p:nvPicPr>
          <p:cNvPr id="22" name="Picture 21">
            <a:extLst>
              <a:ext uri="{FF2B5EF4-FFF2-40B4-BE49-F238E27FC236}">
                <a16:creationId xmlns:a16="http://schemas.microsoft.com/office/drawing/2014/main" id="{086867E6-A8B7-FA37-A9D7-C87B33DBFD9A}"/>
              </a:ext>
            </a:extLst>
          </p:cNvPr>
          <p:cNvPicPr>
            <a:picLocks noChangeAspect="1"/>
          </p:cNvPicPr>
          <p:nvPr/>
        </p:nvPicPr>
        <p:blipFill>
          <a:blip r:embed="rId10"/>
          <a:stretch>
            <a:fillRect/>
          </a:stretch>
        </p:blipFill>
        <p:spPr>
          <a:xfrm>
            <a:off x="1811537" y="5974160"/>
            <a:ext cx="906535" cy="893535"/>
          </a:xfrm>
          <a:prstGeom prst="rect">
            <a:avLst/>
          </a:prstGeom>
        </p:spPr>
      </p:pic>
      <p:graphicFrame>
        <p:nvGraphicFramePr>
          <p:cNvPr id="20" name="Table 11">
            <a:extLst>
              <a:ext uri="{FF2B5EF4-FFF2-40B4-BE49-F238E27FC236}">
                <a16:creationId xmlns:a16="http://schemas.microsoft.com/office/drawing/2014/main" id="{B49A20FE-DC4E-B296-F4EF-CB5B3ECC1B62}"/>
              </a:ext>
            </a:extLst>
          </p:cNvPr>
          <p:cNvGraphicFramePr>
            <a:graphicFrameLocks noGrp="1"/>
          </p:cNvGraphicFramePr>
          <p:nvPr>
            <p:extLst>
              <p:ext uri="{D42A27DB-BD31-4B8C-83A1-F6EECF244321}">
                <p14:modId xmlns:p14="http://schemas.microsoft.com/office/powerpoint/2010/main" val="2059941543"/>
              </p:ext>
            </p:extLst>
          </p:nvPr>
        </p:nvGraphicFramePr>
        <p:xfrm>
          <a:off x="364331" y="6690952"/>
          <a:ext cx="7188029" cy="3078480"/>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306477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24" name="Picture 23">
            <a:extLst>
              <a:ext uri="{FF2B5EF4-FFF2-40B4-BE49-F238E27FC236}">
                <a16:creationId xmlns:a16="http://schemas.microsoft.com/office/drawing/2014/main" id="{4B64FED4-0108-33FE-924B-952C698D34C7}"/>
              </a:ext>
            </a:extLst>
          </p:cNvPr>
          <p:cNvPicPr>
            <a:picLocks noChangeAspect="1"/>
          </p:cNvPicPr>
          <p:nvPr/>
        </p:nvPicPr>
        <p:blipFill>
          <a:blip r:embed="rId11"/>
          <a:stretch>
            <a:fillRect/>
          </a:stretch>
        </p:blipFill>
        <p:spPr>
          <a:xfrm>
            <a:off x="2079316" y="8682134"/>
            <a:ext cx="816096" cy="827153"/>
          </a:xfrm>
          <a:prstGeom prst="rect">
            <a:avLst/>
          </a:prstGeom>
        </p:spPr>
      </p:pic>
      <p:pic>
        <p:nvPicPr>
          <p:cNvPr id="26" name="Picture 25">
            <a:extLst>
              <a:ext uri="{FF2B5EF4-FFF2-40B4-BE49-F238E27FC236}">
                <a16:creationId xmlns:a16="http://schemas.microsoft.com/office/drawing/2014/main" id="{9D488109-4556-8D9E-B723-6510A3B47913}"/>
              </a:ext>
            </a:extLst>
          </p:cNvPr>
          <p:cNvPicPr>
            <a:picLocks noChangeAspect="1"/>
          </p:cNvPicPr>
          <p:nvPr/>
        </p:nvPicPr>
        <p:blipFill>
          <a:blip r:embed="rId11"/>
          <a:stretch>
            <a:fillRect/>
          </a:stretch>
        </p:blipFill>
        <p:spPr>
          <a:xfrm>
            <a:off x="4399052" y="8682135"/>
            <a:ext cx="816096" cy="827153"/>
          </a:xfrm>
          <a:prstGeom prst="rect">
            <a:avLst/>
          </a:prstGeom>
        </p:spPr>
      </p:pic>
      <p:pic>
        <p:nvPicPr>
          <p:cNvPr id="28" name="Picture 12" descr="Qr code&#10;&#10;Description automatically generated">
            <a:extLst>
              <a:ext uri="{FF2B5EF4-FFF2-40B4-BE49-F238E27FC236}">
                <a16:creationId xmlns:a16="http://schemas.microsoft.com/office/drawing/2014/main" id="{D1F13309-E1C8-0343-4FB7-7869AC955723}"/>
              </a:ext>
            </a:extLst>
          </p:cNvPr>
          <p:cNvPicPr>
            <a:picLocks noChangeAspect="1"/>
          </p:cNvPicPr>
          <p:nvPr/>
        </p:nvPicPr>
        <p:blipFill>
          <a:blip r:embed="rId12"/>
          <a:stretch>
            <a:fillRect/>
          </a:stretch>
        </p:blipFill>
        <p:spPr>
          <a:xfrm>
            <a:off x="2899406" y="8616226"/>
            <a:ext cx="976602" cy="958966"/>
          </a:xfrm>
          <a:prstGeom prst="rect">
            <a:avLst/>
          </a:prstGeom>
        </p:spPr>
      </p:pic>
      <p:pic>
        <p:nvPicPr>
          <p:cNvPr id="30" name="Picture 13" descr="Qr code&#10;&#10;Description automatically generated">
            <a:extLst>
              <a:ext uri="{FF2B5EF4-FFF2-40B4-BE49-F238E27FC236}">
                <a16:creationId xmlns:a16="http://schemas.microsoft.com/office/drawing/2014/main" id="{CB5CDB59-5D38-8EF8-ECDF-65D46FA09BC7}"/>
              </a:ext>
            </a:extLst>
          </p:cNvPr>
          <p:cNvPicPr>
            <a:picLocks noChangeAspect="1"/>
          </p:cNvPicPr>
          <p:nvPr/>
        </p:nvPicPr>
        <p:blipFill>
          <a:blip r:embed="rId13"/>
          <a:stretch>
            <a:fillRect/>
          </a:stretch>
        </p:blipFill>
        <p:spPr>
          <a:xfrm>
            <a:off x="5254376" y="8632918"/>
            <a:ext cx="944081" cy="941748"/>
          </a:xfrm>
          <a:prstGeom prst="rect">
            <a:avLst/>
          </a:prstGeom>
        </p:spPr>
      </p:pic>
      <p:sp>
        <p:nvSpPr>
          <p:cNvPr id="3" name="TextBox 2">
            <a:extLst>
              <a:ext uri="{FF2B5EF4-FFF2-40B4-BE49-F238E27FC236}">
                <a16:creationId xmlns:a16="http://schemas.microsoft.com/office/drawing/2014/main" id="{76F387A7-F66E-A3DD-395F-B78EE4B14ACF}"/>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2378453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1">
            <a:extLst>
              <a:ext uri="{FF2B5EF4-FFF2-40B4-BE49-F238E27FC236}">
                <a16:creationId xmlns:a16="http://schemas.microsoft.com/office/drawing/2014/main" id="{230BF667-392F-7F70-EE16-04E93B1EF63D}"/>
              </a:ext>
            </a:extLst>
          </p:cNvPr>
          <p:cNvGraphicFramePr>
            <a:graphicFrameLocks noGrp="1"/>
          </p:cNvGraphicFramePr>
          <p:nvPr>
            <p:extLst>
              <p:ext uri="{D42A27DB-BD31-4B8C-83A1-F6EECF244321}">
                <p14:modId xmlns:p14="http://schemas.microsoft.com/office/powerpoint/2010/main" val="1228681020"/>
              </p:ext>
            </p:extLst>
          </p:nvPr>
        </p:nvGraphicFramePr>
        <p:xfrm>
          <a:off x="377825" y="6475736"/>
          <a:ext cx="7188029" cy="3078480"/>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306477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93924"/>
            <a:ext cx="776219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cs typeface="Calibri"/>
              </a:rPr>
              <a:t>Services de </a:t>
            </a:r>
            <a:r>
              <a:rPr lang="en-CA" sz="2800" b="1" err="1">
                <a:latin typeface="Century Gothic"/>
                <a:cs typeface="Calibri"/>
              </a:rPr>
              <a:t>soutien</a:t>
            </a:r>
            <a:r>
              <a:rPr lang="en-CA" sz="2800" b="1" dirty="0">
                <a:latin typeface="Century Gothic"/>
                <a:cs typeface="Calibri"/>
              </a:rPr>
              <a:t> à domicile et  </a:t>
            </a:r>
            <a:r>
              <a:rPr lang="en-CA" sz="2800" b="1" err="1">
                <a:latin typeface="Century Gothic"/>
                <a:cs typeface="Calibri"/>
              </a:rPr>
              <a:t>en</a:t>
            </a:r>
            <a:r>
              <a:rPr lang="en-CA" sz="2800" b="1" dirty="0">
                <a:latin typeface="Century Gothic"/>
                <a:cs typeface="Calibri"/>
              </a:rPr>
              <a:t> milieu</a:t>
            </a:r>
            <a:r>
              <a:rPr lang="en-CA" sz="2800" b="1" dirty="0">
                <a:latin typeface="Century Gothic"/>
                <a:ea typeface="+mn-lt"/>
                <a:cs typeface="+mn-lt"/>
              </a:rPr>
              <a:t> </a:t>
            </a:r>
            <a:r>
              <a:rPr lang="en-CA" sz="2800" b="1" err="1">
                <a:latin typeface="Century Gothic"/>
                <a:ea typeface="+mn-lt"/>
                <a:cs typeface="+mn-lt"/>
              </a:rPr>
              <a:t>communautaire</a:t>
            </a:r>
            <a:endParaRPr lang="en-US" err="1">
              <a:latin typeface="Century Gothic"/>
            </a:endParaRPr>
          </a:p>
          <a:p>
            <a:r>
              <a:rPr lang="en-CA" sz="1400" b="1" dirty="0" err="1">
                <a:latin typeface="Century Gothic"/>
              </a:rPr>
              <a:t>Regulier</a:t>
            </a:r>
          </a:p>
        </p:txBody>
      </p:sp>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2092810" y="846691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12546" y="8466919"/>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912900" y="8401010"/>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267870" y="8417702"/>
            <a:ext cx="944081" cy="941748"/>
          </a:xfrm>
          <a:prstGeom prst="rect">
            <a:avLst/>
          </a:prstGeom>
        </p:spPr>
      </p:pic>
      <p:graphicFrame>
        <p:nvGraphicFramePr>
          <p:cNvPr id="15" name="Table 7">
            <a:extLst>
              <a:ext uri="{FF2B5EF4-FFF2-40B4-BE49-F238E27FC236}">
                <a16:creationId xmlns:a16="http://schemas.microsoft.com/office/drawing/2014/main" id="{49951FF5-3F65-121B-0D27-4F5B511D9CF8}"/>
              </a:ext>
            </a:extLst>
          </p:cNvPr>
          <p:cNvGraphicFramePr>
            <a:graphicFrameLocks noGrp="1"/>
          </p:cNvGraphicFramePr>
          <p:nvPr>
            <p:extLst>
              <p:ext uri="{D42A27DB-BD31-4B8C-83A1-F6EECF244321}">
                <p14:modId xmlns:p14="http://schemas.microsoft.com/office/powerpoint/2010/main" val="2376412497"/>
              </p:ext>
            </p:extLst>
          </p:nvPr>
        </p:nvGraphicFramePr>
        <p:xfrm>
          <a:off x="5737346" y="791802"/>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7" name="Picture 6">
            <a:extLst>
              <a:ext uri="{FF2B5EF4-FFF2-40B4-BE49-F238E27FC236}">
                <a16:creationId xmlns:a16="http://schemas.microsoft.com/office/drawing/2014/main" id="{CB7ACEFF-1C93-98CA-119B-FA51ACE3FC1A}"/>
              </a:ext>
            </a:extLst>
          </p:cNvPr>
          <p:cNvPicPr>
            <a:picLocks noChangeAspect="1"/>
          </p:cNvPicPr>
          <p:nvPr/>
        </p:nvPicPr>
        <p:blipFill>
          <a:blip r:embed="rId6"/>
          <a:stretch>
            <a:fillRect/>
          </a:stretch>
        </p:blipFill>
        <p:spPr>
          <a:xfrm>
            <a:off x="4721568" y="583339"/>
            <a:ext cx="1210963" cy="1210963"/>
          </a:xfrm>
          <a:prstGeom prst="rect">
            <a:avLst/>
          </a:prstGeom>
        </p:spPr>
      </p:pic>
      <p:sp>
        <p:nvSpPr>
          <p:cNvPr id="8" name="TextBox 7">
            <a:extLst>
              <a:ext uri="{FF2B5EF4-FFF2-40B4-BE49-F238E27FC236}">
                <a16:creationId xmlns:a16="http://schemas.microsoft.com/office/drawing/2014/main" id="{D84A3E59-B606-EE74-2418-278472035DF3}"/>
              </a:ext>
            </a:extLst>
          </p:cNvPr>
          <p:cNvSpPr txBox="1"/>
          <p:nvPr/>
        </p:nvSpPr>
        <p:spPr>
          <a:xfrm>
            <a:off x="195346" y="1435724"/>
            <a:ext cx="7565498" cy="4821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vous</a:t>
            </a:r>
            <a:r>
              <a:rPr lang="en-US" dirty="0">
                <a:latin typeface="Century Gothic"/>
                <a:ea typeface="+mn-lt"/>
                <a:cs typeface="+mn-lt"/>
              </a:rPr>
              <a:t> </a:t>
            </a:r>
            <a:r>
              <a:rPr lang="en-US" dirty="0" err="1">
                <a:latin typeface="Century Gothic"/>
                <a:ea typeface="+mn-lt"/>
                <a:cs typeface="+mn-lt"/>
              </a:rPr>
              <a:t>appellera</a:t>
            </a:r>
            <a:r>
              <a:rPr lang="en-US" dirty="0">
                <a:latin typeface="Century Gothic"/>
                <a:ea typeface="+mn-lt"/>
                <a:cs typeface="+mn-lt"/>
              </a:rPr>
              <a:t> dans les </a:t>
            </a:r>
            <a:r>
              <a:rPr lang="en-US" b="1" dirty="0">
                <a:latin typeface="Century Gothic"/>
                <a:ea typeface="+mn-lt"/>
                <a:cs typeface="+mn-lt"/>
              </a:rPr>
              <a:t>deux </a:t>
            </a:r>
            <a:r>
              <a:rPr lang="en-US" b="1" dirty="0" err="1">
                <a:latin typeface="Century Gothic"/>
                <a:ea typeface="+mn-lt"/>
                <a:cs typeface="+mn-lt"/>
              </a:rPr>
              <a:t>semaines</a:t>
            </a:r>
            <a:r>
              <a:rPr lang="en-US" b="1" dirty="0">
                <a:latin typeface="Century Gothic"/>
                <a:ea typeface="+mn-lt"/>
                <a:cs typeface="+mn-lt"/>
              </a:rPr>
              <a:t> </a:t>
            </a:r>
            <a:r>
              <a:rPr lang="en-US" b="1" dirty="0" err="1">
                <a:latin typeface="Century Gothic"/>
                <a:ea typeface="+mn-lt"/>
                <a:cs typeface="+mn-lt"/>
              </a:rPr>
              <a:t>suivant</a:t>
            </a:r>
            <a:r>
              <a:rPr lang="en-US" b="1" dirty="0">
                <a:latin typeface="Century Gothic"/>
                <a:ea typeface="+mn-lt"/>
                <a:cs typeface="+mn-lt"/>
              </a:rPr>
              <a:t>   </a:t>
            </a:r>
            <a:r>
              <a:rPr lang="en-US" b="1" dirty="0" err="1">
                <a:latin typeface="Century Gothic"/>
                <a:ea typeface="+mn-lt"/>
                <a:cs typeface="+mn-lt"/>
              </a:rPr>
              <a:t>votre</a:t>
            </a:r>
            <a:r>
              <a:rPr lang="en-US" b="1" dirty="0">
                <a:latin typeface="Century Gothic"/>
                <a:ea typeface="+mn-lt"/>
                <a:cs typeface="+mn-lt"/>
              </a:rPr>
              <a:t> retour à  la </a:t>
            </a:r>
            <a:r>
              <a:rPr lang="en-US" b="1" dirty="0" err="1">
                <a:latin typeface="Century Gothic"/>
                <a:ea typeface="+mn-lt"/>
                <a:cs typeface="+mn-lt"/>
              </a:rPr>
              <a:t>maison</a:t>
            </a:r>
            <a:r>
              <a:rPr lang="en-US" dirty="0">
                <a:latin typeface="Century Gothic"/>
                <a:ea typeface="+mn-lt"/>
                <a:cs typeface="+mn-lt"/>
              </a:rPr>
              <a:t> pour </a:t>
            </a:r>
            <a:r>
              <a:rPr lang="en-US" dirty="0" err="1">
                <a:latin typeface="Century Gothic"/>
                <a:ea typeface="+mn-lt"/>
                <a:cs typeface="+mn-lt"/>
              </a:rPr>
              <a:t>une</a:t>
            </a:r>
            <a:r>
              <a:rPr lang="en-US" dirty="0">
                <a:latin typeface="Century Gothic"/>
                <a:ea typeface="+mn-lt"/>
                <a:cs typeface="+mn-lt"/>
              </a:rPr>
              <a:t> </a:t>
            </a:r>
            <a:r>
              <a:rPr lang="en-US" b="1" dirty="0" err="1">
                <a:latin typeface="Century Gothic"/>
                <a:ea typeface="+mn-lt"/>
                <a:cs typeface="+mn-lt"/>
              </a:rPr>
              <a:t>évaluation</a:t>
            </a:r>
            <a:r>
              <a:rPr lang="en-US" b="1" dirty="0">
                <a:latin typeface="Century Gothic"/>
                <a:ea typeface="+mn-lt"/>
                <a:cs typeface="+mn-lt"/>
              </a:rPr>
              <a:t> </a:t>
            </a:r>
            <a:r>
              <a:rPr lang="en-US" b="1" dirty="0" err="1">
                <a:latin typeface="Century Gothic"/>
                <a:ea typeface="+mn-lt"/>
                <a:cs typeface="+mn-lt"/>
              </a:rPr>
              <a:t>téléphonique</a:t>
            </a:r>
            <a:r>
              <a:rPr lang="en-US" dirty="0">
                <a:latin typeface="Century Gothic"/>
                <a:ea typeface="+mn-lt"/>
                <a:cs typeface="+mn-lt"/>
              </a:rPr>
              <a:t>.</a:t>
            </a:r>
            <a:endParaRPr lang="en-US" dirty="0"/>
          </a:p>
          <a:p>
            <a:pPr>
              <a:lnSpc>
                <a:spcPct val="200000"/>
              </a:lnSpc>
              <a:spcBef>
                <a:spcPts val="1000"/>
              </a:spcBef>
            </a:pPr>
            <a:endParaRPr lang="en-US" dirty="0">
              <a:latin typeface="Century Gothic"/>
              <a:ea typeface="+mn-lt"/>
              <a:cs typeface="+mn-lt"/>
            </a:endParaRPr>
          </a:p>
          <a:p>
            <a:pPr>
              <a:lnSpc>
                <a:spcPct val="200000"/>
              </a:lnSpc>
              <a:spcBef>
                <a:spcPts val="1000"/>
              </a:spcBef>
            </a:pPr>
            <a:r>
              <a:rPr lang="en-US" dirty="0">
                <a:latin typeface="Century Gothic"/>
                <a:ea typeface="+mn-lt"/>
                <a:cs typeface="+mn-lt"/>
              </a:rPr>
              <a:t>Le </a:t>
            </a:r>
            <a:r>
              <a:rPr lang="en-US" b="1" dirty="0">
                <a:latin typeface="Century Gothic"/>
                <a:ea typeface="+mn-lt"/>
                <a:cs typeface="+mn-lt"/>
              </a:rPr>
              <a:t>temps </a:t>
            </a:r>
            <a:r>
              <a:rPr lang="en-US" b="1" dirty="0" err="1">
                <a:latin typeface="Century Gothic"/>
                <a:ea typeface="+mn-lt"/>
                <a:cs typeface="+mn-lt"/>
              </a:rPr>
              <a:t>d'attente</a:t>
            </a:r>
            <a:r>
              <a:rPr lang="en-US" dirty="0">
                <a:latin typeface="Century Gothic"/>
                <a:ea typeface="+mn-lt"/>
                <a:cs typeface="+mn-lt"/>
              </a:rPr>
              <a:t> après </a:t>
            </a:r>
            <a:r>
              <a:rPr lang="en-US" dirty="0" err="1">
                <a:latin typeface="Century Gothic"/>
                <a:ea typeface="+mn-lt"/>
                <a:cs typeface="+mn-lt"/>
              </a:rPr>
              <a:t>l'évaluation</a:t>
            </a:r>
            <a:r>
              <a:rPr lang="en-US" dirty="0">
                <a:latin typeface="Century Gothic"/>
                <a:ea typeface="+mn-lt"/>
                <a:cs typeface="+mn-lt"/>
              </a:rPr>
              <a:t> </a:t>
            </a:r>
            <a:r>
              <a:rPr lang="en-US" dirty="0" err="1">
                <a:latin typeface="Century Gothic"/>
                <a:ea typeface="+mn-lt"/>
                <a:cs typeface="+mn-lt"/>
              </a:rPr>
              <a:t>téléphonique</a:t>
            </a:r>
            <a:r>
              <a:rPr lang="en-US" dirty="0">
                <a:latin typeface="Century Gothic"/>
                <a:ea typeface="+mn-lt"/>
                <a:cs typeface="+mn-lt"/>
              </a:rPr>
              <a:t> </a:t>
            </a:r>
            <a:r>
              <a:rPr lang="en-US" dirty="0" err="1">
                <a:latin typeface="Century Gothic"/>
                <a:ea typeface="+mn-lt"/>
                <a:cs typeface="+mn-lt"/>
              </a:rPr>
              <a:t>avant</a:t>
            </a:r>
            <a:r>
              <a:rPr lang="en-US" dirty="0">
                <a:latin typeface="Century Gothic"/>
                <a:ea typeface="+mn-lt"/>
                <a:cs typeface="+mn-lt"/>
              </a:rPr>
              <a:t> le début des services </a:t>
            </a:r>
            <a:r>
              <a:rPr lang="en-US" dirty="0" err="1">
                <a:latin typeface="Century Gothic"/>
                <a:ea typeface="+mn-lt"/>
                <a:cs typeface="+mn-lt"/>
              </a:rPr>
              <a:t>peut</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a:t>
            </a:r>
            <a:r>
              <a:rPr lang="en-US" b="1" dirty="0">
                <a:latin typeface="Century Gothic"/>
                <a:ea typeface="+mn-lt"/>
                <a:cs typeface="+mn-lt"/>
              </a:rPr>
              <a:t>long</a:t>
            </a:r>
            <a:r>
              <a:rPr lang="en-US" dirty="0">
                <a:latin typeface="Century Gothic"/>
                <a:ea typeface="+mn-lt"/>
                <a:cs typeface="+mn-lt"/>
              </a:rPr>
              <a:t>, </a:t>
            </a:r>
            <a:r>
              <a:rPr lang="en-US" dirty="0" err="1">
                <a:latin typeface="Century Gothic"/>
                <a:ea typeface="+mn-lt"/>
                <a:cs typeface="+mn-lt"/>
              </a:rPr>
              <a:t>en</a:t>
            </a:r>
            <a:r>
              <a:rPr lang="en-US" dirty="0">
                <a:latin typeface="Century Gothic"/>
                <a:ea typeface="+mn-lt"/>
                <a:cs typeface="+mn-lt"/>
              </a:rPr>
              <a:t> particulier pour les </a:t>
            </a:r>
            <a:r>
              <a:rPr lang="en-US" b="1" dirty="0">
                <a:latin typeface="Century Gothic"/>
                <a:ea typeface="+mn-lt"/>
                <a:cs typeface="+mn-lt"/>
              </a:rPr>
              <a:t>PSS/PSW</a:t>
            </a:r>
            <a:r>
              <a:rPr lang="en-US" dirty="0">
                <a:latin typeface="Century Gothic"/>
                <a:ea typeface="+mn-lt"/>
                <a:cs typeface="+mn-lt"/>
              </a:rPr>
              <a:t>.</a:t>
            </a:r>
            <a:r>
              <a:rPr lang="en-CA" b="1" dirty="0">
                <a:latin typeface="Century Gothic"/>
                <a:ea typeface="+mn-lt"/>
                <a:cs typeface="+mn-lt"/>
              </a:rPr>
              <a:t> </a:t>
            </a:r>
            <a:endParaRPr lang="en-US" dirty="0">
              <a:latin typeface="Century Gothic"/>
              <a:ea typeface="+mn-lt"/>
              <a:cs typeface="+mn-lt"/>
            </a:endParaRPr>
          </a:p>
          <a:p>
            <a:pPr>
              <a:lnSpc>
                <a:spcPct val="200000"/>
              </a:lnSpc>
              <a:spcBef>
                <a:spcPts val="1000"/>
              </a:spcBef>
            </a:pPr>
            <a:endParaRPr lang="en-CA" b="1" dirty="0">
              <a:latin typeface="Century Gothic"/>
              <a:ea typeface="+mn-lt"/>
              <a:cs typeface="+mn-lt"/>
            </a:endParaRPr>
          </a:p>
          <a:p>
            <a:pPr>
              <a:lnSpc>
                <a:spcPct val="200000"/>
              </a:lnSpc>
            </a:pPr>
            <a:r>
              <a:rPr lang="en-US" b="1" dirty="0">
                <a:latin typeface="Century Gothic"/>
                <a:ea typeface="+mn-lt"/>
                <a:cs typeface="+mn-lt"/>
              </a:rPr>
              <a:t>Si </a:t>
            </a:r>
            <a:r>
              <a:rPr lang="en-US" b="1" dirty="0" err="1">
                <a:latin typeface="Century Gothic"/>
                <a:ea typeface="+mn-lt"/>
                <a:cs typeface="+mn-lt"/>
              </a:rPr>
              <a:t>vous</a:t>
            </a:r>
            <a:r>
              <a:rPr lang="en-US" b="1" dirty="0">
                <a:latin typeface="Century Gothic"/>
                <a:ea typeface="+mn-lt"/>
                <a:cs typeface="+mn-lt"/>
              </a:rPr>
              <a:t> ne </a:t>
            </a:r>
            <a:r>
              <a:rPr lang="en-US" b="1" dirty="0" err="1">
                <a:latin typeface="Century Gothic"/>
                <a:ea typeface="+mn-lt"/>
                <a:cs typeface="+mn-lt"/>
              </a:rPr>
              <a:t>recevez</a:t>
            </a:r>
            <a:r>
              <a:rPr lang="en-US" b="1" dirty="0">
                <a:latin typeface="Century Gothic"/>
                <a:ea typeface="+mn-lt"/>
                <a:cs typeface="+mn-lt"/>
              </a:rPr>
              <a:t> pas </a:t>
            </a:r>
            <a:r>
              <a:rPr lang="en-US" b="1" dirty="0" err="1">
                <a:latin typeface="Century Gothic"/>
                <a:ea typeface="+mn-lt"/>
                <a:cs typeface="+mn-lt"/>
              </a:rPr>
              <a:t>d'appel</a:t>
            </a:r>
            <a:r>
              <a:rPr lang="en-US" b="1" dirty="0">
                <a:latin typeface="Century Gothic"/>
                <a:ea typeface="+mn-lt"/>
                <a:cs typeface="+mn-lt"/>
              </a:rPr>
              <a:t> du HCCSS dans les deux  </a:t>
            </a:r>
            <a:r>
              <a:rPr lang="en-US" b="1" dirty="0" err="1">
                <a:latin typeface="Century Gothic"/>
                <a:ea typeface="+mn-lt"/>
                <a:cs typeface="+mn-lt"/>
              </a:rPr>
              <a:t>semaines</a:t>
            </a:r>
            <a:r>
              <a:rPr lang="en-US" b="1" dirty="0">
                <a:latin typeface="Century Gothic"/>
                <a:ea typeface="+mn-lt"/>
                <a:cs typeface="+mn-lt"/>
              </a:rPr>
              <a:t>, </a:t>
            </a:r>
            <a:r>
              <a:rPr lang="en-US" b="1" u="sng" dirty="0" err="1">
                <a:latin typeface="Century Gothic"/>
                <a:ea typeface="+mn-lt"/>
                <a:cs typeface="+mn-lt"/>
              </a:rPr>
              <a:t>appelez</a:t>
            </a:r>
            <a:r>
              <a:rPr lang="en-US" b="1" u="sng" dirty="0">
                <a:latin typeface="Century Gothic"/>
                <a:ea typeface="+mn-lt"/>
                <a:cs typeface="+mn-lt"/>
              </a:rPr>
              <a:t>-le</a:t>
            </a:r>
            <a:r>
              <a:rPr lang="en-US" b="1" dirty="0">
                <a:latin typeface="Century Gothic"/>
                <a:ea typeface="+mn-lt"/>
                <a:cs typeface="+mn-lt"/>
              </a:rPr>
              <a:t> </a:t>
            </a:r>
            <a:r>
              <a:rPr lang="en-US" b="1" dirty="0" err="1">
                <a:latin typeface="Century Gothic"/>
                <a:ea typeface="+mn-lt"/>
                <a:cs typeface="+mn-lt"/>
              </a:rPr>
              <a:t>directement</a:t>
            </a:r>
            <a:r>
              <a:rPr lang="en-US" b="1" dirty="0">
                <a:latin typeface="Century Gothic"/>
                <a:ea typeface="+mn-lt"/>
                <a:cs typeface="+mn-lt"/>
              </a:rPr>
              <a:t> au (613) 745-8124.</a:t>
            </a:r>
            <a:endParaRPr lang="en-US" dirty="0">
              <a:latin typeface="Century Gothic"/>
              <a:ea typeface="+mn-lt"/>
              <a:cs typeface="+mn-lt"/>
            </a:endParaRPr>
          </a:p>
        </p:txBody>
      </p:sp>
      <p:sp>
        <p:nvSpPr>
          <p:cNvPr id="3" name="TextBox 2">
            <a:extLst>
              <a:ext uri="{FF2B5EF4-FFF2-40B4-BE49-F238E27FC236}">
                <a16:creationId xmlns:a16="http://schemas.microsoft.com/office/drawing/2014/main" id="{A607F770-D5A3-5CCD-91F5-7E0640CBAE86}"/>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27469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FCFC5C9-C3D8-E7E6-34AA-6157629FDCBF}"/>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B5A93CB-3C35-AA98-A0A3-2AFBD8BBD799}"/>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Geriatric Day Hospital </a:t>
            </a:r>
            <a:endParaRPr lang="en-US" sz="2800">
              <a:latin typeface="Century Gothic"/>
            </a:endParaRPr>
          </a:p>
        </p:txBody>
      </p:sp>
      <p:sp>
        <p:nvSpPr>
          <p:cNvPr id="9" name="TextBox 8">
            <a:extLst>
              <a:ext uri="{FF2B5EF4-FFF2-40B4-BE49-F238E27FC236}">
                <a16:creationId xmlns:a16="http://schemas.microsoft.com/office/drawing/2014/main" id="{EF861B01-E75C-603D-7531-B1F998241872}"/>
              </a:ext>
            </a:extLst>
          </p:cNvPr>
          <p:cNvSpPr txBox="1"/>
          <p:nvPr/>
        </p:nvSpPr>
        <p:spPr>
          <a:xfrm>
            <a:off x="422308" y="1062201"/>
            <a:ext cx="6927503" cy="69800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b="1">
                <a:latin typeface="Century Gothic"/>
                <a:ea typeface="+mn-lt"/>
                <a:cs typeface="+mn-lt"/>
              </a:rPr>
              <a:t>Therapy</a:t>
            </a:r>
            <a:r>
              <a:rPr lang="en-CA">
                <a:latin typeface="Century Gothic"/>
                <a:ea typeface="+mn-lt"/>
                <a:cs typeface="+mn-lt"/>
              </a:rPr>
              <a:t> appointments at </a:t>
            </a:r>
            <a:r>
              <a:rPr lang="en-CA" b="1">
                <a:latin typeface="Century Gothic"/>
                <a:ea typeface="+mn-lt"/>
                <a:cs typeface="+mn-lt"/>
              </a:rPr>
              <a:t>Élisabeth Bruyère Hospital </a:t>
            </a:r>
            <a:endParaRPr lang="en-US" b="1">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gn="ctr">
              <a:lnSpc>
                <a:spcPct val="150000"/>
              </a:lnSpc>
              <a:spcBef>
                <a:spcPts val="1000"/>
              </a:spcBef>
            </a:pPr>
            <a:r>
              <a:rPr lang="en-CA" b="1">
                <a:latin typeface="Century Gothic"/>
                <a:ea typeface="+mn-lt"/>
                <a:cs typeface="+mn-lt"/>
              </a:rPr>
              <a:t>43 Bruyère Street</a:t>
            </a:r>
            <a:r>
              <a:rPr lang="en-CA">
                <a:latin typeface="Century Gothic"/>
                <a:ea typeface="+mn-lt"/>
                <a:cs typeface="+mn-lt"/>
              </a:rPr>
              <a:t>, Ottawa, ON, K1N 5C8 </a:t>
            </a:r>
            <a:endParaRPr lang="en-US">
              <a:latin typeface="Century Gothic"/>
              <a:ea typeface="+mn-lt"/>
              <a:cs typeface="+mn-lt"/>
            </a:endParaRPr>
          </a:p>
          <a:p>
            <a:pPr>
              <a:lnSpc>
                <a:spcPct val="150000"/>
              </a:lnSpc>
              <a:spcBef>
                <a:spcPts val="1000"/>
              </a:spcBef>
            </a:pPr>
            <a:endParaRPr lang="en-CA">
              <a:latin typeface="Century Gothic"/>
              <a:ea typeface="+mn-lt"/>
              <a:cs typeface="+mn-lt"/>
            </a:endParaRPr>
          </a:p>
          <a:p>
            <a:pPr algn="ctr">
              <a:lnSpc>
                <a:spcPct val="150000"/>
              </a:lnSpc>
              <a:spcBef>
                <a:spcPts val="1000"/>
              </a:spcBef>
            </a:pPr>
            <a:r>
              <a:rPr lang="en-CA" u="sng">
                <a:latin typeface="Century Gothic"/>
                <a:ea typeface="+mn-lt"/>
                <a:cs typeface="+mn-lt"/>
              </a:rPr>
              <a:t>Program details:</a:t>
            </a:r>
            <a:endParaRPr lang="en-US" u="sng">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Length of up to a </a:t>
            </a:r>
            <a:r>
              <a:rPr lang="en-CA" b="1">
                <a:latin typeface="Century Gothic"/>
                <a:ea typeface="+mn-lt"/>
                <a:cs typeface="+mn-lt"/>
              </a:rPr>
              <a:t>maximum</a:t>
            </a:r>
            <a:r>
              <a:rPr lang="en-CA">
                <a:latin typeface="Century Gothic"/>
                <a:ea typeface="+mn-lt"/>
                <a:cs typeface="+mn-lt"/>
              </a:rPr>
              <a:t> </a:t>
            </a:r>
            <a:r>
              <a:rPr lang="en-CA" b="1">
                <a:latin typeface="Century Gothic"/>
                <a:ea typeface="+mn-lt"/>
                <a:cs typeface="+mn-lt"/>
              </a:rPr>
              <a:t>8 weeks</a:t>
            </a:r>
            <a:r>
              <a:rPr lang="en-CA">
                <a:latin typeface="Century Gothic"/>
                <a:ea typeface="+mn-lt"/>
                <a:cs typeface="+mn-lt"/>
              </a:rPr>
              <a:t> </a:t>
            </a:r>
            <a:endParaRPr lang="en-US">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Appointments usually </a:t>
            </a:r>
            <a:r>
              <a:rPr lang="en-CA" b="1">
                <a:latin typeface="Century Gothic"/>
                <a:ea typeface="+mn-lt"/>
                <a:cs typeface="+mn-lt"/>
              </a:rPr>
              <a:t>2 ½ days per week</a:t>
            </a:r>
            <a:endParaRPr lang="en-CA">
              <a:latin typeface="Century Gothic"/>
              <a:ea typeface="+mn-lt"/>
              <a:cs typeface="+mn-lt"/>
            </a:endParaRPr>
          </a:p>
          <a:p>
            <a:pPr algn="ctr">
              <a:lnSpc>
                <a:spcPct val="150000"/>
              </a:lnSpc>
              <a:spcBef>
                <a:spcPts val="1000"/>
              </a:spcBef>
            </a:pPr>
            <a:endParaRPr lang="en-US" u="sng">
              <a:latin typeface="Century Gothic"/>
              <a:ea typeface="+mn-lt"/>
              <a:cs typeface="+mn-lt"/>
            </a:endParaRPr>
          </a:p>
        </p:txBody>
      </p:sp>
      <p:sp>
        <p:nvSpPr>
          <p:cNvPr id="11" name="TextBox 10">
            <a:extLst>
              <a:ext uri="{FF2B5EF4-FFF2-40B4-BE49-F238E27FC236}">
                <a16:creationId xmlns:a16="http://schemas.microsoft.com/office/drawing/2014/main" id="{A45B5D87-1826-359F-4B95-01F1DD90323F}"/>
              </a:ext>
            </a:extLst>
          </p:cNvPr>
          <p:cNvSpPr txBox="1"/>
          <p:nvPr/>
        </p:nvSpPr>
        <p:spPr>
          <a:xfrm>
            <a:off x="1116218" y="8655669"/>
            <a:ext cx="65264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CA">
                <a:latin typeface="Century Gothic"/>
                <a:cs typeface="Segoe UI"/>
              </a:rPr>
              <a:t>Bruyère Geriatric Day Hospital: </a:t>
            </a:r>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4010</a:t>
            </a:r>
            <a:endParaRPr lang="en-CA"/>
          </a:p>
        </p:txBody>
      </p:sp>
      <p:pic>
        <p:nvPicPr>
          <p:cNvPr id="13" name="Picture 11">
            <a:extLst>
              <a:ext uri="{FF2B5EF4-FFF2-40B4-BE49-F238E27FC236}">
                <a16:creationId xmlns:a16="http://schemas.microsoft.com/office/drawing/2014/main" id="{A510EEFF-2ADF-EE79-B75E-FE53B0327FF0}"/>
              </a:ext>
            </a:extLst>
          </p:cNvPr>
          <p:cNvPicPr>
            <a:picLocks noChangeAspect="1"/>
          </p:cNvPicPr>
          <p:nvPr/>
        </p:nvPicPr>
        <p:blipFill>
          <a:blip r:embed="rId3"/>
          <a:stretch>
            <a:fillRect/>
          </a:stretch>
        </p:blipFill>
        <p:spPr>
          <a:xfrm>
            <a:off x="140923" y="8553192"/>
            <a:ext cx="1117523" cy="1106543"/>
          </a:xfrm>
          <a:prstGeom prst="rect">
            <a:avLst/>
          </a:prstGeom>
        </p:spPr>
      </p:pic>
      <p:graphicFrame>
        <p:nvGraphicFramePr>
          <p:cNvPr id="3" name="Table 11">
            <a:extLst>
              <a:ext uri="{FF2B5EF4-FFF2-40B4-BE49-F238E27FC236}">
                <a16:creationId xmlns:a16="http://schemas.microsoft.com/office/drawing/2014/main" id="{876514DE-BE13-0B4F-16B4-8A25614D5B69}"/>
              </a:ext>
            </a:extLst>
          </p:cNvPr>
          <p:cNvGraphicFramePr>
            <a:graphicFrameLocks noGrp="1"/>
          </p:cNvGraphicFramePr>
          <p:nvPr>
            <p:extLst>
              <p:ext uri="{D42A27DB-BD31-4B8C-83A1-F6EECF244321}">
                <p14:modId xmlns:p14="http://schemas.microsoft.com/office/powerpoint/2010/main" val="52091319"/>
              </p:ext>
            </p:extLst>
          </p:nvPr>
        </p:nvGraphicFramePr>
        <p:xfrm>
          <a:off x="4591639" y="7659203"/>
          <a:ext cx="2535094" cy="1647817"/>
        </p:xfrm>
        <a:graphic>
          <a:graphicData uri="http://schemas.openxmlformats.org/drawingml/2006/table">
            <a:tbl>
              <a:tblPr firstRow="1" bandRow="1">
                <a:tableStyleId>{5C22544A-7EE6-4342-B048-85BDC9FD1C3A}</a:tableStyleId>
              </a:tblPr>
              <a:tblGrid>
                <a:gridCol w="2535094">
                  <a:extLst>
                    <a:ext uri="{9D8B030D-6E8A-4147-A177-3AD203B41FA5}">
                      <a16:colId xmlns:a16="http://schemas.microsoft.com/office/drawing/2014/main" val="2813050934"/>
                    </a:ext>
                  </a:extLst>
                </a:gridCol>
              </a:tblGrid>
              <a:tr h="1647817">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p>
                      <a:pPr marL="0" marR="0" lvl="0" indent="0" algn="ctr">
                        <a:lnSpc>
                          <a:spcPct val="100000"/>
                        </a:lnSpc>
                        <a:spcBef>
                          <a:spcPts val="0"/>
                        </a:spcBef>
                        <a:spcAft>
                          <a:spcPts val="0"/>
                        </a:spcAft>
                        <a:buNone/>
                      </a:pPr>
                      <a:endParaRPr lang="en-US" sz="1800" b="0" i="0" u="sng"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4" name="Picture 6" descr="A picture containing outdoor, building, road, street&#10;&#10;Description automatically generated">
            <a:extLst>
              <a:ext uri="{FF2B5EF4-FFF2-40B4-BE49-F238E27FC236}">
                <a16:creationId xmlns:a16="http://schemas.microsoft.com/office/drawing/2014/main" id="{E932842D-1ECB-1B6D-8BEB-0364A742E298}"/>
              </a:ext>
            </a:extLst>
          </p:cNvPr>
          <p:cNvPicPr>
            <a:picLocks noChangeAspect="1"/>
          </p:cNvPicPr>
          <p:nvPr/>
        </p:nvPicPr>
        <p:blipFill>
          <a:blip r:embed="rId4"/>
          <a:stretch>
            <a:fillRect/>
          </a:stretch>
        </p:blipFill>
        <p:spPr>
          <a:xfrm>
            <a:off x="1763141" y="1821902"/>
            <a:ext cx="3910072" cy="2621017"/>
          </a:xfrm>
          <a:prstGeom prst="rect">
            <a:avLst/>
          </a:prstGeom>
        </p:spPr>
      </p:pic>
      <p:pic>
        <p:nvPicPr>
          <p:cNvPr id="2" name="Picture 6" descr="Qr code&#10;&#10;Description automatically generated">
            <a:extLst>
              <a:ext uri="{FF2B5EF4-FFF2-40B4-BE49-F238E27FC236}">
                <a16:creationId xmlns:a16="http://schemas.microsoft.com/office/drawing/2014/main" id="{DFDEDD70-A747-BAB0-3455-91160E913D84}"/>
              </a:ext>
            </a:extLst>
          </p:cNvPr>
          <p:cNvPicPr>
            <a:picLocks noChangeAspect="1"/>
          </p:cNvPicPr>
          <p:nvPr/>
        </p:nvPicPr>
        <p:blipFill>
          <a:blip r:embed="rId5"/>
          <a:stretch>
            <a:fillRect/>
          </a:stretch>
        </p:blipFill>
        <p:spPr>
          <a:xfrm>
            <a:off x="5365884" y="8106661"/>
            <a:ext cx="1041642" cy="1063713"/>
          </a:xfrm>
          <a:prstGeom prst="rect">
            <a:avLst/>
          </a:prstGeom>
        </p:spPr>
      </p:pic>
      <p:pic>
        <p:nvPicPr>
          <p:cNvPr id="8" name="Picture 22">
            <a:extLst>
              <a:ext uri="{FF2B5EF4-FFF2-40B4-BE49-F238E27FC236}">
                <a16:creationId xmlns:a16="http://schemas.microsoft.com/office/drawing/2014/main" id="{79A0F7E7-04DD-20A4-2294-29EBACF205DE}"/>
              </a:ext>
            </a:extLst>
          </p:cNvPr>
          <p:cNvPicPr>
            <a:picLocks noChangeAspect="1"/>
          </p:cNvPicPr>
          <p:nvPr/>
        </p:nvPicPr>
        <p:blipFill>
          <a:blip r:embed="rId6"/>
          <a:stretch>
            <a:fillRect/>
          </a:stretch>
        </p:blipFill>
        <p:spPr>
          <a:xfrm>
            <a:off x="4665150" y="8224942"/>
            <a:ext cx="816096" cy="827153"/>
          </a:xfrm>
          <a:prstGeom prst="rect">
            <a:avLst/>
          </a:prstGeom>
        </p:spPr>
      </p:pic>
      <p:sp>
        <p:nvSpPr>
          <p:cNvPr id="12" name="TextBox 11">
            <a:extLst>
              <a:ext uri="{FF2B5EF4-FFF2-40B4-BE49-F238E27FC236}">
                <a16:creationId xmlns:a16="http://schemas.microsoft.com/office/drawing/2014/main" id="{833442EB-39AD-6D70-E78E-E014146CDCBC}"/>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Bruyere Continuing Care. (2019). The John and Jennifer Ruddy Geriatric Day Hospital. Retrieved from </a:t>
            </a:r>
            <a:r>
              <a:rPr lang="en-US" sz="800" dirty="0">
                <a:ea typeface="+mn-lt"/>
                <a:cs typeface="+mn-lt"/>
              </a:rPr>
              <a:t>https://www.bruyere.org/en/geriatric-day-hospital</a:t>
            </a:r>
            <a:r>
              <a:rPr lang="en-US" sz="800" dirty="0">
                <a:cs typeface="Segoe UI"/>
              </a:rPr>
              <a:t> </a:t>
            </a:r>
            <a:endParaRPr lang="en-US" sz="800" dirty="0">
              <a:ea typeface="Calibri"/>
              <a:cs typeface="Segoe UI"/>
            </a:endParaRPr>
          </a:p>
        </p:txBody>
      </p:sp>
    </p:spTree>
    <p:extLst>
      <p:ext uri="{BB962C8B-B14F-4D97-AF65-F5344CB8AC3E}">
        <p14:creationId xmlns:p14="http://schemas.microsoft.com/office/powerpoint/2010/main" val="1519125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1">
            <a:extLst>
              <a:ext uri="{FF2B5EF4-FFF2-40B4-BE49-F238E27FC236}">
                <a16:creationId xmlns:a16="http://schemas.microsoft.com/office/drawing/2014/main" id="{C0CB5C3D-9D56-43F7-8B02-C54AE8090A47}"/>
              </a:ext>
            </a:extLst>
          </p:cNvPr>
          <p:cNvGraphicFramePr>
            <a:graphicFrameLocks noGrp="1"/>
          </p:cNvGraphicFramePr>
          <p:nvPr>
            <p:extLst>
              <p:ext uri="{D42A27DB-BD31-4B8C-83A1-F6EECF244321}">
                <p14:modId xmlns:p14="http://schemas.microsoft.com/office/powerpoint/2010/main" val="2740182584"/>
              </p:ext>
            </p:extLst>
          </p:nvPr>
        </p:nvGraphicFramePr>
        <p:xfrm>
          <a:off x="310356" y="7088134"/>
          <a:ext cx="7188029" cy="2807994"/>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280799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alibri"/>
                <a:cs typeface="Calibri"/>
              </a:rPr>
              <a:t>Services de</a:t>
            </a:r>
            <a:r>
              <a:rPr lang="en-CA" sz="2800" b="1" dirty="0">
                <a:ea typeface="+mn-lt"/>
                <a:cs typeface="+mn-lt"/>
              </a:rPr>
              <a:t> </a:t>
            </a:r>
            <a:r>
              <a:rPr lang="en-CA" sz="2800" b="1" dirty="0" err="1">
                <a:ea typeface="+mn-lt"/>
                <a:cs typeface="+mn-lt"/>
              </a:rPr>
              <a:t>soutien</a:t>
            </a:r>
            <a:r>
              <a:rPr lang="en-CA" sz="2800" b="1" dirty="0">
                <a:ea typeface="+mn-lt"/>
                <a:cs typeface="+mn-lt"/>
              </a:rPr>
              <a:t> à domicile et </a:t>
            </a:r>
            <a:r>
              <a:rPr lang="en-CA" sz="2800" b="1" dirty="0" err="1">
                <a:ea typeface="+mn-lt"/>
                <a:cs typeface="+mn-lt"/>
              </a:rPr>
              <a:t>en</a:t>
            </a:r>
            <a:r>
              <a:rPr lang="en-CA" sz="2800" b="1" dirty="0">
                <a:ea typeface="+mn-lt"/>
                <a:cs typeface="+mn-lt"/>
              </a:rPr>
              <a:t> milieu </a:t>
            </a:r>
            <a:r>
              <a:rPr lang="en-CA" sz="2800" b="1" dirty="0" err="1">
                <a:ea typeface="+mn-lt"/>
                <a:cs typeface="+mn-lt"/>
              </a:rPr>
              <a:t>communautaire</a:t>
            </a:r>
            <a:endParaRPr lang="en-CA" b="1" dirty="0" err="1">
              <a:latin typeface="Century Gothic"/>
            </a:endParaRPr>
          </a:p>
          <a:p>
            <a:r>
              <a:rPr lang="en-CA" sz="1400" b="1" dirty="0">
                <a:latin typeface="Century Gothic"/>
              </a:rPr>
              <a:t>H2H</a:t>
            </a:r>
          </a:p>
        </p:txBody>
      </p:sp>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821076"/>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821077"/>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755168"/>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758359"/>
            <a:ext cx="944081" cy="941748"/>
          </a:xfrm>
          <a:prstGeom prst="rect">
            <a:avLst/>
          </a:prstGeom>
        </p:spPr>
      </p:pic>
      <p:graphicFrame>
        <p:nvGraphicFramePr>
          <p:cNvPr id="4" name="Table 7">
            <a:extLst>
              <a:ext uri="{FF2B5EF4-FFF2-40B4-BE49-F238E27FC236}">
                <a16:creationId xmlns:a16="http://schemas.microsoft.com/office/drawing/2014/main" id="{3AC4E184-B18E-DA06-F0C5-887AA7814E08}"/>
              </a:ext>
            </a:extLst>
          </p:cNvPr>
          <p:cNvGraphicFramePr>
            <a:graphicFrameLocks noGrp="1"/>
          </p:cNvGraphicFramePr>
          <p:nvPr>
            <p:extLst>
              <p:ext uri="{D42A27DB-BD31-4B8C-83A1-F6EECF244321}">
                <p14:modId xmlns:p14="http://schemas.microsoft.com/office/powerpoint/2010/main" val="4010209103"/>
              </p:ext>
            </p:extLst>
          </p:nvPr>
        </p:nvGraphicFramePr>
        <p:xfrm>
          <a:off x="5718019" y="181218"/>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88A35683-C49A-99E6-3B28-1175D2F573E0}"/>
              </a:ext>
            </a:extLst>
          </p:cNvPr>
          <p:cNvPicPr>
            <a:picLocks noChangeAspect="1"/>
          </p:cNvPicPr>
          <p:nvPr/>
        </p:nvPicPr>
        <p:blipFill>
          <a:blip r:embed="rId6"/>
          <a:stretch>
            <a:fillRect/>
          </a:stretch>
        </p:blipFill>
        <p:spPr>
          <a:xfrm>
            <a:off x="4750383" y="-11930"/>
            <a:ext cx="1210963" cy="1210963"/>
          </a:xfrm>
          <a:prstGeom prst="rect">
            <a:avLst/>
          </a:prstGeom>
        </p:spPr>
      </p:pic>
      <p:sp>
        <p:nvSpPr>
          <p:cNvPr id="14" name="TextBox 13">
            <a:extLst>
              <a:ext uri="{FF2B5EF4-FFF2-40B4-BE49-F238E27FC236}">
                <a16:creationId xmlns:a16="http://schemas.microsoft.com/office/drawing/2014/main" id="{AA94A9A4-A95B-27F1-EC71-215D3978C88E}"/>
              </a:ext>
            </a:extLst>
          </p:cNvPr>
          <p:cNvSpPr txBox="1"/>
          <p:nvPr/>
        </p:nvSpPr>
        <p:spPr>
          <a:xfrm>
            <a:off x="89575" y="1387365"/>
            <a:ext cx="7619473" cy="5511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endParaRPr lang="en-US" dirty="0"/>
          </a:p>
          <a:p>
            <a:pPr>
              <a:lnSpc>
                <a:spcPct val="200000"/>
              </a:lnSpc>
              <a:spcBef>
                <a:spcPts val="1000"/>
              </a:spcBef>
            </a:pP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a:t>
            </a:r>
            <a:endParaRPr lang="en-US"/>
          </a:p>
          <a:p>
            <a:pPr>
              <a:lnSpc>
                <a:spcPct val="200000"/>
              </a:lnSpc>
              <a:spcBef>
                <a:spcPts val="1000"/>
              </a:spcBef>
            </a:pPr>
            <a:r>
              <a:rPr lang="en-US" dirty="0">
                <a:latin typeface="Century Gothic"/>
                <a:ea typeface="+mn-lt"/>
                <a:cs typeface="+mn-lt"/>
              </a:rPr>
              <a:t>Vous </a:t>
            </a:r>
            <a:r>
              <a:rPr lang="en-US" err="1">
                <a:latin typeface="Century Gothic"/>
                <a:ea typeface="+mn-lt"/>
                <a:cs typeface="+mn-lt"/>
              </a:rPr>
              <a:t>avez</a:t>
            </a:r>
            <a:r>
              <a:rPr lang="en-US" dirty="0">
                <a:latin typeface="Century Gothic"/>
                <a:ea typeface="+mn-lt"/>
                <a:cs typeface="+mn-lt"/>
              </a:rPr>
              <a:t> </a:t>
            </a:r>
            <a:r>
              <a:rPr lang="en-US" err="1">
                <a:latin typeface="Century Gothic"/>
                <a:ea typeface="+mn-lt"/>
                <a:cs typeface="+mn-lt"/>
              </a:rPr>
              <a:t>référé</a:t>
            </a:r>
            <a:r>
              <a:rPr lang="en-US" dirty="0">
                <a:latin typeface="Century Gothic"/>
                <a:ea typeface="+mn-lt"/>
                <a:cs typeface="+mn-lt"/>
              </a:rPr>
              <a:t> au</a:t>
            </a:r>
            <a:r>
              <a:rPr lang="en-US" b="1" dirty="0">
                <a:latin typeface="Century Gothic"/>
                <a:ea typeface="+mn-lt"/>
                <a:cs typeface="+mn-lt"/>
              </a:rPr>
              <a:t> </a:t>
            </a:r>
            <a:r>
              <a:rPr lang="en-US" b="1" err="1">
                <a:latin typeface="Century Gothic"/>
                <a:ea typeface="+mn-lt"/>
                <a:cs typeface="+mn-lt"/>
              </a:rPr>
              <a:t>programme</a:t>
            </a:r>
            <a:r>
              <a:rPr lang="en-US" b="1" dirty="0">
                <a:latin typeface="Century Gothic"/>
                <a:ea typeface="+mn-lt"/>
                <a:cs typeface="+mn-lt"/>
              </a:rPr>
              <a:t> Hospital 2 Home (H2H)</a:t>
            </a:r>
            <a:r>
              <a:rPr lang="en-CA" b="1" dirty="0">
                <a:latin typeface="Century Gothic"/>
                <a:ea typeface="+mn-lt"/>
                <a:cs typeface="+mn-lt"/>
              </a:rPr>
              <a:t>. </a:t>
            </a:r>
            <a:endParaRPr lang="en-US" b="1" dirty="0">
              <a:latin typeface="Century Gothic"/>
              <a:ea typeface="+mn-lt"/>
              <a:cs typeface="+mn-lt"/>
            </a:endParaRPr>
          </a:p>
          <a:p>
            <a:pPr algn="ct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offre</a:t>
            </a:r>
            <a:r>
              <a:rPr lang="en-CA" dirty="0">
                <a:latin typeface="Century Gothic"/>
                <a:ea typeface="+mn-lt"/>
                <a:cs typeface="+mn-lt"/>
              </a:rPr>
              <a:t>:</a:t>
            </a:r>
          </a:p>
          <a:p>
            <a:pPr marL="285750" indent="-285750">
              <a:lnSpc>
                <a:spcPct val="200000"/>
              </a:lnSpc>
              <a:spcBef>
                <a:spcPts val="1000"/>
              </a:spcBef>
              <a:buFont typeface="Calibri"/>
              <a:buChar char="-"/>
            </a:pPr>
            <a:r>
              <a:rPr lang="en-US" u="sng" dirty="0">
                <a:latin typeface="Century Gothic"/>
                <a:ea typeface="+mn-lt"/>
                <a:cs typeface="+mn-lt"/>
              </a:rPr>
              <a:t>Quoi :</a:t>
            </a:r>
            <a:r>
              <a:rPr lang="en-US" dirty="0">
                <a:latin typeface="Century Gothic"/>
                <a:ea typeface="+mn-lt"/>
                <a:cs typeface="+mn-lt"/>
              </a:rPr>
              <a:t> 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US" dirty="0">
                <a:latin typeface="Century Gothic"/>
                <a:ea typeface="+mn-lt"/>
                <a:cs typeface="+mn-lt"/>
              </a:rPr>
              <a:t> (PSS/PSW)</a:t>
            </a:r>
            <a:r>
              <a:rPr lang="en-CA" dirty="0">
                <a:latin typeface="Century Gothic"/>
                <a:ea typeface="+mn-lt"/>
                <a:cs typeface="+mn-lt"/>
              </a:rPr>
              <a:t> </a:t>
            </a:r>
          </a:p>
          <a:p>
            <a:pPr marL="285750" indent="-285750">
              <a:lnSpc>
                <a:spcPct val="200000"/>
              </a:lnSpc>
              <a:buFont typeface="Calibri"/>
              <a:buChar char="-"/>
            </a:pPr>
            <a:r>
              <a:rPr lang="en-US" u="sng" dirty="0">
                <a:latin typeface="Century Gothic"/>
                <a:ea typeface="+mn-lt"/>
                <a:cs typeface="+mn-lt"/>
              </a:rPr>
              <a:t>Quand :</a:t>
            </a:r>
            <a:r>
              <a:rPr lang="en-US" dirty="0">
                <a:latin typeface="Century Gothic"/>
                <a:ea typeface="+mn-lt"/>
                <a:cs typeface="+mn-lt"/>
              </a:rPr>
              <a:t> </a:t>
            </a:r>
            <a:r>
              <a:rPr lang="en-US" b="1" dirty="0">
                <a:latin typeface="Century Gothic"/>
                <a:ea typeface="+mn-lt"/>
                <a:cs typeface="+mn-lt"/>
              </a:rPr>
              <a:t>les deux premiers </a:t>
            </a:r>
            <a:r>
              <a:rPr lang="en-US" b="1" err="1">
                <a:latin typeface="Century Gothic"/>
                <a:ea typeface="+mn-lt"/>
                <a:cs typeface="+mn-lt"/>
              </a:rPr>
              <a:t>mois</a:t>
            </a:r>
            <a:r>
              <a:rPr lang="en-US" b="1" dirty="0">
                <a:latin typeface="Century Gothic"/>
                <a:ea typeface="+mn-lt"/>
                <a:cs typeface="+mn-lt"/>
              </a:rPr>
              <a:t> </a:t>
            </a:r>
            <a:r>
              <a:rPr lang="en-US" dirty="0">
                <a:latin typeface="Century Gothic"/>
                <a:ea typeface="+mn-lt"/>
                <a:cs typeface="+mn-lt"/>
              </a:rPr>
              <a:t>à domicile </a:t>
            </a:r>
          </a:p>
          <a:p>
            <a:pPr marL="285750" indent="-285750">
              <a:lnSpc>
                <a:spcPct val="200000"/>
              </a:lnSpc>
              <a:buFont typeface="Calibri"/>
              <a:buChar char="-"/>
            </a:pPr>
            <a:r>
              <a:rPr lang="en-US" u="sng" dirty="0">
                <a:latin typeface="Century Gothic"/>
                <a:ea typeface="+mn-lt"/>
                <a:cs typeface="+mn-lt"/>
              </a:rPr>
              <a:t>Pendant </a:t>
            </a:r>
            <a:r>
              <a:rPr lang="en-US" u="sng" dirty="0" err="1">
                <a:latin typeface="Century Gothic"/>
                <a:ea typeface="+mn-lt"/>
                <a:cs typeface="+mn-lt"/>
              </a:rPr>
              <a:t>combien</a:t>
            </a:r>
            <a:r>
              <a:rPr lang="en-US" u="sng" dirty="0">
                <a:latin typeface="Century Gothic"/>
                <a:ea typeface="+mn-lt"/>
                <a:cs typeface="+mn-lt"/>
              </a:rPr>
              <a:t> de temps ?</a:t>
            </a:r>
            <a:r>
              <a:rPr lang="en-US" dirty="0">
                <a:latin typeface="Century Gothic"/>
                <a:ea typeface="+mn-lt"/>
                <a:cs typeface="+mn-lt"/>
              </a:rPr>
              <a:t> Maximum 4 </a:t>
            </a:r>
            <a:r>
              <a:rPr lang="en-US" dirty="0" err="1">
                <a:latin typeface="Century Gothic"/>
                <a:ea typeface="+mn-lt"/>
                <a:cs typeface="+mn-lt"/>
              </a:rPr>
              <a:t>heures</a:t>
            </a:r>
            <a:r>
              <a:rPr lang="en-US" dirty="0">
                <a:latin typeface="Century Gothic"/>
                <a:ea typeface="+mn-lt"/>
                <a:cs typeface="+mn-lt"/>
              </a:rPr>
              <a:t> par jour </a:t>
            </a:r>
            <a:r>
              <a:rPr lang="en-US" u="sng" dirty="0" err="1">
                <a:latin typeface="Century Gothic"/>
                <a:ea typeface="+mn-lt"/>
                <a:cs typeface="+mn-lt"/>
              </a:rPr>
              <a:t>Fréquence</a:t>
            </a:r>
            <a:r>
              <a:rPr lang="en-US" u="sng" dirty="0">
                <a:latin typeface="Century Gothic"/>
                <a:ea typeface="+mn-lt"/>
                <a:cs typeface="+mn-lt"/>
              </a:rPr>
              <a:t> :</a:t>
            </a:r>
            <a:r>
              <a:rPr lang="en-US" dirty="0">
                <a:latin typeface="Century Gothic"/>
                <a:ea typeface="+mn-lt"/>
                <a:cs typeface="+mn-lt"/>
              </a:rPr>
              <a:t> plus </a:t>
            </a:r>
            <a:r>
              <a:rPr lang="en-US" dirty="0" err="1">
                <a:latin typeface="Century Gothic"/>
                <a:ea typeface="+mn-lt"/>
                <a:cs typeface="+mn-lt"/>
              </a:rPr>
              <a:t>souvent</a:t>
            </a:r>
            <a:r>
              <a:rPr lang="en-US" dirty="0">
                <a:latin typeface="Century Gothic"/>
                <a:ea typeface="+mn-lt"/>
                <a:cs typeface="+mn-lt"/>
              </a:rPr>
              <a:t> au début et </a:t>
            </a:r>
            <a:r>
              <a:rPr lang="en-US" dirty="0" err="1">
                <a:latin typeface="Century Gothic"/>
                <a:ea typeface="+mn-lt"/>
                <a:cs typeface="+mn-lt"/>
              </a:rPr>
              <a:t>moins</a:t>
            </a:r>
            <a:r>
              <a:rPr lang="en-US" dirty="0">
                <a:latin typeface="Century Gothic"/>
                <a:ea typeface="+mn-lt"/>
                <a:cs typeface="+mn-lt"/>
              </a:rPr>
              <a:t> </a:t>
            </a:r>
            <a:r>
              <a:rPr lang="en-US" dirty="0" err="1">
                <a:latin typeface="Century Gothic"/>
                <a:ea typeface="+mn-lt"/>
                <a:cs typeface="+mn-lt"/>
              </a:rPr>
              <a:t>souvent</a:t>
            </a:r>
            <a:r>
              <a:rPr lang="en-US" dirty="0">
                <a:latin typeface="Century Gothic"/>
                <a:ea typeface="+mn-lt"/>
                <a:cs typeface="+mn-lt"/>
              </a:rPr>
              <a:t> par la suite (ex. 4 </a:t>
            </a:r>
            <a:r>
              <a:rPr lang="en-US" dirty="0" err="1">
                <a:latin typeface="Century Gothic"/>
                <a:ea typeface="+mn-lt"/>
                <a:cs typeface="+mn-lt"/>
              </a:rPr>
              <a:t>heures</a:t>
            </a:r>
            <a:r>
              <a:rPr lang="en-US" dirty="0">
                <a:latin typeface="Century Gothic"/>
                <a:ea typeface="+mn-lt"/>
                <a:cs typeface="+mn-lt"/>
              </a:rPr>
              <a:t>/jour vs 2 </a:t>
            </a:r>
            <a:r>
              <a:rPr lang="en-US" dirty="0" err="1">
                <a:latin typeface="Century Gothic"/>
                <a:ea typeface="+mn-lt"/>
                <a:cs typeface="+mn-lt"/>
              </a:rPr>
              <a:t>heures</a:t>
            </a:r>
            <a:r>
              <a:rPr lang="en-US" dirty="0">
                <a:latin typeface="Century Gothic"/>
                <a:ea typeface="+mn-lt"/>
                <a:cs typeface="+mn-lt"/>
              </a:rPr>
              <a:t>/</a:t>
            </a:r>
            <a:r>
              <a:rPr lang="en-US" dirty="0" err="1">
                <a:latin typeface="Century Gothic"/>
                <a:ea typeface="+mn-lt"/>
                <a:cs typeface="+mn-lt"/>
              </a:rPr>
              <a:t>semaine</a:t>
            </a:r>
            <a:r>
              <a:rPr lang="en-US" dirty="0">
                <a:latin typeface="Century Gothic"/>
                <a:ea typeface="+mn-lt"/>
                <a:cs typeface="+mn-lt"/>
              </a:rPr>
              <a:t>)</a:t>
            </a:r>
            <a:endParaRPr lang="en-CA" dirty="0">
              <a:cs typeface="Calibri" panose="020F0502020204030204"/>
            </a:endParaRPr>
          </a:p>
        </p:txBody>
      </p:sp>
      <p:sp>
        <p:nvSpPr>
          <p:cNvPr id="3" name="TextBox 2">
            <a:extLst>
              <a:ext uri="{FF2B5EF4-FFF2-40B4-BE49-F238E27FC236}">
                <a16:creationId xmlns:a16="http://schemas.microsoft.com/office/drawing/2014/main" id="{4232B521-DE15-C2EA-0C93-6AA78582E77D}"/>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408999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319"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alibri"/>
                <a:cs typeface="Calibri"/>
              </a:rPr>
              <a:t>Services de</a:t>
            </a:r>
            <a:r>
              <a:rPr lang="en-CA" sz="2800" b="1" dirty="0">
                <a:ea typeface="+mn-lt"/>
                <a:cs typeface="+mn-lt"/>
              </a:rPr>
              <a:t> </a:t>
            </a:r>
            <a:r>
              <a:rPr lang="en-CA" sz="2800" b="1" dirty="0" err="1">
                <a:ea typeface="+mn-lt"/>
                <a:cs typeface="+mn-lt"/>
              </a:rPr>
              <a:t>soutien</a:t>
            </a:r>
            <a:r>
              <a:rPr lang="en-CA" sz="2800" b="1" dirty="0">
                <a:ea typeface="+mn-lt"/>
                <a:cs typeface="+mn-lt"/>
              </a:rPr>
              <a:t> à domicile et </a:t>
            </a:r>
            <a:r>
              <a:rPr lang="en-CA" sz="2800" b="1" dirty="0" err="1">
                <a:ea typeface="+mn-lt"/>
                <a:cs typeface="+mn-lt"/>
              </a:rPr>
              <a:t>en</a:t>
            </a:r>
            <a:r>
              <a:rPr lang="en-CA" sz="2800" b="1" dirty="0">
                <a:ea typeface="+mn-lt"/>
                <a:cs typeface="+mn-lt"/>
              </a:rPr>
              <a:t> milieu </a:t>
            </a:r>
            <a:r>
              <a:rPr lang="en-CA" sz="2800" b="1" dirty="0" err="1">
                <a:ea typeface="+mn-lt"/>
                <a:cs typeface="+mn-lt"/>
              </a:rPr>
              <a:t>communautaire</a:t>
            </a:r>
            <a:endParaRPr lang="en-CA" b="1" dirty="0" err="1">
              <a:latin typeface="Century Gothic"/>
            </a:endParaRPr>
          </a:p>
          <a:p>
            <a:r>
              <a:rPr lang="en-CA" sz="1400" b="1" dirty="0">
                <a:latin typeface="Century Gothic"/>
              </a:rPr>
              <a:t>H2H</a:t>
            </a:r>
          </a:p>
        </p:txBody>
      </p:sp>
      <p:sp>
        <p:nvSpPr>
          <p:cNvPr id="7" name="TextBox 6">
            <a:extLst>
              <a:ext uri="{FF2B5EF4-FFF2-40B4-BE49-F238E27FC236}">
                <a16:creationId xmlns:a16="http://schemas.microsoft.com/office/drawing/2014/main" id="{D4321B0F-014C-A68D-D868-247E66C544B9}"/>
              </a:ext>
            </a:extLst>
          </p:cNvPr>
          <p:cNvSpPr txBox="1"/>
          <p:nvPr/>
        </p:nvSpPr>
        <p:spPr>
          <a:xfrm>
            <a:off x="197526" y="1211850"/>
            <a:ext cx="7565498" cy="5801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a:latin typeface="Century Gothic"/>
                <a:ea typeface="+mn-lt"/>
                <a:cs typeface="+mn-lt"/>
              </a:rPr>
              <a:t>Ce </a:t>
            </a:r>
            <a:r>
              <a:rPr lang="en-US" err="1">
                <a:latin typeface="Century Gothic"/>
                <a:ea typeface="+mn-lt"/>
                <a:cs typeface="+mn-lt"/>
              </a:rPr>
              <a:t>programme</a:t>
            </a:r>
            <a:r>
              <a:rPr lang="en-US">
                <a:latin typeface="Century Gothic"/>
                <a:ea typeface="+mn-lt"/>
                <a:cs typeface="+mn-lt"/>
              </a:rPr>
              <a:t> </a:t>
            </a:r>
            <a:r>
              <a:rPr lang="en-US" err="1">
                <a:latin typeface="Century Gothic"/>
                <a:ea typeface="+mn-lt"/>
                <a:cs typeface="+mn-lt"/>
              </a:rPr>
              <a:t>est</a:t>
            </a:r>
            <a:r>
              <a:rPr lang="en-US">
                <a:latin typeface="Century Gothic"/>
                <a:ea typeface="+mn-lt"/>
                <a:cs typeface="+mn-lt"/>
              </a:rPr>
              <a:t> </a:t>
            </a:r>
            <a:r>
              <a:rPr lang="en-US" err="1">
                <a:latin typeface="Century Gothic"/>
                <a:ea typeface="+mn-lt"/>
                <a:cs typeface="+mn-lt"/>
              </a:rPr>
              <a:t>une</a:t>
            </a:r>
            <a:r>
              <a:rPr lang="en-US">
                <a:latin typeface="Century Gothic"/>
                <a:ea typeface="+mn-lt"/>
                <a:cs typeface="+mn-lt"/>
              </a:rPr>
              <a:t> solution </a:t>
            </a:r>
            <a:r>
              <a:rPr lang="en-US" b="1" err="1">
                <a:latin typeface="Century Gothic"/>
                <a:ea typeface="+mn-lt"/>
                <a:cs typeface="+mn-lt"/>
              </a:rPr>
              <a:t>temporaire</a:t>
            </a:r>
            <a:r>
              <a:rPr lang="en-US">
                <a:latin typeface="Century Gothic"/>
                <a:ea typeface="+mn-lt"/>
                <a:cs typeface="+mn-lt"/>
              </a:rPr>
              <a:t> pour </a:t>
            </a:r>
            <a:r>
              <a:rPr lang="en-US" b="1">
                <a:latin typeface="Century Gothic"/>
                <a:ea typeface="+mn-lt"/>
                <a:cs typeface="+mn-lt"/>
              </a:rPr>
              <a:t>2 </a:t>
            </a:r>
            <a:r>
              <a:rPr lang="en-US" b="1" err="1">
                <a:latin typeface="Century Gothic"/>
                <a:ea typeface="+mn-lt"/>
                <a:cs typeface="+mn-lt"/>
              </a:rPr>
              <a:t>mois</a:t>
            </a:r>
            <a:r>
              <a:rPr lang="en-US">
                <a:latin typeface="Century Gothic"/>
                <a:ea typeface="+mn-lt"/>
                <a:cs typeface="+mn-lt"/>
              </a:rPr>
              <a:t>, </a:t>
            </a:r>
            <a:r>
              <a:rPr lang="en-US" dirty="0">
                <a:latin typeface="Century Gothic"/>
                <a:ea typeface="+mn-lt"/>
                <a:cs typeface="+mn-lt"/>
              </a:rPr>
              <a:t>le temps que </a:t>
            </a:r>
            <a:r>
              <a:rPr lang="en-US" err="1">
                <a:latin typeface="Century Gothic"/>
                <a:ea typeface="+mn-lt"/>
                <a:cs typeface="+mn-lt"/>
              </a:rPr>
              <a:t>vous</a:t>
            </a:r>
            <a:r>
              <a:rPr lang="en-US" dirty="0">
                <a:latin typeface="Century Gothic"/>
                <a:ea typeface="+mn-lt"/>
                <a:cs typeface="+mn-lt"/>
              </a:rPr>
              <a:t> </a:t>
            </a:r>
            <a:r>
              <a:rPr lang="en-US" b="1" err="1">
                <a:latin typeface="Century Gothic"/>
                <a:ea typeface="+mn-lt"/>
                <a:cs typeface="+mn-lt"/>
              </a:rPr>
              <a:t>trouviez</a:t>
            </a:r>
            <a:r>
              <a:rPr lang="en-US" b="1" dirty="0">
                <a:latin typeface="Century Gothic"/>
                <a:ea typeface="+mn-lt"/>
                <a:cs typeface="+mn-lt"/>
              </a:rPr>
              <a:t> </a:t>
            </a:r>
            <a:r>
              <a:rPr lang="en-US" b="1" err="1">
                <a:latin typeface="Century Gothic"/>
                <a:ea typeface="+mn-lt"/>
                <a:cs typeface="+mn-lt"/>
              </a:rPr>
              <a:t>une</a:t>
            </a:r>
            <a:r>
              <a:rPr lang="en-US" b="1" dirty="0">
                <a:latin typeface="Century Gothic"/>
                <a:ea typeface="+mn-lt"/>
                <a:cs typeface="+mn-lt"/>
              </a:rPr>
              <a:t> solution à long </a:t>
            </a:r>
            <a:r>
              <a:rPr lang="en-US" b="1" err="1">
                <a:latin typeface="Century Gothic"/>
                <a:ea typeface="+mn-lt"/>
                <a:cs typeface="+mn-lt"/>
              </a:rPr>
              <a:t>terme</a:t>
            </a:r>
            <a:r>
              <a:rPr lang="en-US" dirty="0">
                <a:latin typeface="Century Gothic"/>
                <a:ea typeface="+mn-lt"/>
                <a:cs typeface="+mn-lt"/>
              </a:rPr>
              <a:t> pour </a:t>
            </a:r>
            <a:r>
              <a:rPr lang="en-US" err="1">
                <a:latin typeface="Century Gothic"/>
                <a:ea typeface="+mn-lt"/>
                <a:cs typeface="+mn-lt"/>
              </a:rPr>
              <a:t>vos</a:t>
            </a:r>
            <a:r>
              <a:rPr lang="en-US" dirty="0">
                <a:latin typeface="Century Gothic"/>
                <a:ea typeface="+mn-lt"/>
                <a:cs typeface="+mn-lt"/>
              </a:rPr>
              <a:t> </a:t>
            </a:r>
            <a:r>
              <a:rPr lang="en-US" err="1">
                <a:latin typeface="Century Gothic"/>
                <a:ea typeface="+mn-lt"/>
                <a:cs typeface="+mn-lt"/>
              </a:rPr>
              <a:t>besoins</a:t>
            </a:r>
            <a:r>
              <a:rPr lang="en-US" dirty="0">
                <a:latin typeface="Century Gothic"/>
                <a:ea typeface="+mn-lt"/>
                <a:cs typeface="+mn-lt"/>
              </a:rPr>
              <a:t> </a:t>
            </a:r>
            <a:r>
              <a:rPr lang="en-US" err="1">
                <a:latin typeface="Century Gothic"/>
                <a:ea typeface="+mn-lt"/>
                <a:cs typeface="+mn-lt"/>
              </a:rPr>
              <a:t>en</a:t>
            </a:r>
            <a:r>
              <a:rPr lang="en-US" dirty="0">
                <a:latin typeface="Century Gothic"/>
                <a:ea typeface="+mn-lt"/>
                <a:cs typeface="+mn-lt"/>
              </a:rPr>
              <a:t> matière de </a:t>
            </a:r>
            <a:r>
              <a:rPr lang="en-US" err="1">
                <a:latin typeface="Century Gothic"/>
                <a:ea typeface="+mn-lt"/>
                <a:cs typeface="+mn-lt"/>
              </a:rPr>
              <a:t>soins</a:t>
            </a:r>
            <a:r>
              <a:rPr lang="en-CA" dirty="0">
                <a:latin typeface="Century Gothic"/>
                <a:ea typeface="+mn-lt"/>
                <a:cs typeface="+mn-lt"/>
              </a:rPr>
              <a:t>. </a:t>
            </a:r>
            <a:endParaRPr lang="en-CA">
              <a:cs typeface="Calibri"/>
            </a:endParaRPr>
          </a:p>
          <a:p>
            <a:pPr>
              <a:lnSpc>
                <a:spcPct val="200000"/>
              </a:lnSpc>
              <a:spcBef>
                <a:spcPts val="1000"/>
              </a:spcBef>
            </a:pPr>
            <a:r>
              <a:rPr lang="en-US">
                <a:latin typeface="Century Gothic"/>
                <a:ea typeface="+mn-lt"/>
                <a:cs typeface="+mn-lt"/>
              </a:rPr>
              <a:t>Ce </a:t>
            </a:r>
            <a:r>
              <a:rPr lang="en-US" err="1">
                <a:latin typeface="Century Gothic"/>
                <a:ea typeface="+mn-lt"/>
                <a:cs typeface="+mn-lt"/>
              </a:rPr>
              <a:t>programme</a:t>
            </a:r>
            <a:r>
              <a:rPr lang="en-US">
                <a:latin typeface="Century Gothic"/>
                <a:ea typeface="+mn-lt"/>
                <a:cs typeface="+mn-lt"/>
              </a:rPr>
              <a:t> </a:t>
            </a:r>
            <a:r>
              <a:rPr lang="en-US" err="1">
                <a:latin typeface="Century Gothic"/>
                <a:ea typeface="+mn-lt"/>
                <a:cs typeface="+mn-lt"/>
              </a:rPr>
              <a:t>vous</a:t>
            </a:r>
            <a:r>
              <a:rPr lang="en-US">
                <a:latin typeface="Century Gothic"/>
                <a:ea typeface="+mn-lt"/>
                <a:cs typeface="+mn-lt"/>
              </a:rPr>
              <a:t> </a:t>
            </a:r>
            <a:r>
              <a:rPr lang="en-US" err="1">
                <a:latin typeface="Century Gothic"/>
                <a:ea typeface="+mn-lt"/>
                <a:cs typeface="+mn-lt"/>
              </a:rPr>
              <a:t>appellera</a:t>
            </a:r>
            <a:r>
              <a:rPr lang="en-US">
                <a:latin typeface="Century Gothic"/>
                <a:ea typeface="+mn-lt"/>
                <a:cs typeface="+mn-lt"/>
              </a:rPr>
              <a:t> dans les </a:t>
            </a:r>
            <a:r>
              <a:rPr lang="en-US" b="1">
                <a:latin typeface="Century Gothic"/>
                <a:ea typeface="+mn-lt"/>
                <a:cs typeface="+mn-lt"/>
              </a:rPr>
              <a:t>deux </a:t>
            </a:r>
            <a:r>
              <a:rPr lang="en-US" b="1" err="1">
                <a:latin typeface="Century Gothic"/>
                <a:ea typeface="+mn-lt"/>
                <a:cs typeface="+mn-lt"/>
              </a:rPr>
              <a:t>semaines</a:t>
            </a:r>
            <a:r>
              <a:rPr lang="en-US" b="1">
                <a:latin typeface="Century Gothic"/>
                <a:ea typeface="+mn-lt"/>
                <a:cs typeface="+mn-lt"/>
              </a:rPr>
              <a:t> </a:t>
            </a:r>
            <a:r>
              <a:rPr lang="en-US" b="1" err="1">
                <a:latin typeface="Century Gothic"/>
                <a:ea typeface="+mn-lt"/>
                <a:cs typeface="+mn-lt"/>
              </a:rPr>
              <a:t>suivant</a:t>
            </a:r>
            <a:r>
              <a:rPr lang="en-US" b="1">
                <a:latin typeface="Century Gothic"/>
                <a:ea typeface="+mn-lt"/>
                <a:cs typeface="+mn-lt"/>
              </a:rPr>
              <a:t>   </a:t>
            </a:r>
            <a:r>
              <a:rPr lang="en-US" b="1" err="1">
                <a:latin typeface="Century Gothic"/>
                <a:ea typeface="+mn-lt"/>
                <a:cs typeface="+mn-lt"/>
              </a:rPr>
              <a:t>votre</a:t>
            </a:r>
            <a:r>
              <a:rPr lang="en-US" b="1">
                <a:latin typeface="Century Gothic"/>
                <a:ea typeface="+mn-lt"/>
                <a:cs typeface="+mn-lt"/>
              </a:rPr>
              <a:t> retour à  la </a:t>
            </a:r>
            <a:r>
              <a:rPr lang="en-US" b="1" err="1">
                <a:latin typeface="Century Gothic"/>
                <a:ea typeface="+mn-lt"/>
                <a:cs typeface="+mn-lt"/>
              </a:rPr>
              <a:t>maison</a:t>
            </a:r>
            <a:r>
              <a:rPr lang="en-US">
                <a:latin typeface="Century Gothic"/>
                <a:ea typeface="+mn-lt"/>
                <a:cs typeface="+mn-lt"/>
              </a:rPr>
              <a:t> pour </a:t>
            </a:r>
            <a:r>
              <a:rPr lang="en-US" err="1">
                <a:latin typeface="Century Gothic"/>
                <a:ea typeface="+mn-lt"/>
                <a:cs typeface="+mn-lt"/>
              </a:rPr>
              <a:t>une</a:t>
            </a:r>
            <a:r>
              <a:rPr lang="en-US">
                <a:latin typeface="Century Gothic"/>
                <a:ea typeface="+mn-lt"/>
                <a:cs typeface="+mn-lt"/>
              </a:rPr>
              <a:t> </a:t>
            </a:r>
            <a:r>
              <a:rPr lang="en-US" b="1" err="1">
                <a:latin typeface="Century Gothic"/>
                <a:ea typeface="+mn-lt"/>
                <a:cs typeface="+mn-lt"/>
              </a:rPr>
              <a:t>évaluation</a:t>
            </a:r>
            <a:r>
              <a:rPr lang="en-US" b="1">
                <a:latin typeface="Century Gothic"/>
                <a:ea typeface="+mn-lt"/>
                <a:cs typeface="+mn-lt"/>
              </a:rPr>
              <a:t> </a:t>
            </a:r>
            <a:r>
              <a:rPr lang="en-US" b="1" err="1">
                <a:latin typeface="Century Gothic"/>
                <a:ea typeface="+mn-lt"/>
                <a:cs typeface="+mn-lt"/>
              </a:rPr>
              <a:t>téléphonique</a:t>
            </a:r>
            <a:r>
              <a:rPr lang="en-US">
                <a:latin typeface="Century Gothic"/>
                <a:ea typeface="+mn-lt"/>
                <a:cs typeface="+mn-lt"/>
              </a:rPr>
              <a:t>.</a:t>
            </a:r>
          </a:p>
          <a:p>
            <a:pPr>
              <a:lnSpc>
                <a:spcPct val="200000"/>
              </a:lnSpc>
              <a:spcBef>
                <a:spcPts val="1000"/>
              </a:spcBef>
            </a:pPr>
            <a:r>
              <a:rPr lang="en-US" dirty="0">
                <a:latin typeface="Century Gothic"/>
                <a:ea typeface="+mn-lt"/>
                <a:cs typeface="+mn-lt"/>
              </a:rPr>
              <a:t>Le </a:t>
            </a:r>
            <a:r>
              <a:rPr lang="en-US" b="1" dirty="0">
                <a:latin typeface="Century Gothic"/>
                <a:ea typeface="+mn-lt"/>
                <a:cs typeface="+mn-lt"/>
              </a:rPr>
              <a:t>temps </a:t>
            </a:r>
            <a:r>
              <a:rPr lang="en-US" b="1" err="1">
                <a:latin typeface="Century Gothic"/>
                <a:ea typeface="+mn-lt"/>
                <a:cs typeface="+mn-lt"/>
              </a:rPr>
              <a:t>d'attente</a:t>
            </a:r>
            <a:r>
              <a:rPr lang="en-US" dirty="0">
                <a:latin typeface="Century Gothic"/>
                <a:ea typeface="+mn-lt"/>
                <a:cs typeface="+mn-lt"/>
              </a:rPr>
              <a:t> après </a:t>
            </a:r>
            <a:r>
              <a:rPr lang="en-US" err="1">
                <a:latin typeface="Century Gothic"/>
                <a:ea typeface="+mn-lt"/>
                <a:cs typeface="+mn-lt"/>
              </a:rPr>
              <a:t>l'évaluation</a:t>
            </a:r>
            <a:r>
              <a:rPr lang="en-US" dirty="0">
                <a:latin typeface="Century Gothic"/>
                <a:ea typeface="+mn-lt"/>
                <a:cs typeface="+mn-lt"/>
              </a:rPr>
              <a:t> </a:t>
            </a:r>
            <a:r>
              <a:rPr lang="en-US" err="1">
                <a:latin typeface="Century Gothic"/>
                <a:ea typeface="+mn-lt"/>
                <a:cs typeface="+mn-lt"/>
              </a:rPr>
              <a:t>téléphonique</a:t>
            </a:r>
            <a:r>
              <a:rPr lang="en-US" dirty="0">
                <a:latin typeface="Century Gothic"/>
                <a:ea typeface="+mn-lt"/>
                <a:cs typeface="+mn-lt"/>
              </a:rPr>
              <a:t> </a:t>
            </a:r>
            <a:r>
              <a:rPr lang="en-US" err="1">
                <a:latin typeface="Century Gothic"/>
                <a:ea typeface="+mn-lt"/>
                <a:cs typeface="+mn-lt"/>
              </a:rPr>
              <a:t>avant</a:t>
            </a:r>
            <a:r>
              <a:rPr lang="en-US" dirty="0">
                <a:latin typeface="Century Gothic"/>
                <a:ea typeface="+mn-lt"/>
                <a:cs typeface="+mn-lt"/>
              </a:rPr>
              <a:t> le début des services </a:t>
            </a:r>
            <a:r>
              <a:rPr lang="en-US" err="1">
                <a:latin typeface="Century Gothic"/>
                <a:ea typeface="+mn-lt"/>
                <a:cs typeface="+mn-lt"/>
              </a:rPr>
              <a:t>peut</a:t>
            </a:r>
            <a:r>
              <a:rPr lang="en-US" dirty="0">
                <a:latin typeface="Century Gothic"/>
                <a:ea typeface="+mn-lt"/>
                <a:cs typeface="+mn-lt"/>
              </a:rPr>
              <a:t> </a:t>
            </a:r>
            <a:r>
              <a:rPr lang="en-US" err="1">
                <a:latin typeface="Century Gothic"/>
                <a:ea typeface="+mn-lt"/>
                <a:cs typeface="+mn-lt"/>
              </a:rPr>
              <a:t>être</a:t>
            </a:r>
            <a:r>
              <a:rPr lang="en-US" dirty="0">
                <a:latin typeface="Century Gothic"/>
                <a:ea typeface="+mn-lt"/>
                <a:cs typeface="+mn-lt"/>
              </a:rPr>
              <a:t> </a:t>
            </a:r>
            <a:r>
              <a:rPr lang="en-US" b="1" dirty="0">
                <a:latin typeface="Century Gothic"/>
                <a:ea typeface="+mn-lt"/>
                <a:cs typeface="+mn-lt"/>
              </a:rPr>
              <a:t>long</a:t>
            </a:r>
            <a:r>
              <a:rPr lang="en-US" dirty="0">
                <a:latin typeface="Century Gothic"/>
                <a:ea typeface="+mn-lt"/>
                <a:cs typeface="+mn-lt"/>
              </a:rPr>
              <a:t>, </a:t>
            </a:r>
            <a:r>
              <a:rPr lang="en-US" err="1">
                <a:latin typeface="Century Gothic"/>
                <a:ea typeface="+mn-lt"/>
                <a:cs typeface="+mn-lt"/>
              </a:rPr>
              <a:t>en</a:t>
            </a:r>
            <a:r>
              <a:rPr lang="en-US">
                <a:latin typeface="Century Gothic"/>
                <a:ea typeface="+mn-lt"/>
                <a:cs typeface="+mn-lt"/>
              </a:rPr>
              <a:t> particulier pour les </a:t>
            </a:r>
            <a:r>
              <a:rPr lang="en-US" b="1">
                <a:latin typeface="Century Gothic"/>
                <a:ea typeface="+mn-lt"/>
                <a:cs typeface="+mn-lt"/>
              </a:rPr>
              <a:t>PSS/PSW</a:t>
            </a:r>
            <a:r>
              <a:rPr lang="en-US">
                <a:latin typeface="Century Gothic"/>
                <a:ea typeface="+mn-lt"/>
                <a:cs typeface="+mn-lt"/>
              </a:rPr>
              <a:t>.</a:t>
            </a:r>
            <a:r>
              <a:rPr lang="en-CA" b="1" dirty="0">
                <a:latin typeface="Century Gothic"/>
                <a:ea typeface="+mn-lt"/>
                <a:cs typeface="+mn-lt"/>
              </a:rPr>
              <a:t> </a:t>
            </a:r>
            <a:endParaRPr lang="en-US" dirty="0">
              <a:latin typeface="Century Gothic"/>
              <a:ea typeface="+mn-lt"/>
              <a:cs typeface="+mn-lt"/>
            </a:endParaRPr>
          </a:p>
          <a:p>
            <a:pPr>
              <a:lnSpc>
                <a:spcPct val="200000"/>
              </a:lnSpc>
            </a:pPr>
            <a:r>
              <a:rPr lang="en-US" b="1" dirty="0">
                <a:latin typeface="Century Gothic"/>
                <a:ea typeface="+mn-lt"/>
                <a:cs typeface="+mn-lt"/>
              </a:rPr>
              <a:t>Si </a:t>
            </a:r>
            <a:r>
              <a:rPr lang="en-US" b="1" err="1">
                <a:latin typeface="Century Gothic"/>
                <a:ea typeface="+mn-lt"/>
                <a:cs typeface="+mn-lt"/>
              </a:rPr>
              <a:t>vous</a:t>
            </a:r>
            <a:r>
              <a:rPr lang="en-US" b="1" dirty="0">
                <a:latin typeface="Century Gothic"/>
                <a:ea typeface="+mn-lt"/>
                <a:cs typeface="+mn-lt"/>
              </a:rPr>
              <a:t> ne </a:t>
            </a:r>
            <a:r>
              <a:rPr lang="en-US" b="1" err="1">
                <a:latin typeface="Century Gothic"/>
                <a:ea typeface="+mn-lt"/>
                <a:cs typeface="+mn-lt"/>
              </a:rPr>
              <a:t>recevez</a:t>
            </a:r>
            <a:r>
              <a:rPr lang="en-US" b="1" dirty="0">
                <a:latin typeface="Century Gothic"/>
                <a:ea typeface="+mn-lt"/>
                <a:cs typeface="+mn-lt"/>
              </a:rPr>
              <a:t> pas </a:t>
            </a:r>
            <a:r>
              <a:rPr lang="en-US" b="1" err="1">
                <a:latin typeface="Century Gothic"/>
                <a:ea typeface="+mn-lt"/>
                <a:cs typeface="+mn-lt"/>
              </a:rPr>
              <a:t>d'appel</a:t>
            </a:r>
            <a:r>
              <a:rPr lang="en-US" b="1" dirty="0">
                <a:latin typeface="Century Gothic"/>
                <a:ea typeface="+mn-lt"/>
                <a:cs typeface="+mn-lt"/>
              </a:rPr>
              <a:t> du HCCSS dans les deux  </a:t>
            </a:r>
            <a:r>
              <a:rPr lang="en-US" b="1" err="1">
                <a:latin typeface="Century Gothic"/>
                <a:ea typeface="+mn-lt"/>
                <a:cs typeface="+mn-lt"/>
              </a:rPr>
              <a:t>semaines</a:t>
            </a:r>
            <a:r>
              <a:rPr lang="en-US" b="1" dirty="0">
                <a:latin typeface="Century Gothic"/>
                <a:ea typeface="+mn-lt"/>
                <a:cs typeface="+mn-lt"/>
              </a:rPr>
              <a:t>, </a:t>
            </a:r>
            <a:r>
              <a:rPr lang="en-US" b="1" err="1">
                <a:latin typeface="Century Gothic"/>
                <a:ea typeface="+mn-lt"/>
                <a:cs typeface="+mn-lt"/>
              </a:rPr>
              <a:t>appelez</a:t>
            </a:r>
            <a:r>
              <a:rPr lang="en-US" b="1" dirty="0">
                <a:latin typeface="Century Gothic"/>
                <a:ea typeface="+mn-lt"/>
                <a:cs typeface="+mn-lt"/>
              </a:rPr>
              <a:t>-le </a:t>
            </a:r>
            <a:r>
              <a:rPr lang="en-US" b="1" err="1">
                <a:latin typeface="Century Gothic"/>
                <a:ea typeface="+mn-lt"/>
                <a:cs typeface="+mn-lt"/>
              </a:rPr>
              <a:t>directement</a:t>
            </a:r>
            <a:r>
              <a:rPr lang="en-US" b="1">
                <a:latin typeface="Century Gothic"/>
                <a:ea typeface="+mn-lt"/>
                <a:cs typeface="+mn-lt"/>
              </a:rPr>
              <a:t> au (613) 745-8124.</a:t>
            </a:r>
            <a:endParaRPr lang="en-US">
              <a:latin typeface="Century Gothic"/>
              <a:ea typeface="+mn-lt"/>
              <a:cs typeface="+mn-lt"/>
            </a:endParaRPr>
          </a:p>
          <a:p>
            <a:pPr>
              <a:lnSpc>
                <a:spcPct val="200000"/>
              </a:lnSpc>
            </a:pPr>
            <a:endParaRPr lang="en-CA" dirty="0">
              <a:latin typeface="Century Gothic"/>
              <a:ea typeface="+mn-lt"/>
              <a:cs typeface="+mn-lt"/>
            </a:endParaRP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612351594"/>
              </p:ext>
            </p:extLst>
          </p:nvPr>
        </p:nvGraphicFramePr>
        <p:xfrm>
          <a:off x="377825" y="6858613"/>
          <a:ext cx="7188029" cy="3078480"/>
        </p:xfrm>
        <a:graphic>
          <a:graphicData uri="http://schemas.openxmlformats.org/drawingml/2006/table">
            <a:tbl>
              <a:tblPr firstRow="1" bandRow="1">
                <a:tableStyleId>{5C22544A-7EE6-4342-B048-85BDC9FD1C3A}</a:tableStyleId>
              </a:tblPr>
              <a:tblGrid>
                <a:gridCol w="7188029">
                  <a:extLst>
                    <a:ext uri="{9D8B030D-6E8A-4147-A177-3AD203B41FA5}">
                      <a16:colId xmlns:a16="http://schemas.microsoft.com/office/drawing/2014/main" val="2813050934"/>
                    </a:ext>
                  </a:extLst>
                </a:gridCol>
              </a:tblGrid>
              <a:tr h="3064774">
                <a:tc>
                  <a:txBody>
                    <a:bodyPr/>
                    <a:lstStyle/>
                    <a:p>
                      <a:pPr lvl="0" algn="l">
                        <a:lnSpc>
                          <a:spcPct val="10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dirty="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dirty="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dirty="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dirty="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dirty="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dirty="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dirty="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sz="1800" b="1" i="0" u="none" strike="noStrike" noProof="0" dirty="0">
                        <a:solidFill>
                          <a:srgbClr val="000000"/>
                        </a:solidFill>
                        <a:latin typeface="Century Gothic"/>
                      </a:endParaRPr>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2200760" y="8848078"/>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426040" y="8915586"/>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912900" y="8822674"/>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8866369"/>
            <a:ext cx="944081" cy="941748"/>
          </a:xfrm>
          <a:prstGeom prst="rect">
            <a:avLst/>
          </a:prstGeom>
        </p:spPr>
      </p:pic>
      <p:graphicFrame>
        <p:nvGraphicFramePr>
          <p:cNvPr id="4" name="Table 7">
            <a:extLst>
              <a:ext uri="{FF2B5EF4-FFF2-40B4-BE49-F238E27FC236}">
                <a16:creationId xmlns:a16="http://schemas.microsoft.com/office/drawing/2014/main" id="{A903DD8E-892A-368E-BE43-446950D8DA8D}"/>
              </a:ext>
            </a:extLst>
          </p:cNvPr>
          <p:cNvGraphicFramePr>
            <a:graphicFrameLocks noGrp="1"/>
          </p:cNvGraphicFramePr>
          <p:nvPr>
            <p:extLst>
              <p:ext uri="{D42A27DB-BD31-4B8C-83A1-F6EECF244321}">
                <p14:modId xmlns:p14="http://schemas.microsoft.com/office/powerpoint/2010/main" val="586586637"/>
              </p:ext>
            </p:extLst>
          </p:nvPr>
        </p:nvGraphicFramePr>
        <p:xfrm>
          <a:off x="5785488" y="248725"/>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B1768A06-F089-2B5E-7FC7-1664B82D667B}"/>
              </a:ext>
            </a:extLst>
          </p:cNvPr>
          <p:cNvPicPr>
            <a:picLocks noChangeAspect="1"/>
          </p:cNvPicPr>
          <p:nvPr/>
        </p:nvPicPr>
        <p:blipFill>
          <a:blip r:embed="rId6"/>
          <a:stretch>
            <a:fillRect/>
          </a:stretch>
        </p:blipFill>
        <p:spPr>
          <a:xfrm>
            <a:off x="4831346" y="96080"/>
            <a:ext cx="1210963" cy="1210963"/>
          </a:xfrm>
          <a:prstGeom prst="rect">
            <a:avLst/>
          </a:prstGeom>
        </p:spPr>
      </p:pic>
      <p:sp>
        <p:nvSpPr>
          <p:cNvPr id="8" name="TextBox 7">
            <a:extLst>
              <a:ext uri="{FF2B5EF4-FFF2-40B4-BE49-F238E27FC236}">
                <a16:creationId xmlns:a16="http://schemas.microsoft.com/office/drawing/2014/main" id="{C180EC76-1DF2-3B6D-B511-23F3E8A20E5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Home Care and Community Support Services (2024). Home Care. Retrieved from </a:t>
            </a:r>
            <a:r>
              <a:rPr lang="en-US" sz="700" dirty="0">
                <a:ea typeface="+mn-lt"/>
                <a:cs typeface="+mn-lt"/>
              </a:rPr>
              <a:t>https://healthcareathome.ca/home-care/</a:t>
            </a:r>
          </a:p>
        </p:txBody>
      </p:sp>
    </p:spTree>
    <p:extLst>
      <p:ext uri="{BB962C8B-B14F-4D97-AF65-F5344CB8AC3E}">
        <p14:creationId xmlns:p14="http://schemas.microsoft.com/office/powerpoint/2010/main" val="1456952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80644" y="9941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alibri"/>
                <a:ea typeface="+mn-lt"/>
                <a:cs typeface="+mn-lt"/>
              </a:rPr>
              <a:t>Services de </a:t>
            </a:r>
            <a:r>
              <a:rPr lang="en-CA" sz="2800" b="1" err="1">
                <a:latin typeface="Calibri"/>
                <a:ea typeface="+mn-lt"/>
                <a:cs typeface="+mn-lt"/>
              </a:rPr>
              <a:t>soutien</a:t>
            </a:r>
            <a:r>
              <a:rPr lang="en-CA" sz="2800" b="1" dirty="0">
                <a:latin typeface="Calibri"/>
                <a:ea typeface="+mn-lt"/>
                <a:cs typeface="+mn-lt"/>
              </a:rPr>
              <a:t> à domicile et </a:t>
            </a:r>
            <a:r>
              <a:rPr lang="en-CA" sz="2800" b="1" err="1">
                <a:latin typeface="Calibri"/>
                <a:ea typeface="+mn-lt"/>
                <a:cs typeface="+mn-lt"/>
              </a:rPr>
              <a:t>en</a:t>
            </a:r>
            <a:r>
              <a:rPr lang="en-CA" sz="2800" b="1" dirty="0">
                <a:latin typeface="Calibri"/>
                <a:ea typeface="+mn-lt"/>
                <a:cs typeface="+mn-lt"/>
              </a:rPr>
              <a:t> milieu </a:t>
            </a:r>
            <a:r>
              <a:rPr lang="en-CA" sz="2800" b="1" err="1">
                <a:latin typeface="Calibri"/>
                <a:ea typeface="+mn-lt"/>
                <a:cs typeface="+mn-lt"/>
              </a:rPr>
              <a:t>communautaire</a:t>
            </a:r>
            <a:endParaRPr lang="en-CA" sz="2800" b="1" err="1">
              <a:latin typeface="Century Gothic"/>
              <a:ea typeface="+mn-lt"/>
              <a:cs typeface="+mn-lt"/>
            </a:endParaRPr>
          </a:p>
          <a:p>
            <a:r>
              <a:rPr lang="en-CA" sz="1400" b="1" dirty="0">
                <a:latin typeface="Century Gothic"/>
                <a:ea typeface="+mn-lt"/>
                <a:cs typeface="+mn-lt"/>
              </a:rPr>
              <a:t>ALS-HRS</a:t>
            </a:r>
            <a:endParaRPr lang="en-CA" sz="2800" b="1" dirty="0">
              <a:latin typeface="Century Gothic"/>
              <a:cs typeface="Calibri" panose="020F0502020204030204"/>
            </a:endParaRPr>
          </a:p>
        </p:txBody>
      </p:sp>
      <p:sp>
        <p:nvSpPr>
          <p:cNvPr id="7" name="TextBox 6">
            <a:extLst>
              <a:ext uri="{FF2B5EF4-FFF2-40B4-BE49-F238E27FC236}">
                <a16:creationId xmlns:a16="http://schemas.microsoft.com/office/drawing/2014/main" id="{D4321B0F-014C-A68D-D868-247E66C544B9}"/>
              </a:ext>
            </a:extLst>
          </p:cNvPr>
          <p:cNvSpPr txBox="1"/>
          <p:nvPr/>
        </p:nvSpPr>
        <p:spPr>
          <a:xfrm>
            <a:off x="130057" y="1387366"/>
            <a:ext cx="7578992" cy="6321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a:t>
            </a:r>
          </a:p>
          <a:p>
            <a:pPr>
              <a:lnSpc>
                <a:spcPct val="200000"/>
              </a:lnSpc>
              <a:spcBef>
                <a:spcPts val="1000"/>
              </a:spcBef>
            </a:pPr>
            <a:r>
              <a:rPr lang="en-US" dirty="0">
                <a:latin typeface="Century Gothic"/>
                <a:ea typeface="+mn-lt"/>
                <a:cs typeface="+mn-lt"/>
              </a:rPr>
              <a:t>Vous </a:t>
            </a:r>
            <a:r>
              <a:rPr lang="en-US" dirty="0" err="1">
                <a:latin typeface="Century Gothic"/>
                <a:ea typeface="+mn-lt"/>
                <a:cs typeface="+mn-lt"/>
              </a:rPr>
              <a:t>avez</a:t>
            </a:r>
            <a:r>
              <a:rPr lang="en-US" dirty="0">
                <a:latin typeface="Century Gothic"/>
                <a:ea typeface="+mn-lt"/>
                <a:cs typeface="+mn-lt"/>
              </a:rPr>
              <a:t> </a:t>
            </a:r>
            <a:r>
              <a:rPr lang="en-US" dirty="0" err="1">
                <a:latin typeface="Century Gothic"/>
                <a:ea typeface="+mn-lt"/>
                <a:cs typeface="+mn-lt"/>
              </a:rPr>
              <a:t>été</a:t>
            </a:r>
            <a:r>
              <a:rPr lang="en-US" dirty="0">
                <a:latin typeface="Century Gothic"/>
                <a:ea typeface="+mn-lt"/>
                <a:cs typeface="+mn-lt"/>
              </a:rPr>
              <a:t> </a:t>
            </a:r>
            <a:r>
              <a:rPr lang="en-US" dirty="0" err="1">
                <a:latin typeface="Century Gothic"/>
                <a:ea typeface="+mn-lt"/>
                <a:cs typeface="+mn-lt"/>
              </a:rPr>
              <a:t>référé</a:t>
            </a:r>
            <a:r>
              <a:rPr lang="en-US" dirty="0">
                <a:latin typeface="Century Gothic"/>
                <a:ea typeface="+mn-lt"/>
                <a:cs typeface="+mn-lt"/>
              </a:rPr>
              <a:t> au</a:t>
            </a:r>
            <a:r>
              <a:rPr lang="en-US" b="1" dirty="0">
                <a:latin typeface="Century Gothic"/>
                <a:ea typeface="+mn-lt"/>
                <a:cs typeface="+mn-lt"/>
              </a:rPr>
              <a:t> </a:t>
            </a:r>
            <a:r>
              <a:rPr lang="en-US" b="1" dirty="0" err="1">
                <a:latin typeface="Century Gothic"/>
                <a:ea typeface="+mn-lt"/>
                <a:cs typeface="+mn-lt"/>
              </a:rPr>
              <a:t>programme</a:t>
            </a:r>
            <a:r>
              <a:rPr lang="en-US" b="1" dirty="0">
                <a:latin typeface="Century Gothic"/>
                <a:ea typeface="+mn-lt"/>
                <a:cs typeface="+mn-lt"/>
              </a:rPr>
              <a:t> de services </a:t>
            </a:r>
            <a:r>
              <a:rPr lang="en-US" b="1" dirty="0" err="1">
                <a:latin typeface="Century Gothic"/>
                <a:ea typeface="+mn-lt"/>
                <a:cs typeface="+mn-lt"/>
              </a:rPr>
              <a:t>d'aide</a:t>
            </a:r>
            <a:r>
              <a:rPr lang="en-US" b="1" dirty="0">
                <a:latin typeface="Century Gothic"/>
                <a:ea typeface="+mn-lt"/>
                <a:cs typeface="+mn-lt"/>
              </a:rPr>
              <a:t> à la vie </a:t>
            </a:r>
            <a:r>
              <a:rPr lang="en-US" b="1" dirty="0" err="1">
                <a:latin typeface="Century Gothic"/>
                <a:ea typeface="+mn-lt"/>
                <a:cs typeface="+mn-lt"/>
              </a:rPr>
              <a:t>autonome</a:t>
            </a:r>
            <a:r>
              <a:rPr lang="en-US" b="1" dirty="0">
                <a:latin typeface="Century Gothic"/>
                <a:ea typeface="+mn-lt"/>
                <a:cs typeface="+mn-lt"/>
              </a:rPr>
              <a:t> pour les </a:t>
            </a:r>
            <a:r>
              <a:rPr lang="en-US" b="1" dirty="0" err="1">
                <a:latin typeface="Century Gothic"/>
                <a:ea typeface="+mn-lt"/>
                <a:cs typeface="+mn-lt"/>
              </a:rPr>
              <a:t>personnes</a:t>
            </a:r>
            <a:r>
              <a:rPr lang="en-US" b="1" dirty="0">
                <a:latin typeface="Century Gothic"/>
                <a:ea typeface="+mn-lt"/>
                <a:cs typeface="+mn-lt"/>
              </a:rPr>
              <a:t> </a:t>
            </a:r>
            <a:r>
              <a:rPr lang="en-US" b="1" dirty="0" err="1">
                <a:latin typeface="Century Gothic"/>
                <a:ea typeface="+mn-lt"/>
                <a:cs typeface="+mn-lt"/>
              </a:rPr>
              <a:t>âgées</a:t>
            </a:r>
            <a:r>
              <a:rPr lang="en-US" b="1" dirty="0">
                <a:latin typeface="Century Gothic"/>
                <a:ea typeface="+mn-lt"/>
                <a:cs typeface="+mn-lt"/>
              </a:rPr>
              <a:t> à haut </a:t>
            </a:r>
            <a:r>
              <a:rPr lang="en-US" b="1" dirty="0" err="1">
                <a:latin typeface="Century Gothic"/>
                <a:ea typeface="+mn-lt"/>
                <a:cs typeface="+mn-lt"/>
              </a:rPr>
              <a:t>risque</a:t>
            </a:r>
            <a:r>
              <a:rPr lang="en-US" dirty="0">
                <a:latin typeface="Century Gothic"/>
                <a:ea typeface="+mn-lt"/>
                <a:cs typeface="+mn-lt"/>
              </a:rPr>
              <a:t> (ALS-HRS)</a:t>
            </a:r>
            <a:r>
              <a:rPr lang="en-CA" dirty="0">
                <a:latin typeface="Century Gothic"/>
                <a:ea typeface="+mn-lt"/>
                <a:cs typeface="+mn-lt"/>
              </a:rPr>
              <a:t>. </a:t>
            </a:r>
            <a:endParaRPr lang="en-US" dirty="0">
              <a:latin typeface="Century Gothic"/>
              <a:ea typeface="+mn-lt"/>
              <a:cs typeface="+mn-lt"/>
            </a:endParaRPr>
          </a:p>
          <a:p>
            <a:pPr algn="ct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offre</a:t>
            </a:r>
            <a:r>
              <a:rPr lang="en-CA" dirty="0">
                <a:latin typeface="Century Gothic"/>
                <a:ea typeface="+mn-lt"/>
                <a:cs typeface="+mn-lt"/>
              </a:rPr>
              <a:t>:</a:t>
            </a:r>
          </a:p>
          <a:p>
            <a:pPr marL="285750" indent="-285750">
              <a:lnSpc>
                <a:spcPct val="200000"/>
              </a:lnSpc>
              <a:spcBef>
                <a:spcPts val="1000"/>
              </a:spcBef>
              <a:buFont typeface="Calibri"/>
              <a:buChar char="-"/>
            </a:pPr>
            <a:r>
              <a:rPr lang="en-US" u="sng" dirty="0">
                <a:latin typeface="Century Gothic"/>
                <a:ea typeface="+mn-lt"/>
                <a:cs typeface="+mn-lt"/>
              </a:rPr>
              <a:t>Quoi :</a:t>
            </a:r>
            <a:r>
              <a:rPr lang="en-US" dirty="0">
                <a:latin typeface="Century Gothic"/>
                <a:ea typeface="+mn-lt"/>
                <a:cs typeface="+mn-lt"/>
              </a:rPr>
              <a:t> 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US" dirty="0">
                <a:latin typeface="Century Gothic"/>
                <a:ea typeface="+mn-lt"/>
                <a:cs typeface="+mn-lt"/>
              </a:rPr>
              <a:t> (PSS/PSW)</a:t>
            </a:r>
            <a:r>
              <a:rPr lang="en-CA" dirty="0">
                <a:latin typeface="Century Gothic"/>
                <a:ea typeface="+mn-lt"/>
                <a:cs typeface="+mn-lt"/>
              </a:rPr>
              <a:t> </a:t>
            </a:r>
          </a:p>
          <a:p>
            <a:pPr marL="285750" indent="-285750">
              <a:lnSpc>
                <a:spcPct val="200000"/>
              </a:lnSpc>
              <a:spcBef>
                <a:spcPts val="1000"/>
              </a:spcBef>
              <a:buFont typeface="Calibri"/>
              <a:buChar char="-"/>
            </a:pPr>
            <a:r>
              <a:rPr lang="en-US" u="sng" dirty="0" err="1">
                <a:latin typeface="Century Gothic"/>
                <a:ea typeface="+mn-lt"/>
                <a:cs typeface="+mn-lt"/>
              </a:rPr>
              <a:t>Pourquoi</a:t>
            </a:r>
            <a:r>
              <a:rPr lang="en-US" u="sng" dirty="0">
                <a:latin typeface="Century Gothic"/>
                <a:ea typeface="+mn-lt"/>
                <a:cs typeface="+mn-lt"/>
              </a:rPr>
              <a:t> :</a:t>
            </a:r>
            <a:r>
              <a:rPr lang="en-US" dirty="0">
                <a:latin typeface="Century Gothic"/>
                <a:ea typeface="+mn-lt"/>
                <a:cs typeface="+mn-lt"/>
              </a:rPr>
              <a:t> </a:t>
            </a:r>
            <a:r>
              <a:rPr lang="en-US" dirty="0" err="1">
                <a:latin typeface="Century Gothic"/>
                <a:ea typeface="+mn-lt"/>
                <a:cs typeface="+mn-lt"/>
              </a:rPr>
              <a:t>activités</a:t>
            </a:r>
            <a:r>
              <a:rPr lang="en-US" dirty="0">
                <a:latin typeface="Century Gothic"/>
                <a:ea typeface="+mn-lt"/>
                <a:cs typeface="+mn-lt"/>
              </a:rPr>
              <a:t> </a:t>
            </a:r>
            <a:r>
              <a:rPr lang="en-US" dirty="0" err="1">
                <a:latin typeface="Century Gothic"/>
                <a:ea typeface="+mn-lt"/>
                <a:cs typeface="+mn-lt"/>
              </a:rPr>
              <a:t>instrumentales</a:t>
            </a:r>
            <a:r>
              <a:rPr lang="en-US" dirty="0">
                <a:latin typeface="Century Gothic"/>
                <a:ea typeface="+mn-lt"/>
                <a:cs typeface="+mn-lt"/>
              </a:rPr>
              <a:t> de la vie </a:t>
            </a:r>
            <a:r>
              <a:rPr lang="en-US" dirty="0" err="1">
                <a:latin typeface="Century Gothic"/>
                <a:ea typeface="+mn-lt"/>
                <a:cs typeface="+mn-lt"/>
              </a:rPr>
              <a:t>quotidienne</a:t>
            </a:r>
            <a:endParaRPr lang="en-US">
              <a:latin typeface="Century Gothic"/>
              <a:ea typeface="+mn-lt"/>
              <a:cs typeface="+mn-lt"/>
            </a:endParaRPr>
          </a:p>
          <a:p>
            <a:pPr>
              <a:lnSpc>
                <a:spcPct val="200000"/>
              </a:lnSpc>
              <a:spcBef>
                <a:spcPts val="1000"/>
              </a:spcBef>
            </a:pPr>
            <a:r>
              <a:rPr lang="en-CA" dirty="0">
                <a:latin typeface="Century Gothic"/>
                <a:ea typeface="+mn-lt"/>
                <a:cs typeface="+mn-lt"/>
              </a:rPr>
              <a:t>     </a:t>
            </a:r>
            <a:r>
              <a:rPr lang="en-US" dirty="0">
                <a:latin typeface="Century Gothic"/>
                <a:ea typeface="+mn-lt"/>
                <a:cs typeface="+mn-lt"/>
              </a:rPr>
              <a:t>(ex. cuisine, </a:t>
            </a:r>
            <a:r>
              <a:rPr lang="en-US" dirty="0" err="1">
                <a:latin typeface="Century Gothic"/>
                <a:ea typeface="+mn-lt"/>
                <a:cs typeface="+mn-lt"/>
              </a:rPr>
              <a:t>médicaments</a:t>
            </a:r>
            <a:r>
              <a:rPr lang="en-US" dirty="0">
                <a:latin typeface="Century Gothic"/>
                <a:ea typeface="+mn-lt"/>
                <a:cs typeface="+mn-lt"/>
              </a:rPr>
              <a:t>, </a:t>
            </a:r>
            <a:r>
              <a:rPr lang="en-US" dirty="0" err="1">
                <a:latin typeface="Century Gothic"/>
                <a:ea typeface="+mn-lt"/>
                <a:cs typeface="+mn-lt"/>
              </a:rPr>
              <a:t>lessive</a:t>
            </a:r>
            <a:r>
              <a:rPr lang="en-US" dirty="0">
                <a:latin typeface="Century Gothic"/>
                <a:ea typeface="+mn-lt"/>
                <a:cs typeface="+mn-lt"/>
              </a:rPr>
              <a:t>, </a:t>
            </a:r>
            <a:r>
              <a:rPr lang="en-US" dirty="0" err="1">
                <a:latin typeface="Century Gothic"/>
                <a:ea typeface="+mn-lt"/>
                <a:cs typeface="+mn-lt"/>
              </a:rPr>
              <a:t>conduite</a:t>
            </a:r>
            <a:r>
              <a:rPr lang="en-US" dirty="0">
                <a:latin typeface="Century Gothic"/>
                <a:ea typeface="+mn-lt"/>
                <a:cs typeface="+mn-lt"/>
              </a:rPr>
              <a:t> automobile, etc.)</a:t>
            </a:r>
            <a:r>
              <a:rPr lang="en-CA" dirty="0">
                <a:latin typeface="Century Gothic"/>
                <a:ea typeface="+mn-lt"/>
                <a:cs typeface="+mn-lt"/>
              </a:rPr>
              <a:t> </a:t>
            </a:r>
          </a:p>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s'adresse</a:t>
            </a:r>
            <a:r>
              <a:rPr lang="en-US" dirty="0">
                <a:latin typeface="Century Gothic"/>
                <a:ea typeface="+mn-lt"/>
                <a:cs typeface="+mn-lt"/>
              </a:rPr>
              <a:t> aux </a:t>
            </a:r>
            <a:r>
              <a:rPr lang="en-US" dirty="0" err="1">
                <a:latin typeface="Century Gothic"/>
                <a:ea typeface="+mn-lt"/>
                <a:cs typeface="+mn-lt"/>
              </a:rPr>
              <a:t>personnes</a:t>
            </a:r>
            <a:r>
              <a:rPr lang="en-US" dirty="0">
                <a:latin typeface="Century Gothic"/>
                <a:ea typeface="+mn-lt"/>
                <a:cs typeface="+mn-lt"/>
              </a:rPr>
              <a:t> qui </a:t>
            </a:r>
            <a:r>
              <a:rPr lang="en-US" b="1" dirty="0" err="1">
                <a:latin typeface="Century Gothic"/>
                <a:ea typeface="+mn-lt"/>
                <a:cs typeface="+mn-lt"/>
              </a:rPr>
              <a:t>bénéficient</a:t>
            </a:r>
            <a:r>
              <a:rPr lang="en-US" b="1" dirty="0">
                <a:latin typeface="Century Gothic"/>
                <a:ea typeface="+mn-lt"/>
                <a:cs typeface="+mn-lt"/>
              </a:rPr>
              <a:t> déjà de services </a:t>
            </a:r>
            <a:r>
              <a:rPr lang="en-US" b="1" dirty="0" err="1">
                <a:latin typeface="Century Gothic"/>
                <a:ea typeface="+mn-lt"/>
                <a:cs typeface="+mn-lt"/>
              </a:rPr>
              <a:t>d'aide</a:t>
            </a:r>
            <a:r>
              <a:rPr lang="en-US" b="1" dirty="0">
                <a:latin typeface="Century Gothic"/>
                <a:ea typeface="+mn-lt"/>
                <a:cs typeface="+mn-lt"/>
              </a:rPr>
              <a:t> à la </a:t>
            </a:r>
            <a:r>
              <a:rPr lang="en-US" b="1" dirty="0" err="1">
                <a:latin typeface="Century Gothic"/>
                <a:ea typeface="+mn-lt"/>
                <a:cs typeface="+mn-lt"/>
              </a:rPr>
              <a:t>personne</a:t>
            </a:r>
            <a:r>
              <a:rPr lang="en-US" dirty="0">
                <a:latin typeface="Century Gothic"/>
                <a:ea typeface="+mn-lt"/>
                <a:cs typeface="+mn-lt"/>
              </a:rPr>
              <a:t>.</a:t>
            </a:r>
            <a:r>
              <a:rPr lang="en-CA" dirty="0">
                <a:latin typeface="Century Gothic"/>
                <a:ea typeface="+mn-lt"/>
                <a:cs typeface="+mn-lt"/>
              </a:rPr>
              <a:t> </a:t>
            </a:r>
            <a:endParaRPr lang="en-CA" dirty="0"/>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143147095"/>
              </p:ext>
            </p:extLst>
          </p:nvPr>
        </p:nvGraphicFramePr>
        <p:xfrm>
          <a:off x="428298" y="7910805"/>
          <a:ext cx="6958505" cy="2133600"/>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1917117">
                <a:tc>
                  <a:txBody>
                    <a:bodyPr/>
                    <a:lstStyle/>
                    <a:p>
                      <a:pPr lvl="0" algn="l">
                        <a:lnSpc>
                          <a:spcPct val="100000"/>
                        </a:lnSpc>
                        <a:spcBef>
                          <a:spcPts val="0"/>
                        </a:spcBef>
                        <a:spcAft>
                          <a:spcPts val="0"/>
                        </a:spcAft>
                        <a:buNone/>
                      </a:pPr>
                      <a:r>
                        <a:rPr lang="en-US" sz="1600" b="0" i="0" u="none" strike="noStrike" noProof="0" dirty="0">
                          <a:solidFill>
                            <a:srgbClr val="000000"/>
                          </a:solidFill>
                          <a:latin typeface="Century Gothic"/>
                        </a:rPr>
                        <a:t>Si le </a:t>
                      </a:r>
                      <a:r>
                        <a:rPr lang="en-US" sz="1600" b="1" i="0" u="none" strike="noStrike" noProof="0" dirty="0">
                          <a:solidFill>
                            <a:srgbClr val="000000"/>
                          </a:solidFill>
                          <a:latin typeface="Century Gothic"/>
                        </a:rPr>
                        <a:t>temps </a:t>
                      </a:r>
                      <a:r>
                        <a:rPr lang="en-US" sz="1600" b="1" i="0" u="none" strike="noStrike" noProof="0" dirty="0" err="1">
                          <a:solidFill>
                            <a:srgbClr val="000000"/>
                          </a:solidFill>
                          <a:latin typeface="Century Gothic"/>
                        </a:rPr>
                        <a:t>d'attente</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est</a:t>
                      </a:r>
                      <a:r>
                        <a:rPr lang="en-US" sz="1600" b="0" i="0" u="none" strike="noStrike" noProof="0" dirty="0">
                          <a:solidFill>
                            <a:srgbClr val="000000"/>
                          </a:solidFill>
                          <a:latin typeface="Century Gothic"/>
                        </a:rPr>
                        <a:t> </a:t>
                      </a:r>
                      <a:r>
                        <a:rPr lang="en-US" sz="1600" b="1" i="0" u="none" strike="noStrike" noProof="0" dirty="0">
                          <a:solidFill>
                            <a:srgbClr val="000000"/>
                          </a:solidFill>
                          <a:latin typeface="Century Gothic"/>
                        </a:rPr>
                        <a:t>trop long</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vous</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pouvez</a:t>
                      </a:r>
                      <a:r>
                        <a:rPr lang="en-US" sz="1600" b="0" i="0" u="none" strike="noStrike" noProof="0" dirty="0">
                          <a:solidFill>
                            <a:srgbClr val="000000"/>
                          </a:solidFill>
                          <a:latin typeface="Century Gothic"/>
                        </a:rPr>
                        <a:t> faire </a:t>
                      </a:r>
                      <a:r>
                        <a:rPr lang="en-US" sz="1600" b="0" i="0" u="none" strike="noStrike" noProof="0" dirty="0" err="1">
                          <a:solidFill>
                            <a:srgbClr val="000000"/>
                          </a:solidFill>
                          <a:latin typeface="Century Gothic"/>
                        </a:rPr>
                        <a:t>appel</a:t>
                      </a:r>
                      <a:r>
                        <a:rPr lang="en-US" sz="1600" b="0" i="0" u="none" strike="noStrike" noProof="0" dirty="0">
                          <a:solidFill>
                            <a:srgbClr val="000000"/>
                          </a:solidFill>
                          <a:latin typeface="Century Gothic"/>
                        </a:rPr>
                        <a:t> à des   </a:t>
                      </a:r>
                      <a:r>
                        <a:rPr lang="en-US" sz="1600" b="1" i="0" u="none" strike="noStrike" noProof="0" dirty="0">
                          <a:solidFill>
                            <a:srgbClr val="000000"/>
                          </a:solidFill>
                          <a:latin typeface="Century Gothic"/>
                        </a:rPr>
                        <a:t>services </a:t>
                      </a:r>
                      <a:r>
                        <a:rPr lang="en-US" sz="1600" b="1" i="0" u="none" strike="noStrike" noProof="0" dirty="0" err="1">
                          <a:solidFill>
                            <a:srgbClr val="000000"/>
                          </a:solidFill>
                          <a:latin typeface="Century Gothic"/>
                        </a:rPr>
                        <a:t>privés</a:t>
                      </a:r>
                      <a:r>
                        <a:rPr lang="en-US" sz="1600" b="1" i="0" u="none" strike="noStrike" noProof="0" dirty="0">
                          <a:solidFill>
                            <a:srgbClr val="000000"/>
                          </a:solidFill>
                          <a:latin typeface="Century Gothic"/>
                        </a:rPr>
                        <a:t>. </a:t>
                      </a:r>
                      <a:r>
                        <a:rPr lang="en-US" sz="1600" b="0" i="0" u="none" strike="noStrike" noProof="0" dirty="0">
                          <a:solidFill>
                            <a:srgbClr val="000000"/>
                          </a:solidFill>
                          <a:latin typeface="Century Gothic"/>
                        </a:rPr>
                        <a:t>Les services </a:t>
                      </a:r>
                      <a:r>
                        <a:rPr lang="en-US" sz="1600" b="0" i="0" u="none" strike="noStrike" noProof="0" dirty="0" err="1">
                          <a:solidFill>
                            <a:srgbClr val="000000"/>
                          </a:solidFill>
                          <a:latin typeface="Century Gothic"/>
                        </a:rPr>
                        <a:t>privés</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peuvent</a:t>
                      </a:r>
                      <a:r>
                        <a:rPr lang="en-US" sz="1600" b="0" i="0" u="none" strike="noStrike" noProof="0" dirty="0">
                          <a:solidFill>
                            <a:srgbClr val="000000"/>
                          </a:solidFill>
                          <a:latin typeface="Century Gothic"/>
                        </a:rPr>
                        <a:t> </a:t>
                      </a:r>
                      <a:r>
                        <a:rPr lang="en-US" sz="1600" b="0" i="0" u="none" strike="noStrike" noProof="0" dirty="0" err="1">
                          <a:solidFill>
                            <a:srgbClr val="000000"/>
                          </a:solidFill>
                          <a:latin typeface="Century Gothic"/>
                        </a:rPr>
                        <a:t>être</a:t>
                      </a:r>
                      <a:r>
                        <a:rPr lang="en-US" sz="1600" b="0" i="0" u="none" strike="noStrike" noProof="0" dirty="0">
                          <a:solidFill>
                            <a:srgbClr val="000000"/>
                          </a:solidFill>
                          <a:latin typeface="Century Gothic"/>
                        </a:rPr>
                        <a:t> très </a:t>
                      </a:r>
                      <a:r>
                        <a:rPr lang="en-US" sz="1600" b="0" i="0" u="none" strike="noStrike" noProof="0" dirty="0" err="1">
                          <a:solidFill>
                            <a:srgbClr val="000000"/>
                          </a:solidFill>
                          <a:latin typeface="Century Gothic"/>
                        </a:rPr>
                        <a:t>coûteux</a:t>
                      </a:r>
                      <a:r>
                        <a:rPr lang="en-US" sz="1600" b="0" i="0" u="none" strike="noStrike" noProof="0" dirty="0">
                          <a:solidFill>
                            <a:srgbClr val="000000"/>
                          </a:solidFill>
                          <a:latin typeface="Century Gothic"/>
                        </a:rPr>
                        <a:t> </a:t>
                      </a:r>
                      <a:r>
                        <a:rPr lang="en-US" sz="1600" b="1" i="0" u="none" strike="noStrike" noProof="0" dirty="0">
                          <a:solidFill>
                            <a:srgbClr val="000000"/>
                          </a:solidFill>
                          <a:latin typeface="Century Gothic"/>
                        </a:rPr>
                        <a:t>(plus de 150 $/</a:t>
                      </a:r>
                      <a:r>
                        <a:rPr lang="en-US" sz="1600" b="1" i="0" u="none" strike="noStrike" noProof="0" dirty="0" err="1">
                          <a:solidFill>
                            <a:srgbClr val="000000"/>
                          </a:solidFill>
                          <a:latin typeface="Century Gothic"/>
                        </a:rPr>
                        <a:t>heure</a:t>
                      </a:r>
                      <a:r>
                        <a:rPr lang="en-US" sz="1600" b="1" i="0" u="none" strike="noStrike" noProof="0" dirty="0">
                          <a:solidFill>
                            <a:srgbClr val="000000"/>
                          </a:solidFill>
                          <a:latin typeface="Century Gothic"/>
                        </a:rPr>
                        <a:t>)</a:t>
                      </a:r>
                      <a:r>
                        <a:rPr lang="en-US" sz="1600" b="0" i="0" u="none" strike="noStrike" noProof="0" dirty="0">
                          <a:solidFill>
                            <a:srgbClr val="000000"/>
                          </a:solidFill>
                          <a:latin typeface="Century Gothic"/>
                        </a:rPr>
                        <a:t>. </a:t>
                      </a:r>
                      <a:r>
                        <a:rPr lang="en-CA" sz="1600" b="0" i="0" u="none" strike="noStrike" noProof="0" dirty="0">
                          <a:solidFill>
                            <a:schemeClr val="tx1"/>
                          </a:solidFill>
                          <a:latin typeface="Century Gothic"/>
                        </a:rPr>
                        <a:t> </a:t>
                      </a:r>
                      <a:endParaRPr lang="en-US" sz="1600" b="1" i="0" u="none"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sng" strike="noStrike" noProof="0" dirty="0">
                          <a:solidFill>
                            <a:srgbClr val="000000"/>
                          </a:solidFill>
                          <a:latin typeface="Century Gothic"/>
                        </a:rPr>
                        <a:t>Services </a:t>
                      </a:r>
                      <a:r>
                        <a:rPr lang="en-US" sz="1600" b="0" i="0" u="sng" strike="noStrike" noProof="0" err="1">
                          <a:solidFill>
                            <a:srgbClr val="000000"/>
                          </a:solidFill>
                          <a:latin typeface="Century Gothic"/>
                        </a:rPr>
                        <a:t>privés</a:t>
                      </a:r>
                      <a:r>
                        <a:rPr lang="en-US" sz="1600" b="0" i="0" u="sng" strike="noStrike" noProof="0" dirty="0">
                          <a:solidFill>
                            <a:srgbClr val="000000"/>
                          </a:solidFill>
                          <a:latin typeface="Century Gothic"/>
                        </a:rPr>
                        <a:t>:</a:t>
                      </a:r>
                      <a:endParaRPr lang="en-US" sz="1600">
                        <a:solidFill>
                          <a:srgbClr val="000000"/>
                        </a:solidFill>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2214254" y="9280116"/>
            <a:ext cx="573209" cy="584132"/>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953382" y="9281715"/>
            <a:ext cx="693234" cy="621437"/>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59920" y="9284906"/>
            <a:ext cx="647219" cy="644722"/>
          </a:xfrm>
          <a:prstGeom prst="rect">
            <a:avLst/>
          </a:prstGeom>
        </p:spPr>
      </p:pic>
      <p:pic>
        <p:nvPicPr>
          <p:cNvPr id="4" name="Picture 3">
            <a:extLst>
              <a:ext uri="{FF2B5EF4-FFF2-40B4-BE49-F238E27FC236}">
                <a16:creationId xmlns:a16="http://schemas.microsoft.com/office/drawing/2014/main" id="{34020652-EE3C-14B1-634A-06421383D008}"/>
              </a:ext>
            </a:extLst>
          </p:cNvPr>
          <p:cNvPicPr>
            <a:picLocks noChangeAspect="1"/>
          </p:cNvPicPr>
          <p:nvPr/>
        </p:nvPicPr>
        <p:blipFill>
          <a:blip r:embed="rId6"/>
          <a:stretch>
            <a:fillRect/>
          </a:stretch>
        </p:blipFill>
        <p:spPr>
          <a:xfrm>
            <a:off x="6669287" y="6344340"/>
            <a:ext cx="1243878" cy="1231065"/>
          </a:xfrm>
          <a:prstGeom prst="rect">
            <a:avLst/>
          </a:prstGeom>
        </p:spPr>
      </p:pic>
      <p:graphicFrame>
        <p:nvGraphicFramePr>
          <p:cNvPr id="9" name="Table 7">
            <a:extLst>
              <a:ext uri="{FF2B5EF4-FFF2-40B4-BE49-F238E27FC236}">
                <a16:creationId xmlns:a16="http://schemas.microsoft.com/office/drawing/2014/main" id="{FC61A53C-6B7A-F7E7-89EE-B4DACAFD7186}"/>
              </a:ext>
            </a:extLst>
          </p:cNvPr>
          <p:cNvGraphicFramePr>
            <a:graphicFrameLocks noGrp="1"/>
          </p:cNvGraphicFramePr>
          <p:nvPr>
            <p:extLst>
              <p:ext uri="{D42A27DB-BD31-4B8C-83A1-F6EECF244321}">
                <p14:modId xmlns:p14="http://schemas.microsoft.com/office/powerpoint/2010/main" val="1456832397"/>
              </p:ext>
            </p:extLst>
          </p:nvPr>
        </p:nvGraphicFramePr>
        <p:xfrm>
          <a:off x="5488625" y="572754"/>
          <a:ext cx="1269027" cy="914400"/>
        </p:xfrm>
        <a:graphic>
          <a:graphicData uri="http://schemas.openxmlformats.org/drawingml/2006/table">
            <a:tbl>
              <a:tblPr firstRow="1" bandRow="1">
                <a:tableStyleId>{5C22544A-7EE6-4342-B048-85BDC9FD1C3A}</a:tableStyleId>
              </a:tblPr>
              <a:tblGrid>
                <a:gridCol w="1269027">
                  <a:extLst>
                    <a:ext uri="{9D8B030D-6E8A-4147-A177-3AD203B41FA5}">
                      <a16:colId xmlns:a16="http://schemas.microsoft.com/office/drawing/2014/main" val="2711246440"/>
                    </a:ext>
                  </a:extLst>
                </a:gridCol>
              </a:tblGrid>
              <a:tr h="891029">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5" name="Picture 6">
            <a:extLst>
              <a:ext uri="{FF2B5EF4-FFF2-40B4-BE49-F238E27FC236}">
                <a16:creationId xmlns:a16="http://schemas.microsoft.com/office/drawing/2014/main" id="{5014B667-A0B5-83FA-FF1F-433D8D1B834A}"/>
              </a:ext>
            </a:extLst>
          </p:cNvPr>
          <p:cNvPicPr>
            <a:picLocks noChangeAspect="1"/>
          </p:cNvPicPr>
          <p:nvPr/>
        </p:nvPicPr>
        <p:blipFill>
          <a:blip r:embed="rId7"/>
          <a:stretch>
            <a:fillRect/>
          </a:stretch>
        </p:blipFill>
        <p:spPr>
          <a:xfrm>
            <a:off x="4696408" y="555120"/>
            <a:ext cx="914101" cy="913937"/>
          </a:xfrm>
          <a:prstGeom prst="rect">
            <a:avLst/>
          </a:prstGeom>
        </p:spPr>
      </p:pic>
      <p:sp>
        <p:nvSpPr>
          <p:cNvPr id="2" name="TextBox 1">
            <a:extLst>
              <a:ext uri="{FF2B5EF4-FFF2-40B4-BE49-F238E27FC236}">
                <a16:creationId xmlns:a16="http://schemas.microsoft.com/office/drawing/2014/main" id="{43CD2E82-D8AF-FB51-F7F1-51FB9DB31F25}"/>
              </a:ext>
            </a:extLst>
          </p:cNvPr>
          <p:cNvSpPr txBox="1"/>
          <p:nvPr/>
        </p:nvSpPr>
        <p:spPr>
          <a:xfrm>
            <a:off x="8249444" y="1020262"/>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entury Gothic"/>
            </a:endParaRPr>
          </a:p>
          <a:p>
            <a:endParaRPr lang="en-US" dirty="0">
              <a:latin typeface="Century Gothic"/>
            </a:endParaRPr>
          </a:p>
          <a:p>
            <a:r>
              <a:rPr lang="en-US" dirty="0">
                <a:latin typeface="Century Gothic"/>
              </a:rPr>
              <a:t> .  </a:t>
            </a:r>
            <a:endParaRPr lang="en-US" dirty="0">
              <a:latin typeface="Calibri" panose="020F0502020204030204"/>
              <a:cs typeface="Calibri" panose="020F0502020204030204"/>
            </a:endParaRPr>
          </a:p>
          <a:p>
            <a:endParaRPr lang="en-US" dirty="0">
              <a:latin typeface="Century Gothic"/>
            </a:endParaRPr>
          </a:p>
          <a:p>
            <a:endParaRPr lang="en-US">
              <a:latin typeface="Century Gothic"/>
              <a:cs typeface="Calibri"/>
            </a:endParaRPr>
          </a:p>
          <a:p>
            <a:endParaRPr lang="en-US" dirty="0">
              <a:latin typeface="Century Gothic"/>
            </a:endParaRPr>
          </a:p>
          <a:p>
            <a:r>
              <a:rPr lang="en-US" dirty="0">
                <a:latin typeface="Century Gothic"/>
              </a:rPr>
              <a:t>  </a:t>
            </a:r>
            <a:endParaRPr lang="en-US" dirty="0">
              <a:cs typeface="Calibri"/>
            </a:endParaRPr>
          </a:p>
        </p:txBody>
      </p:sp>
      <p:pic>
        <p:nvPicPr>
          <p:cNvPr id="8" name="Picture 7">
            <a:extLst>
              <a:ext uri="{FF2B5EF4-FFF2-40B4-BE49-F238E27FC236}">
                <a16:creationId xmlns:a16="http://schemas.microsoft.com/office/drawing/2014/main" id="{B1498BA5-4253-D35C-1202-E325B81703B4}"/>
              </a:ext>
            </a:extLst>
          </p:cNvPr>
          <p:cNvPicPr>
            <a:picLocks noChangeAspect="1"/>
          </p:cNvPicPr>
          <p:nvPr/>
        </p:nvPicPr>
        <p:blipFill>
          <a:blip r:embed="rId3"/>
          <a:stretch>
            <a:fillRect/>
          </a:stretch>
        </p:blipFill>
        <p:spPr>
          <a:xfrm>
            <a:off x="4576779" y="9280116"/>
            <a:ext cx="573209" cy="584132"/>
          </a:xfrm>
          <a:prstGeom prst="rect">
            <a:avLst/>
          </a:prstGeom>
        </p:spPr>
      </p:pic>
      <p:sp>
        <p:nvSpPr>
          <p:cNvPr id="14" name="TextBox 13">
            <a:extLst>
              <a:ext uri="{FF2B5EF4-FFF2-40B4-BE49-F238E27FC236}">
                <a16:creationId xmlns:a16="http://schemas.microsoft.com/office/drawing/2014/main" id="{77CF9F48-AF94-DF2C-91C1-97B78E9A9146}"/>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a:t>
            </a:r>
            <a:r>
              <a:rPr lang="en-US" sz="700" dirty="0" err="1">
                <a:ea typeface="+mn-lt"/>
                <a:cs typeface="+mn-lt"/>
              </a:rPr>
              <a:t>é</a:t>
            </a:r>
            <a:r>
              <a:rPr lang="en-US" sz="700" dirty="0">
                <a:ea typeface="+mn-lt"/>
                <a:cs typeface="+mn-lt"/>
              </a:rPr>
              <a:t> de</a:t>
            </a:r>
            <a:r>
              <a:rPr lang="en-US" sz="800" dirty="0"/>
              <a:t>: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338050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7" name="TextBox 6">
            <a:extLst>
              <a:ext uri="{FF2B5EF4-FFF2-40B4-BE49-F238E27FC236}">
                <a16:creationId xmlns:a16="http://schemas.microsoft.com/office/drawing/2014/main" id="{D4321B0F-014C-A68D-D868-247E66C544B9}"/>
              </a:ext>
            </a:extLst>
          </p:cNvPr>
          <p:cNvSpPr txBox="1"/>
          <p:nvPr/>
        </p:nvSpPr>
        <p:spPr>
          <a:xfrm>
            <a:off x="103069" y="1441371"/>
            <a:ext cx="7565498" cy="4146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CA" b="1" dirty="0">
                <a:latin typeface="Century Gothic"/>
                <a:ea typeface="+mn-lt"/>
                <a:cs typeface="+mn-lt"/>
              </a:rPr>
              <a:t> </a:t>
            </a: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vous</a:t>
            </a:r>
            <a:r>
              <a:rPr lang="en-US" dirty="0">
                <a:latin typeface="Century Gothic"/>
                <a:ea typeface="+mn-lt"/>
                <a:cs typeface="+mn-lt"/>
              </a:rPr>
              <a:t> </a:t>
            </a:r>
            <a:r>
              <a:rPr lang="en-US" dirty="0" err="1">
                <a:latin typeface="Century Gothic"/>
                <a:ea typeface="+mn-lt"/>
                <a:cs typeface="+mn-lt"/>
              </a:rPr>
              <a:t>appellera</a:t>
            </a:r>
            <a:r>
              <a:rPr lang="en-US" dirty="0">
                <a:latin typeface="Century Gothic"/>
                <a:ea typeface="+mn-lt"/>
                <a:cs typeface="+mn-lt"/>
              </a:rPr>
              <a:t> dans les </a:t>
            </a:r>
            <a:r>
              <a:rPr lang="en-US" b="1" dirty="0">
                <a:latin typeface="Century Gothic"/>
                <a:ea typeface="+mn-lt"/>
                <a:cs typeface="+mn-lt"/>
              </a:rPr>
              <a:t>deux </a:t>
            </a:r>
            <a:r>
              <a:rPr lang="en-US" b="1" dirty="0" err="1">
                <a:latin typeface="Century Gothic"/>
                <a:ea typeface="+mn-lt"/>
                <a:cs typeface="+mn-lt"/>
              </a:rPr>
              <a:t>semaines</a:t>
            </a:r>
            <a:r>
              <a:rPr lang="en-US" b="1" dirty="0">
                <a:latin typeface="Century Gothic"/>
                <a:ea typeface="+mn-lt"/>
                <a:cs typeface="+mn-lt"/>
              </a:rPr>
              <a:t> </a:t>
            </a:r>
            <a:r>
              <a:rPr lang="en-US" b="1" dirty="0" err="1">
                <a:latin typeface="Century Gothic"/>
                <a:ea typeface="+mn-lt"/>
                <a:cs typeface="+mn-lt"/>
              </a:rPr>
              <a:t>suivant</a:t>
            </a:r>
            <a:r>
              <a:rPr lang="en-US" b="1" dirty="0">
                <a:latin typeface="Century Gothic"/>
                <a:ea typeface="+mn-lt"/>
                <a:cs typeface="+mn-lt"/>
              </a:rPr>
              <a:t>   </a:t>
            </a:r>
            <a:r>
              <a:rPr lang="en-US" b="1" dirty="0" err="1">
                <a:latin typeface="Century Gothic"/>
                <a:ea typeface="+mn-lt"/>
                <a:cs typeface="+mn-lt"/>
              </a:rPr>
              <a:t>votre</a:t>
            </a:r>
            <a:r>
              <a:rPr lang="en-US" b="1" dirty="0">
                <a:latin typeface="Century Gothic"/>
                <a:ea typeface="+mn-lt"/>
                <a:cs typeface="+mn-lt"/>
              </a:rPr>
              <a:t> retour à  la </a:t>
            </a:r>
            <a:r>
              <a:rPr lang="en-US" b="1" dirty="0" err="1">
                <a:latin typeface="Century Gothic"/>
                <a:ea typeface="+mn-lt"/>
                <a:cs typeface="+mn-lt"/>
              </a:rPr>
              <a:t>maison</a:t>
            </a:r>
            <a:r>
              <a:rPr lang="en-US" dirty="0">
                <a:latin typeface="Century Gothic"/>
                <a:ea typeface="+mn-lt"/>
                <a:cs typeface="+mn-lt"/>
              </a:rPr>
              <a:t> pour </a:t>
            </a:r>
            <a:r>
              <a:rPr lang="en-US" dirty="0" err="1">
                <a:latin typeface="Century Gothic"/>
                <a:ea typeface="+mn-lt"/>
                <a:cs typeface="+mn-lt"/>
              </a:rPr>
              <a:t>une</a:t>
            </a:r>
            <a:r>
              <a:rPr lang="en-US" dirty="0">
                <a:latin typeface="Century Gothic"/>
                <a:ea typeface="+mn-lt"/>
                <a:cs typeface="+mn-lt"/>
              </a:rPr>
              <a:t> </a:t>
            </a:r>
            <a:r>
              <a:rPr lang="en-US" b="1" dirty="0" err="1">
                <a:latin typeface="Century Gothic"/>
                <a:ea typeface="+mn-lt"/>
                <a:cs typeface="+mn-lt"/>
              </a:rPr>
              <a:t>évaluation</a:t>
            </a:r>
            <a:r>
              <a:rPr lang="en-US" b="1" dirty="0">
                <a:latin typeface="Century Gothic"/>
                <a:ea typeface="+mn-lt"/>
                <a:cs typeface="+mn-lt"/>
              </a:rPr>
              <a:t> </a:t>
            </a:r>
            <a:r>
              <a:rPr lang="en-US" b="1" dirty="0" err="1">
                <a:latin typeface="Century Gothic"/>
                <a:ea typeface="+mn-lt"/>
                <a:cs typeface="+mn-lt"/>
              </a:rPr>
              <a:t>téléphonique</a:t>
            </a:r>
            <a:r>
              <a:rPr lang="en-US" dirty="0">
                <a:latin typeface="Century Gothic"/>
                <a:ea typeface="+mn-lt"/>
                <a:cs typeface="+mn-lt"/>
              </a:rPr>
              <a:t>.</a:t>
            </a:r>
          </a:p>
          <a:p>
            <a:pPr>
              <a:lnSpc>
                <a:spcPct val="200000"/>
              </a:lnSpc>
              <a:spcBef>
                <a:spcPts val="1000"/>
              </a:spcBef>
            </a:pPr>
            <a:r>
              <a:rPr lang="en-US" dirty="0">
                <a:latin typeface="Century Gothic"/>
                <a:ea typeface="+mn-lt"/>
                <a:cs typeface="+mn-lt"/>
              </a:rPr>
              <a:t>Le </a:t>
            </a:r>
            <a:r>
              <a:rPr lang="en-US" b="1" dirty="0">
                <a:latin typeface="Century Gothic"/>
                <a:ea typeface="+mn-lt"/>
                <a:cs typeface="+mn-lt"/>
              </a:rPr>
              <a:t>temps </a:t>
            </a:r>
            <a:r>
              <a:rPr lang="en-US" b="1" dirty="0" err="1">
                <a:latin typeface="Century Gothic"/>
                <a:ea typeface="+mn-lt"/>
                <a:cs typeface="+mn-lt"/>
              </a:rPr>
              <a:t>d'attente</a:t>
            </a:r>
            <a:r>
              <a:rPr lang="en-US" dirty="0">
                <a:latin typeface="Century Gothic"/>
                <a:ea typeface="+mn-lt"/>
                <a:cs typeface="+mn-lt"/>
              </a:rPr>
              <a:t> après </a:t>
            </a:r>
            <a:r>
              <a:rPr lang="en-US" dirty="0" err="1">
                <a:latin typeface="Century Gothic"/>
                <a:ea typeface="+mn-lt"/>
                <a:cs typeface="+mn-lt"/>
              </a:rPr>
              <a:t>l'évaluation</a:t>
            </a:r>
            <a:r>
              <a:rPr lang="en-US" dirty="0">
                <a:latin typeface="Century Gothic"/>
                <a:ea typeface="+mn-lt"/>
                <a:cs typeface="+mn-lt"/>
              </a:rPr>
              <a:t> </a:t>
            </a:r>
            <a:r>
              <a:rPr lang="en-US" dirty="0" err="1">
                <a:latin typeface="Century Gothic"/>
                <a:ea typeface="+mn-lt"/>
                <a:cs typeface="+mn-lt"/>
              </a:rPr>
              <a:t>téléphonique</a:t>
            </a:r>
            <a:r>
              <a:rPr lang="en-US" dirty="0">
                <a:latin typeface="Century Gothic"/>
                <a:ea typeface="+mn-lt"/>
                <a:cs typeface="+mn-lt"/>
              </a:rPr>
              <a:t> </a:t>
            </a:r>
            <a:r>
              <a:rPr lang="en-US" dirty="0" err="1">
                <a:latin typeface="Century Gothic"/>
                <a:ea typeface="+mn-lt"/>
                <a:cs typeface="+mn-lt"/>
              </a:rPr>
              <a:t>avant</a:t>
            </a:r>
            <a:r>
              <a:rPr lang="en-US" dirty="0">
                <a:latin typeface="Century Gothic"/>
                <a:ea typeface="+mn-lt"/>
                <a:cs typeface="+mn-lt"/>
              </a:rPr>
              <a:t> le début des services </a:t>
            </a:r>
            <a:r>
              <a:rPr lang="en-US" dirty="0" err="1">
                <a:latin typeface="Century Gothic"/>
                <a:ea typeface="+mn-lt"/>
                <a:cs typeface="+mn-lt"/>
              </a:rPr>
              <a:t>peut</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a:t>
            </a:r>
            <a:r>
              <a:rPr lang="en-US" b="1" dirty="0">
                <a:latin typeface="Century Gothic"/>
                <a:ea typeface="+mn-lt"/>
                <a:cs typeface="+mn-lt"/>
              </a:rPr>
              <a:t>long</a:t>
            </a:r>
            <a:r>
              <a:rPr lang="en-US" dirty="0">
                <a:latin typeface="Century Gothic"/>
                <a:ea typeface="+mn-lt"/>
                <a:cs typeface="+mn-lt"/>
              </a:rPr>
              <a:t>, </a:t>
            </a:r>
            <a:r>
              <a:rPr lang="en-US" dirty="0" err="1">
                <a:latin typeface="Century Gothic"/>
                <a:ea typeface="+mn-lt"/>
                <a:cs typeface="+mn-lt"/>
              </a:rPr>
              <a:t>en</a:t>
            </a:r>
            <a:r>
              <a:rPr lang="en-US" dirty="0">
                <a:latin typeface="Century Gothic"/>
                <a:ea typeface="+mn-lt"/>
                <a:cs typeface="+mn-lt"/>
              </a:rPr>
              <a:t> particulier pour les </a:t>
            </a:r>
            <a:r>
              <a:rPr lang="en-US" b="1" dirty="0">
                <a:latin typeface="Century Gothic"/>
                <a:ea typeface="+mn-lt"/>
                <a:cs typeface="+mn-lt"/>
              </a:rPr>
              <a:t>PSS/PSW</a:t>
            </a:r>
            <a:r>
              <a:rPr lang="en-US" dirty="0">
                <a:latin typeface="Century Gothic"/>
                <a:ea typeface="+mn-lt"/>
                <a:cs typeface="+mn-lt"/>
              </a:rPr>
              <a:t>.</a:t>
            </a:r>
            <a:r>
              <a:rPr lang="en-CA" b="1" dirty="0">
                <a:latin typeface="Century Gothic"/>
                <a:ea typeface="+mn-lt"/>
                <a:cs typeface="+mn-lt"/>
              </a:rPr>
              <a:t> </a:t>
            </a:r>
            <a:endParaRPr lang="en-US">
              <a:latin typeface="Century Gothic"/>
              <a:ea typeface="+mn-lt"/>
              <a:cs typeface="+mn-lt"/>
            </a:endParaRPr>
          </a:p>
          <a:p>
            <a:pPr>
              <a:lnSpc>
                <a:spcPct val="200000"/>
              </a:lnSpc>
              <a:spcBef>
                <a:spcPts val="1000"/>
              </a:spcBef>
            </a:pPr>
            <a:endParaRPr lang="en-CA" dirty="0">
              <a:latin typeface="Century Gothic"/>
              <a:ea typeface="+mn-lt"/>
              <a:cs typeface="+mn-lt"/>
            </a:endParaRPr>
          </a:p>
          <a:p>
            <a:pPr>
              <a:lnSpc>
                <a:spcPct val="200000"/>
              </a:lnSpc>
            </a:pPr>
            <a:r>
              <a:rPr lang="en-US" b="1" dirty="0">
                <a:latin typeface="Century Gothic"/>
                <a:ea typeface="+mn-lt"/>
                <a:cs typeface="+mn-lt"/>
              </a:rPr>
              <a:t>Si </a:t>
            </a:r>
            <a:r>
              <a:rPr lang="en-US" b="1" dirty="0" err="1">
                <a:latin typeface="Century Gothic"/>
                <a:ea typeface="+mn-lt"/>
                <a:cs typeface="+mn-lt"/>
              </a:rPr>
              <a:t>vous</a:t>
            </a:r>
            <a:r>
              <a:rPr lang="en-US" b="1" dirty="0">
                <a:latin typeface="Century Gothic"/>
                <a:ea typeface="+mn-lt"/>
                <a:cs typeface="+mn-lt"/>
              </a:rPr>
              <a:t> ne </a:t>
            </a:r>
            <a:r>
              <a:rPr lang="en-US" b="1" dirty="0" err="1">
                <a:latin typeface="Century Gothic"/>
                <a:ea typeface="+mn-lt"/>
                <a:cs typeface="+mn-lt"/>
              </a:rPr>
              <a:t>recevez</a:t>
            </a:r>
            <a:r>
              <a:rPr lang="en-US" b="1" dirty="0">
                <a:latin typeface="Century Gothic"/>
                <a:ea typeface="+mn-lt"/>
                <a:cs typeface="+mn-lt"/>
              </a:rPr>
              <a:t> pas </a:t>
            </a:r>
            <a:r>
              <a:rPr lang="en-US" b="1" dirty="0" err="1">
                <a:latin typeface="Century Gothic"/>
                <a:ea typeface="+mn-lt"/>
                <a:cs typeface="+mn-lt"/>
              </a:rPr>
              <a:t>d'appel</a:t>
            </a:r>
            <a:r>
              <a:rPr lang="en-US" b="1" dirty="0">
                <a:latin typeface="Century Gothic"/>
                <a:ea typeface="+mn-lt"/>
                <a:cs typeface="+mn-lt"/>
              </a:rPr>
              <a:t> du HCCSS dans les deux  </a:t>
            </a:r>
            <a:r>
              <a:rPr lang="en-US" b="1" dirty="0" err="1">
                <a:latin typeface="Century Gothic"/>
                <a:ea typeface="+mn-lt"/>
                <a:cs typeface="+mn-lt"/>
              </a:rPr>
              <a:t>semaines</a:t>
            </a:r>
            <a:r>
              <a:rPr lang="en-US" b="1" dirty="0">
                <a:latin typeface="Century Gothic"/>
                <a:ea typeface="+mn-lt"/>
                <a:cs typeface="+mn-lt"/>
              </a:rPr>
              <a:t>, </a:t>
            </a:r>
            <a:r>
              <a:rPr lang="en-US" b="1" dirty="0" err="1">
                <a:latin typeface="Century Gothic"/>
                <a:ea typeface="+mn-lt"/>
                <a:cs typeface="+mn-lt"/>
              </a:rPr>
              <a:t>appelez</a:t>
            </a:r>
            <a:r>
              <a:rPr lang="en-US" b="1" dirty="0">
                <a:latin typeface="Century Gothic"/>
                <a:ea typeface="+mn-lt"/>
                <a:cs typeface="+mn-lt"/>
              </a:rPr>
              <a:t>-le </a:t>
            </a:r>
            <a:r>
              <a:rPr lang="en-US" b="1" dirty="0" err="1">
                <a:latin typeface="Century Gothic"/>
                <a:ea typeface="+mn-lt"/>
                <a:cs typeface="+mn-lt"/>
              </a:rPr>
              <a:t>directement</a:t>
            </a:r>
            <a:r>
              <a:rPr lang="en-US" b="1" dirty="0">
                <a:latin typeface="Century Gothic"/>
                <a:ea typeface="+mn-lt"/>
                <a:cs typeface="+mn-lt"/>
              </a:rPr>
              <a:t> au (613) 745-8124.</a:t>
            </a:r>
            <a:endParaRPr lang="en-US" b="1" dirty="0"/>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1240717770"/>
              </p:ext>
            </p:extLst>
          </p:nvPr>
        </p:nvGraphicFramePr>
        <p:xfrm>
          <a:off x="458787" y="6291562"/>
          <a:ext cx="6958505" cy="3685829"/>
        </p:xfrm>
        <a:graphic>
          <a:graphicData uri="http://schemas.openxmlformats.org/drawingml/2006/table">
            <a:tbl>
              <a:tblPr firstRow="1" bandRow="1">
                <a:tableStyleId>{5C22544A-7EE6-4342-B048-85BDC9FD1C3A}</a:tableStyleId>
              </a:tblPr>
              <a:tblGrid>
                <a:gridCol w="6958505">
                  <a:extLst>
                    <a:ext uri="{9D8B030D-6E8A-4147-A177-3AD203B41FA5}">
                      <a16:colId xmlns:a16="http://schemas.microsoft.com/office/drawing/2014/main" val="2813050934"/>
                    </a:ext>
                  </a:extLst>
                </a:gridCol>
              </a:tblGrid>
              <a:tr h="3685829">
                <a:tc>
                  <a:txBody>
                    <a:bodyPr/>
                    <a:lstStyle/>
                    <a:p>
                      <a:pPr lvl="0" algn="l">
                        <a:lnSpc>
                          <a:spcPct val="150000"/>
                        </a:lnSpc>
                        <a:spcBef>
                          <a:spcPts val="0"/>
                        </a:spcBef>
                        <a:spcAft>
                          <a:spcPts val="0"/>
                        </a:spcAft>
                        <a:buNone/>
                      </a:pPr>
                      <a:r>
                        <a:rPr lang="en-US" sz="1800" b="0" i="0" u="none" strike="noStrike" noProof="0" dirty="0">
                          <a:solidFill>
                            <a:srgbClr val="000000"/>
                          </a:solidFill>
                          <a:latin typeface="Century Gothic"/>
                        </a:rPr>
                        <a:t>Si le </a:t>
                      </a:r>
                      <a:r>
                        <a:rPr lang="en-US" sz="1800" b="1" i="0" u="none" strike="noStrike" noProof="0" dirty="0">
                          <a:solidFill>
                            <a:srgbClr val="000000"/>
                          </a:solidFill>
                          <a:latin typeface="Century Gothic"/>
                        </a:rPr>
                        <a:t>temps </a:t>
                      </a:r>
                      <a:r>
                        <a:rPr lang="en-US" sz="1800" b="1" i="0" u="none" strike="noStrike" noProof="0" err="1">
                          <a:solidFill>
                            <a:srgbClr val="000000"/>
                          </a:solidFill>
                          <a:latin typeface="Century Gothic"/>
                        </a:rPr>
                        <a:t>d'attente</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est</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trop long</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vous</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pouvez</a:t>
                      </a:r>
                      <a:r>
                        <a:rPr lang="en-US" sz="1800" b="0" i="0" u="none" strike="noStrike" noProof="0" dirty="0">
                          <a:solidFill>
                            <a:srgbClr val="000000"/>
                          </a:solidFill>
                          <a:latin typeface="Century Gothic"/>
                        </a:rPr>
                        <a:t> faire </a:t>
                      </a:r>
                      <a:r>
                        <a:rPr lang="en-US" sz="1800" b="0" i="0" u="none" strike="noStrike" noProof="0" err="1">
                          <a:solidFill>
                            <a:srgbClr val="000000"/>
                          </a:solidFill>
                          <a:latin typeface="Century Gothic"/>
                        </a:rPr>
                        <a:t>appel</a:t>
                      </a:r>
                      <a:r>
                        <a:rPr lang="en-US" sz="1800" b="0" i="0" u="none" strike="noStrike" noProof="0" dirty="0">
                          <a:solidFill>
                            <a:srgbClr val="000000"/>
                          </a:solidFill>
                          <a:latin typeface="Century Gothic"/>
                        </a:rPr>
                        <a:t> à des </a:t>
                      </a:r>
                      <a:r>
                        <a:rPr lang="en-US" sz="1800" b="1" i="0" u="none" strike="noStrike" noProof="0" dirty="0">
                          <a:solidFill>
                            <a:srgbClr val="000000"/>
                          </a:solidFill>
                          <a:latin typeface="Century Gothic"/>
                        </a:rPr>
                        <a:t>services </a:t>
                      </a:r>
                      <a:r>
                        <a:rPr lang="en-US" sz="1800" b="1" i="0" u="none" strike="noStrike" noProof="0" err="1">
                          <a:solidFill>
                            <a:srgbClr val="000000"/>
                          </a:solidFill>
                          <a:latin typeface="Century Gothic"/>
                        </a:rPr>
                        <a:t>privés</a:t>
                      </a:r>
                      <a:r>
                        <a:rPr lang="en-US" sz="1800" b="1" i="0" u="none" strike="noStrike" noProof="0" dirty="0">
                          <a:solidFill>
                            <a:srgbClr val="000000"/>
                          </a:solidFill>
                          <a:latin typeface="Century Gothic"/>
                        </a:rPr>
                        <a:t>. </a:t>
                      </a:r>
                      <a:r>
                        <a:rPr lang="en-US" sz="1800" b="0" i="0" u="none" strike="noStrike" noProof="0" dirty="0">
                          <a:solidFill>
                            <a:srgbClr val="000000"/>
                          </a:solidFill>
                          <a:latin typeface="Century Gothic"/>
                        </a:rPr>
                        <a:t>Les services </a:t>
                      </a:r>
                      <a:r>
                        <a:rPr lang="en-US" sz="1800" b="0" i="0" u="none" strike="noStrike" noProof="0" err="1">
                          <a:solidFill>
                            <a:srgbClr val="000000"/>
                          </a:solidFill>
                          <a:latin typeface="Century Gothic"/>
                        </a:rPr>
                        <a:t>privés</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peuvent</a:t>
                      </a:r>
                      <a:r>
                        <a:rPr lang="en-US" sz="1800" b="0" i="0" u="none" strike="noStrike" noProof="0" dirty="0">
                          <a:solidFill>
                            <a:srgbClr val="000000"/>
                          </a:solidFill>
                          <a:latin typeface="Century Gothic"/>
                        </a:rPr>
                        <a:t> </a:t>
                      </a:r>
                      <a:r>
                        <a:rPr lang="en-US" sz="1800" b="0" i="0" u="none" strike="noStrike" noProof="0" err="1">
                          <a:solidFill>
                            <a:srgbClr val="000000"/>
                          </a:solidFill>
                          <a:latin typeface="Century Gothic"/>
                        </a:rPr>
                        <a:t>être</a:t>
                      </a:r>
                      <a:r>
                        <a:rPr lang="en-US" sz="1800" b="0" i="0" u="none" strike="noStrike" noProof="0" dirty="0">
                          <a:solidFill>
                            <a:srgbClr val="000000"/>
                          </a:solidFill>
                          <a:latin typeface="Century Gothic"/>
                        </a:rPr>
                        <a:t> très </a:t>
                      </a:r>
                      <a:r>
                        <a:rPr lang="en-US" sz="1800" b="0" i="0" u="none" strike="noStrike" noProof="0" err="1">
                          <a:solidFill>
                            <a:srgbClr val="000000"/>
                          </a:solidFill>
                          <a:latin typeface="Century Gothic"/>
                        </a:rPr>
                        <a:t>coûteux</a:t>
                      </a:r>
                      <a:r>
                        <a:rPr lang="en-US" sz="1800" b="0" i="0" u="none" strike="noStrike" noProof="0" dirty="0">
                          <a:solidFill>
                            <a:srgbClr val="000000"/>
                          </a:solidFill>
                          <a:latin typeface="Century Gothic"/>
                        </a:rPr>
                        <a:t> </a:t>
                      </a:r>
                      <a:r>
                        <a:rPr lang="en-US" sz="1800" b="1" i="0" u="none" strike="noStrike" noProof="0" dirty="0">
                          <a:solidFill>
                            <a:srgbClr val="000000"/>
                          </a:solidFill>
                          <a:latin typeface="Century Gothic"/>
                        </a:rPr>
                        <a:t>(plus de 150 $/</a:t>
                      </a:r>
                      <a:r>
                        <a:rPr lang="en-US" sz="1800" b="1" i="0" u="none" strike="noStrike" noProof="0" err="1">
                          <a:solidFill>
                            <a:srgbClr val="000000"/>
                          </a:solidFill>
                          <a:latin typeface="Century Gothic"/>
                        </a:rPr>
                        <a:t>heure</a:t>
                      </a:r>
                      <a:r>
                        <a:rPr lang="en-US" sz="1800" b="1" i="0" u="none" strike="noStrike" noProof="0" dirty="0">
                          <a:solidFill>
                            <a:srgbClr val="000000"/>
                          </a:solidFill>
                          <a:latin typeface="Century Gothic"/>
                        </a:rPr>
                        <a:t>)</a:t>
                      </a:r>
                      <a:r>
                        <a:rPr lang="en-US" sz="1800" b="0" i="0" u="none" strike="noStrike" noProof="0" dirty="0">
                          <a:solidFill>
                            <a:srgbClr val="000000"/>
                          </a:solidFill>
                          <a:latin typeface="Century Gothic"/>
                        </a:rPr>
                        <a:t>. </a:t>
                      </a:r>
                      <a:r>
                        <a:rPr lang="en-CA" sz="1800" b="0" i="0" u="none" strike="noStrike" noProof="0" dirty="0">
                          <a:solidFill>
                            <a:schemeClr val="tx1"/>
                          </a:solidFill>
                          <a:latin typeface="Century Gothic"/>
                        </a:rPr>
                        <a:t> </a:t>
                      </a:r>
                      <a:endParaRPr lang="en-US" dirty="0"/>
                    </a:p>
                    <a:p>
                      <a:pPr lvl="0" algn="l">
                        <a:lnSpc>
                          <a:spcPct val="100000"/>
                        </a:lnSpc>
                        <a:spcBef>
                          <a:spcPts val="0"/>
                        </a:spcBef>
                        <a:spcAft>
                          <a:spcPts val="0"/>
                        </a:spcAft>
                        <a:buNone/>
                      </a:pPr>
                      <a:endParaRPr lang="en-CA" sz="1800" b="0" i="0" u="none" strike="noStrike" noProof="0" dirty="0">
                        <a:solidFill>
                          <a:schemeClr val="tx1"/>
                        </a:solidFill>
                        <a:latin typeface="Century Gothic"/>
                      </a:endParaRPr>
                    </a:p>
                    <a:p>
                      <a:pPr marL="0" marR="0" lvl="0" indent="0" algn="ctr">
                        <a:lnSpc>
                          <a:spcPct val="100000"/>
                        </a:lnSpc>
                        <a:spcBef>
                          <a:spcPts val="0"/>
                        </a:spcBef>
                        <a:spcAft>
                          <a:spcPts val="0"/>
                        </a:spcAft>
                        <a:buNone/>
                      </a:pPr>
                      <a:r>
                        <a:rPr lang="en-US" sz="1800" b="0" i="0" u="sng" strike="noStrike" noProof="0" dirty="0">
                          <a:solidFill>
                            <a:srgbClr val="000000"/>
                          </a:solidFill>
                          <a:latin typeface="Century Gothic"/>
                        </a:rPr>
                        <a:t>Services </a:t>
                      </a:r>
                      <a:r>
                        <a:rPr lang="en-US" sz="1800" b="0" i="0" u="sng" strike="noStrike" noProof="0" dirty="0" err="1">
                          <a:solidFill>
                            <a:srgbClr val="000000"/>
                          </a:solidFill>
                          <a:latin typeface="Century Gothic"/>
                        </a:rPr>
                        <a:t>privés</a:t>
                      </a:r>
                      <a:r>
                        <a:rPr lang="en-US" sz="1800" b="0" i="0" u="sng" strike="noStrike" noProof="0" dirty="0">
                          <a:solidFill>
                            <a:srgbClr val="000000"/>
                          </a:solidFill>
                          <a:latin typeface="Century Gothic"/>
                        </a:rPr>
                        <a:t>:</a:t>
                      </a:r>
                      <a:endParaRPr lang="en-US" dirty="0">
                        <a:solidFill>
                          <a:srgbClr val="000000"/>
                        </a:solidFill>
                      </a:endParaRPr>
                    </a:p>
                    <a:p>
                      <a:pPr marL="0" marR="0" lvl="0" indent="0" algn="ctr">
                        <a:lnSpc>
                          <a:spcPct val="100000"/>
                        </a:lnSpc>
                        <a:spcBef>
                          <a:spcPts val="0"/>
                        </a:spcBef>
                        <a:spcAft>
                          <a:spcPts val="0"/>
                        </a:spcAft>
                        <a:buNone/>
                      </a:pPr>
                      <a:endParaRPr lang="en-US" sz="1800" b="0" i="0" u="sng" strike="noStrike" noProof="0" dirty="0">
                        <a:solidFill>
                          <a:srgbClr val="000000"/>
                        </a:solidFill>
                        <a:latin typeface="Century Gothic"/>
                      </a:endParaRPr>
                    </a:p>
                    <a:p>
                      <a:pPr marL="0" marR="0" lvl="0" indent="0" algn="ctr">
                        <a:lnSpc>
                          <a:spcPct val="100000"/>
                        </a:lnSpc>
                        <a:spcBef>
                          <a:spcPts val="0"/>
                        </a:spcBef>
                        <a:spcAft>
                          <a:spcPts val="0"/>
                        </a:spcAft>
                        <a:buNone/>
                      </a:pPr>
                      <a:r>
                        <a:rPr lang="en-US" sz="1600" b="0" i="0" u="none" strike="noStrike" noProof="0" dirty="0">
                          <a:solidFill>
                            <a:schemeClr val="tx1"/>
                          </a:solidFill>
                          <a:latin typeface="Century Gothic"/>
                        </a:rPr>
                        <a:t>Champlain Healthline           </a:t>
                      </a:r>
                      <a:r>
                        <a:rPr lang="en-US" sz="1600" b="0" i="0" u="none" strike="noStrike" noProof="0" dirty="0" err="1">
                          <a:solidFill>
                            <a:schemeClr val="tx1"/>
                          </a:solidFill>
                          <a:latin typeface="Century Gothic"/>
                        </a:rPr>
                        <a:t>Caredove</a:t>
                      </a:r>
                      <a:endParaRPr lang="en-US" sz="16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0" name="Picture 9">
            <a:extLst>
              <a:ext uri="{FF2B5EF4-FFF2-40B4-BE49-F238E27FC236}">
                <a16:creationId xmlns:a16="http://schemas.microsoft.com/office/drawing/2014/main" id="{CDB00383-723B-62D9-9E1E-97A704765E58}"/>
              </a:ext>
            </a:extLst>
          </p:cNvPr>
          <p:cNvPicPr>
            <a:picLocks noChangeAspect="1"/>
          </p:cNvPicPr>
          <p:nvPr/>
        </p:nvPicPr>
        <p:blipFill>
          <a:blip r:embed="rId3"/>
          <a:stretch>
            <a:fillRect/>
          </a:stretch>
        </p:blipFill>
        <p:spPr>
          <a:xfrm>
            <a:off x="1998354" y="8821076"/>
            <a:ext cx="816096" cy="827153"/>
          </a:xfrm>
          <a:prstGeom prst="rect">
            <a:avLst/>
          </a:prstGeom>
        </p:spPr>
      </p:pic>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4345078" y="8821077"/>
            <a:ext cx="816096" cy="827153"/>
          </a:xfrm>
          <a:prstGeom prst="rect">
            <a:avLst/>
          </a:prstGeom>
        </p:spPr>
      </p:pic>
      <p:pic>
        <p:nvPicPr>
          <p:cNvPr id="12" name="Picture 12" descr="Qr code&#10;&#10;Description automatically generated">
            <a:extLst>
              <a:ext uri="{FF2B5EF4-FFF2-40B4-BE49-F238E27FC236}">
                <a16:creationId xmlns:a16="http://schemas.microsoft.com/office/drawing/2014/main" id="{4D0CAE56-AB56-9D3A-6FD8-64C8B9AA0DDF}"/>
              </a:ext>
            </a:extLst>
          </p:cNvPr>
          <p:cNvPicPr>
            <a:picLocks noChangeAspect="1"/>
          </p:cNvPicPr>
          <p:nvPr/>
        </p:nvPicPr>
        <p:blipFill>
          <a:blip r:embed="rId4"/>
          <a:stretch>
            <a:fillRect/>
          </a:stretch>
        </p:blipFill>
        <p:spPr>
          <a:xfrm>
            <a:off x="2818444" y="8755168"/>
            <a:ext cx="976602" cy="958966"/>
          </a:xfrm>
          <a:prstGeom prst="rect">
            <a:avLst/>
          </a:prstGeom>
        </p:spPr>
      </p:pic>
      <p:pic>
        <p:nvPicPr>
          <p:cNvPr id="13" name="Picture 13" descr="Qr code&#10;&#10;Description automatically generated">
            <a:extLst>
              <a:ext uri="{FF2B5EF4-FFF2-40B4-BE49-F238E27FC236}">
                <a16:creationId xmlns:a16="http://schemas.microsoft.com/office/drawing/2014/main" id="{37E3EDE2-8798-DFDC-426D-95CED36FCD33}"/>
              </a:ext>
            </a:extLst>
          </p:cNvPr>
          <p:cNvPicPr>
            <a:picLocks noChangeAspect="1"/>
          </p:cNvPicPr>
          <p:nvPr/>
        </p:nvPicPr>
        <p:blipFill>
          <a:blip r:embed="rId5"/>
          <a:stretch>
            <a:fillRect/>
          </a:stretch>
        </p:blipFill>
        <p:spPr>
          <a:xfrm>
            <a:off x="5105945" y="8758359"/>
            <a:ext cx="944081" cy="941748"/>
          </a:xfrm>
          <a:prstGeom prst="rect">
            <a:avLst/>
          </a:prstGeom>
        </p:spPr>
      </p:pic>
      <p:graphicFrame>
        <p:nvGraphicFramePr>
          <p:cNvPr id="4" name="Table 7">
            <a:extLst>
              <a:ext uri="{FF2B5EF4-FFF2-40B4-BE49-F238E27FC236}">
                <a16:creationId xmlns:a16="http://schemas.microsoft.com/office/drawing/2014/main" id="{A5A17736-CF3A-A8A9-365C-A99731CFB2F1}"/>
              </a:ext>
            </a:extLst>
          </p:cNvPr>
          <p:cNvGraphicFramePr>
            <a:graphicFrameLocks noGrp="1"/>
          </p:cNvGraphicFramePr>
          <p:nvPr>
            <p:extLst>
              <p:ext uri="{D42A27DB-BD31-4B8C-83A1-F6EECF244321}">
                <p14:modId xmlns:p14="http://schemas.microsoft.com/office/powerpoint/2010/main" val="4040228800"/>
              </p:ext>
            </p:extLst>
          </p:nvPr>
        </p:nvGraphicFramePr>
        <p:xfrm>
          <a:off x="5637057" y="613257"/>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endParaRPr lang="en-US" sz="1800" b="0" i="0" u="none" strike="noStrike" noProof="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9" name="Picture 6">
            <a:extLst>
              <a:ext uri="{FF2B5EF4-FFF2-40B4-BE49-F238E27FC236}">
                <a16:creationId xmlns:a16="http://schemas.microsoft.com/office/drawing/2014/main" id="{9C2A1153-02C2-0F6A-1919-1683A924684C}"/>
              </a:ext>
            </a:extLst>
          </p:cNvPr>
          <p:cNvPicPr>
            <a:picLocks noChangeAspect="1"/>
          </p:cNvPicPr>
          <p:nvPr/>
        </p:nvPicPr>
        <p:blipFill>
          <a:blip r:embed="rId6"/>
          <a:stretch>
            <a:fillRect/>
          </a:stretch>
        </p:blipFill>
        <p:spPr>
          <a:xfrm>
            <a:off x="4628939" y="460613"/>
            <a:ext cx="1210963" cy="1210963"/>
          </a:xfrm>
          <a:prstGeom prst="rect">
            <a:avLst/>
          </a:prstGeom>
        </p:spPr>
      </p:pic>
      <p:sp>
        <p:nvSpPr>
          <p:cNvPr id="14" name="TextBox 13">
            <a:extLst>
              <a:ext uri="{FF2B5EF4-FFF2-40B4-BE49-F238E27FC236}">
                <a16:creationId xmlns:a16="http://schemas.microsoft.com/office/drawing/2014/main" id="{29984DE0-3A53-AB4A-29F0-4DF9D5B557A4}"/>
              </a:ext>
            </a:extLst>
          </p:cNvPr>
          <p:cNvSpPr txBox="1"/>
          <p:nvPr/>
        </p:nvSpPr>
        <p:spPr>
          <a:xfrm>
            <a:off x="80644" y="99415"/>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ea typeface="+mn-lt"/>
                <a:cs typeface="+mn-lt"/>
              </a:rPr>
              <a:t>Services de </a:t>
            </a:r>
            <a:r>
              <a:rPr lang="en-CA" sz="2800" b="1" err="1">
                <a:latin typeface="Century Gothic"/>
                <a:ea typeface="+mn-lt"/>
                <a:cs typeface="+mn-lt"/>
              </a:rPr>
              <a:t>soutien</a:t>
            </a:r>
            <a:r>
              <a:rPr lang="en-CA" sz="2800" b="1" dirty="0">
                <a:latin typeface="Century Gothic"/>
                <a:ea typeface="+mn-lt"/>
                <a:cs typeface="+mn-lt"/>
              </a:rPr>
              <a:t> à domicile et </a:t>
            </a:r>
            <a:r>
              <a:rPr lang="en-CA" sz="2800" b="1" err="1">
                <a:latin typeface="Century Gothic"/>
                <a:ea typeface="+mn-lt"/>
                <a:cs typeface="+mn-lt"/>
              </a:rPr>
              <a:t>en</a:t>
            </a:r>
            <a:r>
              <a:rPr lang="en-CA" sz="2800" b="1" dirty="0">
                <a:latin typeface="Century Gothic"/>
                <a:ea typeface="+mn-lt"/>
                <a:cs typeface="+mn-lt"/>
              </a:rPr>
              <a:t> milieu </a:t>
            </a:r>
            <a:r>
              <a:rPr lang="en-CA" sz="2800" b="1" err="1">
                <a:latin typeface="Century Gothic"/>
                <a:ea typeface="+mn-lt"/>
                <a:cs typeface="+mn-lt"/>
              </a:rPr>
              <a:t>communautaire</a:t>
            </a:r>
            <a:endParaRPr lang="en-CA" sz="2800" b="1">
              <a:latin typeface="Century Gothic"/>
              <a:ea typeface="+mn-lt"/>
              <a:cs typeface="+mn-lt"/>
            </a:endParaRPr>
          </a:p>
          <a:p>
            <a:r>
              <a:rPr lang="en-CA" sz="1400" b="1" dirty="0">
                <a:latin typeface="Century Gothic"/>
                <a:ea typeface="+mn-lt"/>
                <a:cs typeface="+mn-lt"/>
              </a:rPr>
              <a:t>ALS-HRS</a:t>
            </a:r>
            <a:endParaRPr lang="en-CA" sz="2800" b="1" dirty="0">
              <a:latin typeface="Century Gothic"/>
              <a:cs typeface="Calibri" panose="020F0502020204030204"/>
            </a:endParaRPr>
          </a:p>
        </p:txBody>
      </p:sp>
      <p:sp>
        <p:nvSpPr>
          <p:cNvPr id="6" name="TextBox 5">
            <a:extLst>
              <a:ext uri="{FF2B5EF4-FFF2-40B4-BE49-F238E27FC236}">
                <a16:creationId xmlns:a16="http://schemas.microsoft.com/office/drawing/2014/main" id="{92C5D381-F3C3-8559-BE53-537BC31B1B72}"/>
              </a:ext>
            </a:extLst>
          </p:cNvPr>
          <p:cNvSpPr txBox="1"/>
          <p:nvPr/>
        </p:nvSpPr>
        <p:spPr>
          <a:xfrm>
            <a:off x="-3199" y="9837182"/>
            <a:ext cx="77714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t>Adapt</a:t>
            </a:r>
            <a:r>
              <a:rPr lang="en-US" sz="700" dirty="0" err="1">
                <a:ea typeface="+mn-lt"/>
                <a:cs typeface="+mn-lt"/>
              </a:rPr>
              <a:t>é</a:t>
            </a:r>
            <a:r>
              <a:rPr lang="en-US" sz="700" dirty="0">
                <a:ea typeface="+mn-lt"/>
                <a:cs typeface="+mn-lt"/>
              </a:rPr>
              <a:t> de</a:t>
            </a:r>
            <a:r>
              <a:rPr lang="en-US" sz="800" dirty="0"/>
              <a:t>: Ottawa West Community Support (2024). ALS-Brochure-English. Retrieved from </a:t>
            </a:r>
            <a:r>
              <a:rPr lang="en-US" sz="800" dirty="0">
                <a:ea typeface="+mn-lt"/>
                <a:cs typeface="+mn-lt"/>
              </a:rPr>
              <a:t>https://owcs.ca/wp-content/uploads/ALS-Brochure-English.pdf</a:t>
            </a:r>
          </a:p>
        </p:txBody>
      </p:sp>
    </p:spTree>
    <p:extLst>
      <p:ext uri="{BB962C8B-B14F-4D97-AF65-F5344CB8AC3E}">
        <p14:creationId xmlns:p14="http://schemas.microsoft.com/office/powerpoint/2010/main" val="322204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BA53E22-776E-7885-0B6B-8697A0C3D00E}"/>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FBA6E8D-ACC6-57DB-1C66-1C1A7CE58149}"/>
              </a:ext>
            </a:extLst>
          </p:cNvPr>
          <p:cNvSpPr txBox="1"/>
          <p:nvPr/>
        </p:nvSpPr>
        <p:spPr>
          <a:xfrm>
            <a:off x="94137" y="139919"/>
            <a:ext cx="776219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cs typeface="Calibri"/>
              </a:rPr>
              <a:t>Services de </a:t>
            </a:r>
            <a:r>
              <a:rPr lang="en-CA" sz="2800" b="1" err="1">
                <a:latin typeface="Century Gothic"/>
                <a:cs typeface="Calibri"/>
              </a:rPr>
              <a:t>soutien</a:t>
            </a:r>
            <a:r>
              <a:rPr lang="en-CA" sz="2800" b="1" dirty="0">
                <a:latin typeface="Century Gothic"/>
                <a:cs typeface="Calibri"/>
              </a:rPr>
              <a:t> à domicile et </a:t>
            </a:r>
            <a:r>
              <a:rPr lang="en-CA" sz="2800" b="1" err="1">
                <a:latin typeface="Century Gothic"/>
                <a:cs typeface="Calibri"/>
              </a:rPr>
              <a:t>en</a:t>
            </a:r>
            <a:r>
              <a:rPr lang="en-CA" sz="2800" b="1" dirty="0">
                <a:latin typeface="Century Gothic"/>
                <a:cs typeface="Calibri"/>
              </a:rPr>
              <a:t>  milieu</a:t>
            </a:r>
            <a:r>
              <a:rPr lang="en-CA" sz="2800" b="1" dirty="0">
                <a:latin typeface="Century Gothic"/>
                <a:ea typeface="+mn-lt"/>
                <a:cs typeface="+mn-lt"/>
              </a:rPr>
              <a:t> </a:t>
            </a:r>
            <a:r>
              <a:rPr lang="en-CA" sz="2800" b="1" err="1">
                <a:latin typeface="Century Gothic"/>
                <a:ea typeface="+mn-lt"/>
                <a:cs typeface="+mn-lt"/>
              </a:rPr>
              <a:t>communautaire</a:t>
            </a:r>
            <a:endParaRPr lang="en-US" err="1">
              <a:latin typeface="Century Gothic"/>
            </a:endParaRPr>
          </a:p>
          <a:p>
            <a:r>
              <a:rPr lang="en-CA" sz="1400" b="1" err="1">
                <a:latin typeface="Century Gothic"/>
              </a:rPr>
              <a:t>Conval</a:t>
            </a:r>
            <a:endParaRPr lang="en-CA" sz="1400" b="1">
              <a:latin typeface="Century Gothic"/>
            </a:endParaRPr>
          </a:p>
        </p:txBody>
      </p:sp>
      <p:sp>
        <p:nvSpPr>
          <p:cNvPr id="7" name="TextBox 6">
            <a:extLst>
              <a:ext uri="{FF2B5EF4-FFF2-40B4-BE49-F238E27FC236}">
                <a16:creationId xmlns:a16="http://schemas.microsoft.com/office/drawing/2014/main" id="{D4321B0F-014C-A68D-D868-247E66C544B9}"/>
              </a:ext>
            </a:extLst>
          </p:cNvPr>
          <p:cNvSpPr txBox="1"/>
          <p:nvPr/>
        </p:nvSpPr>
        <p:spPr>
          <a:xfrm>
            <a:off x="195098" y="1386405"/>
            <a:ext cx="7565498" cy="71279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aide à </a:t>
            </a:r>
            <a:r>
              <a:rPr lang="en-US" dirty="0" err="1">
                <a:latin typeface="Century Gothic"/>
                <a:ea typeface="+mn-lt"/>
                <a:cs typeface="+mn-lt"/>
              </a:rPr>
              <a:t>accéder</a:t>
            </a:r>
            <a:r>
              <a:rPr lang="en-US" dirty="0">
                <a:latin typeface="Century Gothic"/>
                <a:ea typeface="+mn-lt"/>
                <a:cs typeface="+mn-lt"/>
              </a:rPr>
              <a:t> à des</a:t>
            </a:r>
            <a:r>
              <a:rPr lang="en-US" b="1" dirty="0">
                <a:latin typeface="Century Gothic"/>
                <a:ea typeface="+mn-lt"/>
                <a:cs typeface="+mn-lt"/>
              </a:rPr>
              <a:t> </a:t>
            </a:r>
            <a:r>
              <a:rPr lang="en-US" b="1" dirty="0" err="1">
                <a:latin typeface="Century Gothic"/>
                <a:ea typeface="+mn-lt"/>
                <a:cs typeface="+mn-lt"/>
              </a:rPr>
              <a:t>thérapies</a:t>
            </a:r>
            <a:r>
              <a:rPr lang="en-US" b="1" dirty="0">
                <a:latin typeface="Century Gothic"/>
                <a:ea typeface="+mn-lt"/>
                <a:cs typeface="+mn-lt"/>
              </a:rPr>
              <a:t> </a:t>
            </a:r>
            <a:r>
              <a:rPr lang="en-US" b="1" dirty="0" err="1">
                <a:latin typeface="Century Gothic"/>
                <a:ea typeface="+mn-lt"/>
                <a:cs typeface="+mn-lt"/>
              </a:rPr>
              <a:t>gratuites</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subventionnées</a:t>
            </a:r>
            <a:r>
              <a:rPr lang="en-US" dirty="0">
                <a:latin typeface="Century Gothic"/>
                <a:ea typeface="+mn-lt"/>
                <a:cs typeface="+mn-lt"/>
              </a:rPr>
              <a:t> et à des </a:t>
            </a:r>
            <a:r>
              <a:rPr lang="en-US" b="1" dirty="0">
                <a:latin typeface="Century Gothic"/>
                <a:ea typeface="+mn-lt"/>
                <a:cs typeface="+mn-lt"/>
              </a:rPr>
              <a:t>aides </a:t>
            </a:r>
            <a:r>
              <a:rPr lang="en-US" b="1" dirty="0" err="1">
                <a:latin typeface="Century Gothic"/>
                <a:ea typeface="+mn-lt"/>
                <a:cs typeface="+mn-lt"/>
              </a:rPr>
              <a:t>communautaires</a:t>
            </a:r>
            <a:r>
              <a:rPr lang="en-US" dirty="0">
                <a:latin typeface="Century Gothic"/>
                <a:ea typeface="+mn-lt"/>
                <a:cs typeface="+mn-lt"/>
              </a:rPr>
              <a:t>.</a:t>
            </a:r>
            <a:endParaRPr lang="en-CA" dirty="0">
              <a:latin typeface="Century Gothic"/>
              <a:ea typeface="+mn-lt"/>
              <a:cs typeface="+mn-lt"/>
            </a:endParaRPr>
          </a:p>
          <a:p>
            <a:pPr>
              <a:lnSpc>
                <a:spcPct val="90000"/>
              </a:lnSpc>
              <a:spcBef>
                <a:spcPts val="1000"/>
              </a:spcBef>
            </a:pPr>
            <a:endParaRPr lang="en-CA">
              <a:latin typeface="Century Gothic"/>
              <a:ea typeface="+mn-lt"/>
              <a:cs typeface="+mn-lt"/>
            </a:endParaRPr>
          </a:p>
          <a:p>
            <a:pPr algn="ctr">
              <a:lnSpc>
                <a:spcPct val="150000"/>
              </a:lnSpc>
              <a:spcBef>
                <a:spcPts val="1000"/>
              </a:spcBef>
            </a:pPr>
            <a:r>
              <a:rPr lang="en-US" dirty="0">
                <a:latin typeface="Century Gothic"/>
                <a:ea typeface="+mn-lt"/>
                <a:cs typeface="+mn-lt"/>
              </a:rPr>
              <a:t>Vous </a:t>
            </a:r>
            <a:r>
              <a:rPr lang="en-US" dirty="0" err="1">
                <a:latin typeface="Century Gothic"/>
                <a:ea typeface="+mn-lt"/>
                <a:cs typeface="+mn-lt"/>
              </a:rPr>
              <a:t>avez</a:t>
            </a:r>
            <a:r>
              <a:rPr lang="en-US" dirty="0">
                <a:latin typeface="Century Gothic"/>
                <a:ea typeface="+mn-lt"/>
                <a:cs typeface="+mn-lt"/>
              </a:rPr>
              <a:t> </a:t>
            </a:r>
            <a:r>
              <a:rPr lang="en-US" dirty="0" err="1">
                <a:latin typeface="Century Gothic"/>
                <a:ea typeface="+mn-lt"/>
                <a:cs typeface="+mn-lt"/>
              </a:rPr>
              <a:t>été</a:t>
            </a:r>
            <a:r>
              <a:rPr lang="en-US" dirty="0">
                <a:latin typeface="Century Gothic"/>
                <a:ea typeface="+mn-lt"/>
                <a:cs typeface="+mn-lt"/>
              </a:rPr>
              <a:t> </a:t>
            </a:r>
            <a:r>
              <a:rPr lang="en-US" dirty="0" err="1">
                <a:latin typeface="Century Gothic"/>
                <a:ea typeface="+mn-lt"/>
                <a:cs typeface="+mn-lt"/>
              </a:rPr>
              <a:t>référé</a:t>
            </a:r>
            <a:r>
              <a:rPr lang="en-US" dirty="0">
                <a:latin typeface="Century Gothic"/>
                <a:ea typeface="+mn-lt"/>
                <a:cs typeface="+mn-lt"/>
              </a:rPr>
              <a:t> au </a:t>
            </a:r>
            <a:r>
              <a:rPr lang="en-US" b="1" dirty="0" err="1">
                <a:latin typeface="Century Gothic"/>
                <a:ea typeface="+mn-lt"/>
                <a:cs typeface="+mn-lt"/>
              </a:rPr>
              <a:t>programme</a:t>
            </a:r>
            <a:r>
              <a:rPr lang="en-US" b="1" dirty="0">
                <a:latin typeface="Century Gothic"/>
                <a:ea typeface="+mn-lt"/>
                <a:cs typeface="+mn-lt"/>
              </a:rPr>
              <a:t> de </a:t>
            </a:r>
            <a:r>
              <a:rPr lang="en-US" b="1" dirty="0" err="1">
                <a:latin typeface="Century Gothic"/>
                <a:ea typeface="+mn-lt"/>
                <a:cs typeface="+mn-lt"/>
              </a:rPr>
              <a:t>soins</a:t>
            </a:r>
            <a:r>
              <a:rPr lang="en-US" b="1" dirty="0">
                <a:latin typeface="Century Gothic"/>
                <a:ea typeface="+mn-lt"/>
                <a:cs typeface="+mn-lt"/>
              </a:rPr>
              <a:t> de convalescence</a:t>
            </a:r>
            <a:r>
              <a:rPr lang="en-US" dirty="0">
                <a:latin typeface="Century Gothic"/>
                <a:ea typeface="+mn-lt"/>
                <a:cs typeface="+mn-lt"/>
              </a:rPr>
              <a:t>. 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offre</a:t>
            </a:r>
            <a:r>
              <a:rPr lang="en-US" dirty="0">
                <a:latin typeface="Century Gothic"/>
                <a:ea typeface="+mn-lt"/>
                <a:cs typeface="+mn-lt"/>
              </a:rPr>
              <a:t> un </a:t>
            </a:r>
            <a:r>
              <a:rPr lang="en-US" b="1" dirty="0" err="1">
                <a:latin typeface="Century Gothic"/>
                <a:ea typeface="+mn-lt"/>
                <a:cs typeface="+mn-lt"/>
              </a:rPr>
              <a:t>espace</a:t>
            </a:r>
            <a:r>
              <a:rPr lang="en-US" b="1" dirty="0">
                <a:latin typeface="Century Gothic"/>
                <a:ea typeface="+mn-lt"/>
                <a:cs typeface="+mn-lt"/>
              </a:rPr>
              <a:t> de vie</a:t>
            </a:r>
            <a:r>
              <a:rPr lang="en-US" dirty="0">
                <a:latin typeface="Century Gothic"/>
                <a:ea typeface="+mn-lt"/>
                <a:cs typeface="+mn-lt"/>
              </a:rPr>
              <a:t> et des </a:t>
            </a:r>
            <a:r>
              <a:rPr lang="en-US" b="1" dirty="0">
                <a:latin typeface="Century Gothic"/>
                <a:ea typeface="+mn-lt"/>
                <a:cs typeface="+mn-lt"/>
              </a:rPr>
              <a:t>services de </a:t>
            </a:r>
            <a:r>
              <a:rPr lang="en-US" b="1" dirty="0" err="1">
                <a:latin typeface="Century Gothic"/>
                <a:ea typeface="+mn-lt"/>
                <a:cs typeface="+mn-lt"/>
              </a:rPr>
              <a:t>réadaptation</a:t>
            </a:r>
            <a:r>
              <a:rPr lang="en-US" dirty="0">
                <a:latin typeface="Century Gothic"/>
                <a:ea typeface="+mn-lt"/>
                <a:cs typeface="+mn-lt"/>
              </a:rPr>
              <a:t>:</a:t>
            </a:r>
            <a:endParaRPr lang="en-CA" dirty="0">
              <a:latin typeface="Century Gothic"/>
              <a:cs typeface="Calibri" panose="020F0502020204030204"/>
            </a:endParaRPr>
          </a:p>
          <a:p>
            <a:pPr algn="ctr">
              <a:lnSpc>
                <a:spcPct val="90000"/>
              </a:lnSpc>
              <a:spcBef>
                <a:spcPts val="1000"/>
              </a:spcBef>
            </a:pPr>
            <a:endParaRPr lang="en-CA">
              <a:latin typeface="Century Gothic"/>
              <a:ea typeface="+mn-lt"/>
              <a:cs typeface="+mn-lt"/>
            </a:endParaRPr>
          </a:p>
          <a:p>
            <a:pPr marL="742950" lvl="1" indent="-285750">
              <a:lnSpc>
                <a:spcPct val="90000"/>
              </a:lnSpc>
              <a:spcBef>
                <a:spcPts val="1000"/>
              </a:spcBef>
              <a:buFont typeface="Wingdings"/>
              <a:buChar char="q"/>
            </a:pPr>
            <a:r>
              <a:rPr lang="en-US" dirty="0" err="1">
                <a:latin typeface="Century Gothic"/>
                <a:ea typeface="+mn-lt"/>
                <a:cs typeface="+mn-lt"/>
              </a:rPr>
              <a:t>Ergothérapie</a:t>
            </a:r>
            <a:r>
              <a:rPr lang="en-US" dirty="0">
                <a:latin typeface="Century Gothic"/>
                <a:ea typeface="+mn-lt"/>
                <a:cs typeface="+mn-lt"/>
              </a:rPr>
              <a:t> (OT)</a:t>
            </a:r>
            <a:endParaRPr lang="en-US" dirty="0">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US" dirty="0" err="1">
                <a:latin typeface="Century Gothic"/>
                <a:ea typeface="+mn-lt"/>
                <a:cs typeface="+mn-lt"/>
              </a:rPr>
              <a:t>Physiothérapie</a:t>
            </a:r>
            <a:r>
              <a:rPr lang="en-CA" dirty="0">
                <a:latin typeface="Century Gothic"/>
                <a:ea typeface="+mn-lt"/>
                <a:cs typeface="+mn-lt"/>
              </a:rPr>
              <a:t> (PT)</a:t>
            </a:r>
            <a:endParaRPr lang="en-CA" dirty="0">
              <a:latin typeface="Calibri" panose="020F0502020204030204"/>
              <a:ea typeface="+mn-lt"/>
              <a:cs typeface="+mn-lt"/>
            </a:endParaRPr>
          </a:p>
          <a:p>
            <a:pPr marL="742950" lvl="1" indent="-285750">
              <a:lnSpc>
                <a:spcPct val="90000"/>
              </a:lnSpc>
              <a:spcBef>
                <a:spcPts val="1000"/>
              </a:spcBef>
              <a:buFont typeface="Wingdings"/>
              <a:buChar char="q"/>
            </a:pPr>
            <a:endParaRPr lang="en-CA">
              <a:latin typeface="Century Gothic"/>
              <a:ea typeface="+mn-lt"/>
              <a:cs typeface="+mn-lt"/>
            </a:endParaRPr>
          </a:p>
          <a:p>
            <a:pPr marL="742950" lvl="1" indent="-285750">
              <a:lnSpc>
                <a:spcPct val="90000"/>
              </a:lnSpc>
              <a:spcBef>
                <a:spcPts val="1000"/>
              </a:spcBef>
              <a:buFont typeface="Wingdings"/>
              <a:buChar char="q"/>
            </a:pPr>
            <a:r>
              <a:rPr lang="en-US" dirty="0">
                <a:latin typeface="Century Gothic"/>
                <a:ea typeface="+mn-lt"/>
                <a:cs typeface="+mn-lt"/>
              </a:rPr>
              <a:t>Services </a:t>
            </a:r>
            <a:r>
              <a:rPr lang="en-US" dirty="0" err="1">
                <a:latin typeface="Century Gothic"/>
                <a:ea typeface="+mn-lt"/>
                <a:cs typeface="+mn-lt"/>
              </a:rPr>
              <a:t>d'aide</a:t>
            </a:r>
            <a:r>
              <a:rPr lang="en-US" dirty="0">
                <a:latin typeface="Century Gothic"/>
                <a:ea typeface="+mn-lt"/>
                <a:cs typeface="+mn-lt"/>
              </a:rPr>
              <a:t> à la </a:t>
            </a:r>
            <a:r>
              <a:rPr lang="en-US" dirty="0" err="1">
                <a:latin typeface="Century Gothic"/>
                <a:ea typeface="+mn-lt"/>
                <a:cs typeface="+mn-lt"/>
              </a:rPr>
              <a:t>personne</a:t>
            </a:r>
            <a:r>
              <a:rPr lang="en-US" dirty="0">
                <a:latin typeface="Century Gothic"/>
                <a:ea typeface="+mn-lt"/>
                <a:cs typeface="+mn-lt"/>
              </a:rPr>
              <a:t> </a:t>
            </a:r>
            <a:r>
              <a:rPr lang="en-CA" dirty="0">
                <a:latin typeface="Century Gothic"/>
                <a:ea typeface="+mn-lt"/>
                <a:cs typeface="+mn-lt"/>
              </a:rPr>
              <a:t> (PSS/PSW)</a:t>
            </a:r>
            <a:endParaRPr lang="en-CA" dirty="0">
              <a:latin typeface="Calibri" panose="020F0502020204030204"/>
              <a:ea typeface="+mn-lt"/>
              <a:cs typeface="+mn-lt"/>
            </a:endParaRPr>
          </a:p>
          <a:p>
            <a:pPr algn="ctr">
              <a:lnSpc>
                <a:spcPct val="90000"/>
              </a:lnSpc>
              <a:spcBef>
                <a:spcPts val="1000"/>
              </a:spcBef>
            </a:pPr>
            <a:endParaRPr lang="en-CA">
              <a:latin typeface="Century Gothic"/>
              <a:ea typeface="+mn-lt"/>
              <a:cs typeface="+mn-lt"/>
            </a:endParaRPr>
          </a:p>
          <a:p>
            <a:pPr algn="ctr">
              <a:lnSpc>
                <a:spcPct val="90000"/>
              </a:lnSpc>
              <a:spcBef>
                <a:spcPts val="1000"/>
              </a:spcBef>
            </a:pPr>
            <a:r>
              <a:rPr lang="en-US" dirty="0">
                <a:latin typeface="Century Gothic"/>
                <a:ea typeface="+mn-lt"/>
                <a:cs typeface="+mn-lt"/>
              </a:rPr>
              <a:t>Ce </a:t>
            </a: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est</a:t>
            </a:r>
            <a:r>
              <a:rPr lang="en-US" dirty="0">
                <a:latin typeface="Century Gothic"/>
                <a:ea typeface="+mn-lt"/>
                <a:cs typeface="+mn-lt"/>
              </a:rPr>
              <a:t> </a:t>
            </a:r>
            <a:r>
              <a:rPr lang="en-US" dirty="0" err="1">
                <a:latin typeface="Century Gothic"/>
                <a:ea typeface="+mn-lt"/>
                <a:cs typeface="+mn-lt"/>
              </a:rPr>
              <a:t>d'une</a:t>
            </a:r>
            <a:r>
              <a:rPr lang="en-US" dirty="0">
                <a:latin typeface="Century Gothic"/>
                <a:ea typeface="+mn-lt"/>
                <a:cs typeface="+mn-lt"/>
              </a:rPr>
              <a:t> </a:t>
            </a:r>
            <a:r>
              <a:rPr lang="en-US" b="1" dirty="0">
                <a:latin typeface="Century Gothic"/>
                <a:ea typeface="+mn-lt"/>
                <a:cs typeface="+mn-lt"/>
              </a:rPr>
              <a:t>durée </a:t>
            </a:r>
            <a:r>
              <a:rPr lang="en-US" b="1" dirty="0" err="1">
                <a:latin typeface="Century Gothic"/>
                <a:ea typeface="+mn-lt"/>
                <a:cs typeface="+mn-lt"/>
              </a:rPr>
              <a:t>maximale</a:t>
            </a:r>
            <a:r>
              <a:rPr lang="en-US" b="1" dirty="0">
                <a:latin typeface="Century Gothic"/>
                <a:ea typeface="+mn-lt"/>
                <a:cs typeface="+mn-lt"/>
              </a:rPr>
              <a:t> de 90 </a:t>
            </a:r>
            <a:r>
              <a:rPr lang="en-US" b="1" dirty="0" err="1">
                <a:latin typeface="Century Gothic"/>
                <a:ea typeface="+mn-lt"/>
                <a:cs typeface="+mn-lt"/>
              </a:rPr>
              <a:t>jours</a:t>
            </a:r>
            <a:r>
              <a:rPr lang="en-US" dirty="0">
                <a:latin typeface="Century Gothic"/>
                <a:ea typeface="+mn-lt"/>
                <a:cs typeface="+mn-lt"/>
              </a:rPr>
              <a:t>. </a:t>
            </a:r>
            <a:endParaRPr lang="en-US" dirty="0"/>
          </a:p>
          <a:p>
            <a:pPr>
              <a:lnSpc>
                <a:spcPct val="90000"/>
              </a:lnSpc>
              <a:spcBef>
                <a:spcPts val="1000"/>
              </a:spcBef>
            </a:pPr>
            <a:endParaRPr lang="en-CA">
              <a:latin typeface="Century Gothic"/>
              <a:ea typeface="+mn-lt"/>
              <a:cs typeface="+mn-lt"/>
            </a:endParaRPr>
          </a:p>
          <a:p>
            <a:pPr>
              <a:lnSpc>
                <a:spcPct val="150000"/>
              </a:lnSpc>
            </a:pPr>
            <a:r>
              <a:rPr lang="en-US" b="1" dirty="0">
                <a:latin typeface="Century Gothic"/>
                <a:ea typeface="+mn-lt"/>
                <a:cs typeface="+mn-lt"/>
              </a:rPr>
              <a:t>Si </a:t>
            </a:r>
            <a:r>
              <a:rPr lang="en-US" b="1" err="1">
                <a:latin typeface="Century Gothic"/>
                <a:ea typeface="+mn-lt"/>
                <a:cs typeface="+mn-lt"/>
              </a:rPr>
              <a:t>vous</a:t>
            </a:r>
            <a:r>
              <a:rPr lang="en-US" b="1" dirty="0">
                <a:latin typeface="Century Gothic"/>
                <a:ea typeface="+mn-lt"/>
                <a:cs typeface="+mn-lt"/>
              </a:rPr>
              <a:t> ne </a:t>
            </a:r>
            <a:r>
              <a:rPr lang="en-US" b="1" err="1">
                <a:latin typeface="Century Gothic"/>
                <a:ea typeface="+mn-lt"/>
                <a:cs typeface="+mn-lt"/>
              </a:rPr>
              <a:t>recevez</a:t>
            </a:r>
            <a:r>
              <a:rPr lang="en-US" b="1" dirty="0">
                <a:latin typeface="Century Gothic"/>
                <a:ea typeface="+mn-lt"/>
                <a:cs typeface="+mn-lt"/>
              </a:rPr>
              <a:t> pas </a:t>
            </a:r>
            <a:r>
              <a:rPr lang="en-US" b="1" err="1">
                <a:latin typeface="Century Gothic"/>
                <a:ea typeface="+mn-lt"/>
                <a:cs typeface="+mn-lt"/>
              </a:rPr>
              <a:t>d'appel</a:t>
            </a:r>
            <a:r>
              <a:rPr lang="en-US" b="1" dirty="0">
                <a:latin typeface="Century Gothic"/>
                <a:ea typeface="+mn-lt"/>
                <a:cs typeface="+mn-lt"/>
              </a:rPr>
              <a:t> du </a:t>
            </a:r>
            <a:r>
              <a:rPr lang="en-US" b="1" err="1">
                <a:latin typeface="Century Gothic"/>
                <a:ea typeface="+mn-lt"/>
                <a:cs typeface="+mn-lt"/>
              </a:rPr>
              <a:t>programme</a:t>
            </a:r>
            <a:r>
              <a:rPr lang="en-US" b="1" dirty="0">
                <a:latin typeface="Century Gothic"/>
                <a:ea typeface="+mn-lt"/>
                <a:cs typeface="+mn-lt"/>
              </a:rPr>
              <a:t> dans les deux </a:t>
            </a:r>
            <a:r>
              <a:rPr lang="en-US" b="1" err="1">
                <a:latin typeface="Century Gothic"/>
                <a:ea typeface="+mn-lt"/>
                <a:cs typeface="+mn-lt"/>
              </a:rPr>
              <a:t>semaines</a:t>
            </a:r>
            <a:r>
              <a:rPr lang="en-US" b="1" dirty="0">
                <a:latin typeface="Century Gothic"/>
                <a:ea typeface="+mn-lt"/>
                <a:cs typeface="+mn-lt"/>
              </a:rPr>
              <a:t>, </a:t>
            </a:r>
            <a:r>
              <a:rPr lang="en-US" b="1" err="1">
                <a:latin typeface="Century Gothic"/>
                <a:ea typeface="+mn-lt"/>
                <a:cs typeface="+mn-lt"/>
              </a:rPr>
              <a:t>appelez</a:t>
            </a:r>
            <a:r>
              <a:rPr lang="en-US" b="1" dirty="0">
                <a:latin typeface="Century Gothic"/>
                <a:ea typeface="+mn-lt"/>
                <a:cs typeface="+mn-lt"/>
              </a:rPr>
              <a:t>-le </a:t>
            </a:r>
            <a:r>
              <a:rPr lang="en-US" b="1" err="1">
                <a:latin typeface="Century Gothic"/>
                <a:ea typeface="+mn-lt"/>
                <a:cs typeface="+mn-lt"/>
              </a:rPr>
              <a:t>directement</a:t>
            </a:r>
            <a:r>
              <a:rPr lang="en-US" b="1" dirty="0">
                <a:latin typeface="Century Gothic"/>
                <a:ea typeface="+mn-lt"/>
                <a:cs typeface="+mn-lt"/>
              </a:rPr>
              <a:t> au (613) 745-8124.</a:t>
            </a:r>
          </a:p>
        </p:txBody>
      </p:sp>
      <p:graphicFrame>
        <p:nvGraphicFramePr>
          <p:cNvPr id="3" name="Table 11">
            <a:extLst>
              <a:ext uri="{FF2B5EF4-FFF2-40B4-BE49-F238E27FC236}">
                <a16:creationId xmlns:a16="http://schemas.microsoft.com/office/drawing/2014/main" id="{53291C3F-7F48-8B49-E797-33A8ED5BC9CC}"/>
              </a:ext>
            </a:extLst>
          </p:cNvPr>
          <p:cNvGraphicFramePr>
            <a:graphicFrameLocks noGrp="1"/>
          </p:cNvGraphicFramePr>
          <p:nvPr>
            <p:extLst>
              <p:ext uri="{D42A27DB-BD31-4B8C-83A1-F6EECF244321}">
                <p14:modId xmlns:p14="http://schemas.microsoft.com/office/powerpoint/2010/main" val="2939301218"/>
              </p:ext>
            </p:extLst>
          </p:nvPr>
        </p:nvGraphicFramePr>
        <p:xfrm>
          <a:off x="4776787" y="8451756"/>
          <a:ext cx="2595292" cy="1463040"/>
        </p:xfrm>
        <a:graphic>
          <a:graphicData uri="http://schemas.openxmlformats.org/drawingml/2006/table">
            <a:tbl>
              <a:tblPr firstRow="1" bandRow="1">
                <a:tableStyleId>{5C22544A-7EE6-4342-B048-85BDC9FD1C3A}</a:tableStyleId>
              </a:tblPr>
              <a:tblGrid>
                <a:gridCol w="2595292">
                  <a:extLst>
                    <a:ext uri="{9D8B030D-6E8A-4147-A177-3AD203B41FA5}">
                      <a16:colId xmlns:a16="http://schemas.microsoft.com/office/drawing/2014/main" val="2813050934"/>
                    </a:ext>
                  </a:extLst>
                </a:gridCol>
              </a:tblGrid>
              <a:tr h="1446856">
                <a:tc>
                  <a:txBody>
                    <a:bodyPr/>
                    <a:lstStyle/>
                    <a:p>
                      <a:pPr lvl="0" algn="ctr">
                        <a:lnSpc>
                          <a:spcPct val="100000"/>
                        </a:lnSpc>
                        <a:spcBef>
                          <a:spcPts val="0"/>
                        </a:spcBef>
                        <a:spcAft>
                          <a:spcPts val="0"/>
                        </a:spcAft>
                        <a:buNone/>
                      </a:pPr>
                      <a:r>
                        <a:rPr lang="en-CA" sz="1800" b="0" i="0" u="sng" strike="noStrike" noProof="0" dirty="0">
                          <a:solidFill>
                            <a:schemeClr val="tx1"/>
                          </a:solidFill>
                          <a:latin typeface="Century Gothic"/>
                        </a:rPr>
                        <a:t>Plus </a:t>
                      </a:r>
                      <a:r>
                        <a:rPr lang="en-CA" sz="1800" b="0" i="0" u="sng" strike="noStrike" noProof="0" dirty="0" err="1">
                          <a:solidFill>
                            <a:schemeClr val="tx1"/>
                          </a:solidFill>
                          <a:latin typeface="Century Gothic"/>
                        </a:rPr>
                        <a:t>d'information</a:t>
                      </a:r>
                      <a:r>
                        <a:rPr lang="en-CA" sz="1800" b="0" i="0" u="sng" strike="noStrike" noProof="0" dirty="0">
                          <a:solidFill>
                            <a:schemeClr val="tx1"/>
                          </a:solidFill>
                          <a:latin typeface="Century Gothic"/>
                        </a:rPr>
                        <a:t>:</a:t>
                      </a:r>
                      <a:r>
                        <a:rPr lang="en-US" sz="1800" b="0" i="0" u="sng" strike="noStrike" noProof="0" dirty="0">
                          <a:solidFill>
                            <a:schemeClr val="tx1"/>
                          </a:solidFill>
                          <a:latin typeface="Century Gothic"/>
                        </a:rPr>
                        <a:t> </a:t>
                      </a:r>
                      <a:endParaRPr lang="en-US" sz="1800" b="0" i="0" u="none" strike="noStrike" noProof="0" dirty="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11" name="Picture 10">
            <a:extLst>
              <a:ext uri="{FF2B5EF4-FFF2-40B4-BE49-F238E27FC236}">
                <a16:creationId xmlns:a16="http://schemas.microsoft.com/office/drawing/2014/main" id="{30C60099-E830-7055-0DFD-39B934C7319A}"/>
              </a:ext>
            </a:extLst>
          </p:cNvPr>
          <p:cNvPicPr>
            <a:picLocks noChangeAspect="1"/>
          </p:cNvPicPr>
          <p:nvPr/>
        </p:nvPicPr>
        <p:blipFill>
          <a:blip r:embed="rId3"/>
          <a:stretch>
            <a:fillRect/>
          </a:stretch>
        </p:blipFill>
        <p:spPr>
          <a:xfrm>
            <a:off x="5134999" y="8919223"/>
            <a:ext cx="742247" cy="766485"/>
          </a:xfrm>
          <a:prstGeom prst="rect">
            <a:avLst/>
          </a:prstGeom>
        </p:spPr>
      </p:pic>
      <p:pic>
        <p:nvPicPr>
          <p:cNvPr id="4" name="Picture 7" descr="Qr code&#10;&#10;Description automatically generated">
            <a:extLst>
              <a:ext uri="{FF2B5EF4-FFF2-40B4-BE49-F238E27FC236}">
                <a16:creationId xmlns:a16="http://schemas.microsoft.com/office/drawing/2014/main" id="{BB53C410-9592-6ACB-9530-9AA948F59A6B}"/>
              </a:ext>
            </a:extLst>
          </p:cNvPr>
          <p:cNvPicPr>
            <a:picLocks noChangeAspect="1"/>
          </p:cNvPicPr>
          <p:nvPr/>
        </p:nvPicPr>
        <p:blipFill>
          <a:blip r:embed="rId4"/>
          <a:stretch>
            <a:fillRect/>
          </a:stretch>
        </p:blipFill>
        <p:spPr>
          <a:xfrm>
            <a:off x="6016689" y="8848053"/>
            <a:ext cx="880000" cy="881817"/>
          </a:xfrm>
          <a:prstGeom prst="rect">
            <a:avLst/>
          </a:prstGeom>
        </p:spPr>
      </p:pic>
      <p:pic>
        <p:nvPicPr>
          <p:cNvPr id="2" name="Picture 1">
            <a:extLst>
              <a:ext uri="{FF2B5EF4-FFF2-40B4-BE49-F238E27FC236}">
                <a16:creationId xmlns:a16="http://schemas.microsoft.com/office/drawing/2014/main" id="{928ACB98-47D5-E180-9E7D-027DB0DBE001}"/>
              </a:ext>
            </a:extLst>
          </p:cNvPr>
          <p:cNvPicPr>
            <a:picLocks noChangeAspect="1"/>
          </p:cNvPicPr>
          <p:nvPr/>
        </p:nvPicPr>
        <p:blipFill>
          <a:blip r:embed="rId5"/>
          <a:stretch>
            <a:fillRect/>
          </a:stretch>
        </p:blipFill>
        <p:spPr>
          <a:xfrm>
            <a:off x="192445" y="4611583"/>
            <a:ext cx="447428" cy="457200"/>
          </a:xfrm>
          <a:prstGeom prst="rect">
            <a:avLst/>
          </a:prstGeom>
        </p:spPr>
      </p:pic>
      <p:pic>
        <p:nvPicPr>
          <p:cNvPr id="8" name="Picture 7">
            <a:extLst>
              <a:ext uri="{FF2B5EF4-FFF2-40B4-BE49-F238E27FC236}">
                <a16:creationId xmlns:a16="http://schemas.microsoft.com/office/drawing/2014/main" id="{46F68C43-4956-AEC7-9D01-06BA49FA59E9}"/>
              </a:ext>
            </a:extLst>
          </p:cNvPr>
          <p:cNvPicPr>
            <a:picLocks noChangeAspect="1"/>
          </p:cNvPicPr>
          <p:nvPr/>
        </p:nvPicPr>
        <p:blipFill>
          <a:blip r:embed="rId6"/>
          <a:stretch>
            <a:fillRect/>
          </a:stretch>
        </p:blipFill>
        <p:spPr>
          <a:xfrm>
            <a:off x="82968" y="5156484"/>
            <a:ext cx="666382" cy="771525"/>
          </a:xfrm>
          <a:prstGeom prst="rect">
            <a:avLst/>
          </a:prstGeom>
        </p:spPr>
      </p:pic>
      <p:pic>
        <p:nvPicPr>
          <p:cNvPr id="10" name="Picture 9">
            <a:extLst>
              <a:ext uri="{FF2B5EF4-FFF2-40B4-BE49-F238E27FC236}">
                <a16:creationId xmlns:a16="http://schemas.microsoft.com/office/drawing/2014/main" id="{9D660817-CFCA-7AD3-C71B-E72621F127F1}"/>
              </a:ext>
            </a:extLst>
          </p:cNvPr>
          <p:cNvPicPr>
            <a:picLocks noChangeAspect="1"/>
          </p:cNvPicPr>
          <p:nvPr/>
        </p:nvPicPr>
        <p:blipFill>
          <a:blip r:embed="rId7"/>
          <a:stretch>
            <a:fillRect/>
          </a:stretch>
        </p:blipFill>
        <p:spPr>
          <a:xfrm>
            <a:off x="-145057" y="5885298"/>
            <a:ext cx="906535" cy="893535"/>
          </a:xfrm>
          <a:prstGeom prst="rect">
            <a:avLst/>
          </a:prstGeom>
        </p:spPr>
      </p:pic>
      <p:sp>
        <p:nvSpPr>
          <p:cNvPr id="12" name="TextBox 11">
            <a:extLst>
              <a:ext uri="{FF2B5EF4-FFF2-40B4-BE49-F238E27FC236}">
                <a16:creationId xmlns:a16="http://schemas.microsoft.com/office/drawing/2014/main" id="{42125F9A-E11D-500B-6908-A7B2BC7FB88B}"/>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Home Care and Community Support Services (2024). Short Stay. Retrieved from </a:t>
            </a:r>
            <a:r>
              <a:rPr lang="en-US" sz="700" dirty="0">
                <a:ea typeface="+mn-lt"/>
                <a:cs typeface="+mn-lt"/>
              </a:rPr>
              <a:t>https://healthcareathome.ca/long-term-care/short-stay/</a:t>
            </a:r>
          </a:p>
        </p:txBody>
      </p:sp>
    </p:spTree>
    <p:extLst>
      <p:ext uri="{BB962C8B-B14F-4D97-AF65-F5344CB8AC3E}">
        <p14:creationId xmlns:p14="http://schemas.microsoft.com/office/powerpoint/2010/main" val="3939270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6A48-6FD6-0598-8549-8ECFBB7F7605}"/>
              </a:ext>
            </a:extLst>
          </p:cNvPr>
          <p:cNvSpPr>
            <a:spLocks noGrp="1"/>
          </p:cNvSpPr>
          <p:nvPr>
            <p:ph idx="1"/>
          </p:nvPr>
        </p:nvSpPr>
        <p:spPr>
          <a:xfrm>
            <a:off x="386436" y="1279090"/>
            <a:ext cx="7147447" cy="8479702"/>
          </a:xfrm>
        </p:spPr>
        <p:txBody>
          <a:bodyPr vert="horz" lIns="91440" tIns="45720" rIns="91440" bIns="45720" rtlCol="0" anchor="t">
            <a:normAutofit/>
          </a:bodyPr>
          <a:lstStyle/>
          <a:p>
            <a:pPr marL="0" indent="0">
              <a:lnSpc>
                <a:spcPct val="200000"/>
              </a:lnSpc>
              <a:buNone/>
            </a:pPr>
            <a:r>
              <a:rPr lang="en-US" sz="1800" dirty="0">
                <a:latin typeface="Century Gothic"/>
                <a:ea typeface="+mn-lt"/>
                <a:cs typeface="+mn-lt"/>
              </a:rPr>
              <a:t>Ce </a:t>
            </a:r>
            <a:r>
              <a:rPr lang="en-US" sz="1800" dirty="0" err="1">
                <a:latin typeface="Century Gothic"/>
                <a:ea typeface="+mn-lt"/>
                <a:cs typeface="+mn-lt"/>
              </a:rPr>
              <a:t>programme</a:t>
            </a:r>
            <a:r>
              <a:rPr lang="en-US" sz="1800" dirty="0">
                <a:latin typeface="Century Gothic"/>
                <a:ea typeface="+mn-lt"/>
                <a:cs typeface="+mn-lt"/>
              </a:rPr>
              <a:t> </a:t>
            </a:r>
            <a:r>
              <a:rPr lang="en-US" sz="1800" dirty="0" err="1">
                <a:latin typeface="Century Gothic"/>
                <a:ea typeface="+mn-lt"/>
                <a:cs typeface="+mn-lt"/>
              </a:rPr>
              <a:t>permet</a:t>
            </a:r>
            <a:r>
              <a:rPr lang="en-US" sz="1800" dirty="0">
                <a:latin typeface="Century Gothic"/>
                <a:ea typeface="+mn-lt"/>
                <a:cs typeface="+mn-lt"/>
              </a:rPr>
              <a:t> </a:t>
            </a:r>
            <a:r>
              <a:rPr lang="en-US" sz="1800" dirty="0" err="1">
                <a:latin typeface="Century Gothic"/>
                <a:ea typeface="+mn-lt"/>
                <a:cs typeface="+mn-lt"/>
              </a:rPr>
              <a:t>d'accéder</a:t>
            </a:r>
            <a:r>
              <a:rPr lang="en-US" sz="1800" dirty="0">
                <a:latin typeface="Century Gothic"/>
                <a:ea typeface="+mn-lt"/>
                <a:cs typeface="+mn-lt"/>
              </a:rPr>
              <a:t> à des </a:t>
            </a:r>
            <a:r>
              <a:rPr lang="en-US" sz="1800" dirty="0" err="1">
                <a:latin typeface="Century Gothic"/>
                <a:ea typeface="+mn-lt"/>
                <a:cs typeface="+mn-lt"/>
              </a:rPr>
              <a:t>rendez-vous</a:t>
            </a:r>
            <a:r>
              <a:rPr lang="en-US" sz="1800" dirty="0">
                <a:latin typeface="Century Gothic"/>
                <a:ea typeface="+mn-lt"/>
                <a:cs typeface="+mn-lt"/>
              </a:rPr>
              <a:t> de </a:t>
            </a:r>
            <a:r>
              <a:rPr lang="en-US" sz="1800" b="1" dirty="0" err="1">
                <a:latin typeface="Century Gothic"/>
                <a:ea typeface="+mn-lt"/>
                <a:cs typeface="+mn-lt"/>
              </a:rPr>
              <a:t>thérapie</a:t>
            </a:r>
            <a:r>
              <a:rPr lang="en-US" sz="1800" b="1" dirty="0">
                <a:latin typeface="Century Gothic"/>
                <a:ea typeface="+mn-lt"/>
                <a:cs typeface="+mn-lt"/>
              </a:rPr>
              <a:t> </a:t>
            </a:r>
            <a:r>
              <a:rPr lang="en-US" sz="1800" b="1" dirty="0" err="1">
                <a:latin typeface="Century Gothic"/>
                <a:ea typeface="+mn-lt"/>
                <a:cs typeface="+mn-lt"/>
              </a:rPr>
              <a:t>cognitivocomportementale</a:t>
            </a:r>
            <a:r>
              <a:rPr lang="en-US" sz="1800" b="1" dirty="0">
                <a:latin typeface="Century Gothic"/>
                <a:ea typeface="+mn-lt"/>
                <a:cs typeface="+mn-lt"/>
              </a:rPr>
              <a:t> (TCC)</a:t>
            </a:r>
            <a:r>
              <a:rPr lang="en-US" sz="1800" dirty="0">
                <a:latin typeface="Century Gothic"/>
                <a:ea typeface="+mn-lt"/>
                <a:cs typeface="+mn-lt"/>
              </a:rPr>
              <a:t> </a:t>
            </a:r>
            <a:r>
              <a:rPr lang="en-US" sz="1800" b="1" dirty="0" err="1">
                <a:latin typeface="Century Gothic"/>
                <a:ea typeface="+mn-lt"/>
                <a:cs typeface="+mn-lt"/>
              </a:rPr>
              <a:t>financés</a:t>
            </a:r>
            <a:r>
              <a:rPr lang="en-US" sz="1800" b="1" dirty="0">
                <a:latin typeface="Century Gothic"/>
                <a:ea typeface="+mn-lt"/>
                <a:cs typeface="+mn-lt"/>
              </a:rPr>
              <a:t>  par </a:t>
            </a:r>
            <a:r>
              <a:rPr lang="en-US" sz="1800" b="1" dirty="0" err="1">
                <a:latin typeface="Century Gothic"/>
                <a:ea typeface="+mn-lt"/>
                <a:cs typeface="+mn-lt"/>
              </a:rPr>
              <a:t>l'État</a:t>
            </a:r>
            <a:r>
              <a:rPr lang="en-US" sz="1800" b="1" dirty="0">
                <a:latin typeface="Century Gothic"/>
                <a:ea typeface="+mn-lt"/>
                <a:cs typeface="+mn-lt"/>
              </a:rPr>
              <a:t>.</a:t>
            </a:r>
            <a:r>
              <a:rPr lang="en-US" sz="1800" dirty="0">
                <a:latin typeface="Century Gothic"/>
                <a:ea typeface="+mn-lt"/>
                <a:cs typeface="+mn-lt"/>
              </a:rPr>
              <a:t> Les </a:t>
            </a:r>
            <a:r>
              <a:rPr lang="en-US" sz="1800" dirty="0" err="1">
                <a:latin typeface="Century Gothic"/>
                <a:ea typeface="+mn-lt"/>
                <a:cs typeface="+mn-lt"/>
              </a:rPr>
              <a:t>thérapeutes</a:t>
            </a:r>
            <a:r>
              <a:rPr lang="en-US" sz="1800" dirty="0">
                <a:latin typeface="Century Gothic"/>
                <a:ea typeface="+mn-lt"/>
                <a:cs typeface="+mn-lt"/>
              </a:rPr>
              <a:t> du </a:t>
            </a:r>
            <a:r>
              <a:rPr lang="en-US" sz="1800" dirty="0" err="1">
                <a:latin typeface="Century Gothic"/>
                <a:ea typeface="+mn-lt"/>
                <a:cs typeface="+mn-lt"/>
              </a:rPr>
              <a:t>programme</a:t>
            </a:r>
            <a:r>
              <a:rPr lang="en-US" sz="1800" dirty="0">
                <a:latin typeface="Century Gothic"/>
                <a:ea typeface="+mn-lt"/>
                <a:cs typeface="+mn-lt"/>
              </a:rPr>
              <a:t> </a:t>
            </a:r>
            <a:r>
              <a:rPr lang="en-US" sz="1800" dirty="0" err="1">
                <a:latin typeface="Century Gothic"/>
                <a:ea typeface="+mn-lt"/>
                <a:cs typeface="+mn-lt"/>
              </a:rPr>
              <a:t>reçoivent</a:t>
            </a:r>
            <a:r>
              <a:rPr lang="en-US" sz="1800" dirty="0">
                <a:latin typeface="Century Gothic"/>
                <a:ea typeface="+mn-lt"/>
                <a:cs typeface="+mn-lt"/>
              </a:rPr>
              <a:t> les clients pour environ </a:t>
            </a:r>
            <a:r>
              <a:rPr lang="en-US" sz="1800" b="1" dirty="0">
                <a:latin typeface="Century Gothic"/>
                <a:ea typeface="+mn-lt"/>
                <a:cs typeface="+mn-lt"/>
              </a:rPr>
              <a:t>12 séances</a:t>
            </a:r>
            <a:r>
              <a:rPr lang="en-US" sz="1800" dirty="0">
                <a:latin typeface="Century Gothic"/>
                <a:ea typeface="+mn-lt"/>
                <a:cs typeface="+mn-lt"/>
              </a:rPr>
              <a:t>.</a:t>
            </a:r>
            <a:endParaRPr lang="en-US" dirty="0">
              <a:cs typeface="Calibri" panose="020F0502020204030204"/>
            </a:endParaRPr>
          </a:p>
          <a:p>
            <a:pPr marL="0" indent="0">
              <a:lnSpc>
                <a:spcPct val="150000"/>
              </a:lnSpc>
              <a:buNone/>
            </a:pPr>
            <a:r>
              <a:rPr lang="en-US" sz="1800" dirty="0">
                <a:latin typeface="Century Gothic"/>
                <a:ea typeface="+mn-lt"/>
                <a:cs typeface="+mn-lt"/>
              </a:rPr>
              <a:t> Les séances se </a:t>
            </a:r>
            <a:r>
              <a:rPr lang="en-US" sz="1800" dirty="0" err="1">
                <a:latin typeface="Century Gothic"/>
                <a:ea typeface="+mn-lt"/>
                <a:cs typeface="+mn-lt"/>
              </a:rPr>
              <a:t>déroulent</a:t>
            </a:r>
            <a:r>
              <a:rPr lang="en-US" sz="1800" dirty="0">
                <a:latin typeface="Century Gothic"/>
                <a:ea typeface="+mn-lt"/>
                <a:cs typeface="+mn-lt"/>
              </a:rPr>
              <a:t> </a:t>
            </a:r>
            <a:r>
              <a:rPr lang="en-US" sz="1800" b="1" dirty="0" err="1">
                <a:latin typeface="Century Gothic"/>
                <a:ea typeface="+mn-lt"/>
                <a:cs typeface="+mn-lt"/>
              </a:rPr>
              <a:t>en</a:t>
            </a:r>
            <a:r>
              <a:rPr lang="en-US" sz="1800" b="1" dirty="0">
                <a:latin typeface="Century Gothic"/>
                <a:ea typeface="+mn-lt"/>
                <a:cs typeface="+mn-lt"/>
              </a:rPr>
              <a:t> </a:t>
            </a:r>
            <a:r>
              <a:rPr lang="en-US" sz="1800" b="1" dirty="0" err="1">
                <a:latin typeface="Century Gothic"/>
                <a:ea typeface="+mn-lt"/>
                <a:cs typeface="+mn-lt"/>
              </a:rPr>
              <a:t>personne</a:t>
            </a:r>
            <a:r>
              <a:rPr lang="en-US" sz="1800" dirty="0">
                <a:latin typeface="Century Gothic"/>
                <a:ea typeface="+mn-lt"/>
                <a:cs typeface="+mn-lt"/>
              </a:rPr>
              <a:t> </a:t>
            </a:r>
            <a:r>
              <a:rPr lang="en-US" sz="1800" dirty="0" err="1">
                <a:latin typeface="Century Gothic"/>
                <a:ea typeface="+mn-lt"/>
                <a:cs typeface="+mn-lt"/>
              </a:rPr>
              <a:t>ou</a:t>
            </a:r>
            <a:r>
              <a:rPr lang="en-US" sz="1800" dirty="0">
                <a:latin typeface="Century Gothic"/>
                <a:ea typeface="+mn-lt"/>
                <a:cs typeface="+mn-lt"/>
              </a:rPr>
              <a:t> </a:t>
            </a:r>
            <a:r>
              <a:rPr lang="en-US" sz="1800" b="1" dirty="0" err="1">
                <a:latin typeface="Century Gothic"/>
                <a:ea typeface="+mn-lt"/>
                <a:cs typeface="+mn-lt"/>
              </a:rPr>
              <a:t>virtuellement</a:t>
            </a:r>
            <a:r>
              <a:rPr lang="en-US" sz="1800" dirty="0">
                <a:latin typeface="Century Gothic"/>
                <a:ea typeface="+mn-lt"/>
                <a:cs typeface="+mn-lt"/>
              </a:rPr>
              <a:t>.</a:t>
            </a:r>
            <a:endParaRPr lang="en-US">
              <a:cs typeface="Calibri"/>
            </a:endParaRPr>
          </a:p>
          <a:p>
            <a:pPr>
              <a:lnSpc>
                <a:spcPct val="200000"/>
              </a:lnSpc>
              <a:buNone/>
            </a:pPr>
            <a:endParaRPr lang="en-US" sz="1800" u="sng" dirty="0">
              <a:latin typeface="Century Gothic"/>
              <a:ea typeface="+mn-lt"/>
              <a:cs typeface="+mn-lt"/>
            </a:endParaRPr>
          </a:p>
          <a:p>
            <a:pPr>
              <a:lnSpc>
                <a:spcPct val="200000"/>
              </a:lnSpc>
              <a:buNone/>
            </a:pPr>
            <a:r>
              <a:rPr lang="en-US" sz="1800" u="sng" dirty="0" err="1">
                <a:latin typeface="Century Gothic"/>
                <a:ea typeface="+mn-lt"/>
                <a:cs typeface="+mn-lt"/>
              </a:rPr>
              <a:t>Qu'est-ce</a:t>
            </a:r>
            <a:r>
              <a:rPr lang="en-US" sz="1800" u="sng" dirty="0">
                <a:latin typeface="Century Gothic"/>
                <a:ea typeface="+mn-lt"/>
                <a:cs typeface="+mn-lt"/>
              </a:rPr>
              <a:t> que la TCC ? </a:t>
            </a:r>
            <a:endParaRPr lang="en-CA" sz="1800" u="sng" dirty="0">
              <a:latin typeface="Century Gothic"/>
              <a:ea typeface="+mn-lt"/>
              <a:cs typeface="+mn-lt"/>
            </a:endParaRPr>
          </a:p>
          <a:p>
            <a:pPr marL="285750" indent="-285750">
              <a:lnSpc>
                <a:spcPct val="200000"/>
              </a:lnSpc>
              <a:spcBef>
                <a:spcPts val="0"/>
              </a:spcBef>
              <a:buFont typeface="Calibri" panose="020B0604020202020204" pitchFamily="34" charset="0"/>
              <a:buChar char="-"/>
            </a:pPr>
            <a:r>
              <a:rPr lang="en-US" sz="1800" dirty="0">
                <a:latin typeface="Century Gothic"/>
                <a:ea typeface="+mn-lt"/>
                <a:cs typeface="+mn-lt"/>
              </a:rPr>
              <a:t>La </a:t>
            </a:r>
            <a:r>
              <a:rPr lang="en-US" sz="1800" dirty="0" err="1">
                <a:latin typeface="Century Gothic"/>
                <a:ea typeface="+mn-lt"/>
                <a:cs typeface="+mn-lt"/>
              </a:rPr>
              <a:t>thérapie</a:t>
            </a:r>
            <a:r>
              <a:rPr lang="en-US" sz="1800" dirty="0">
                <a:latin typeface="Century Gothic"/>
                <a:ea typeface="+mn-lt"/>
                <a:cs typeface="+mn-lt"/>
              </a:rPr>
              <a:t> </a:t>
            </a:r>
          </a:p>
          <a:p>
            <a:pPr marL="285750" indent="-285750">
              <a:lnSpc>
                <a:spcPct val="200000"/>
              </a:lnSpc>
              <a:spcBef>
                <a:spcPts val="0"/>
              </a:spcBef>
              <a:buFont typeface="Calibri" panose="020B0604020202020204" pitchFamily="34" charset="0"/>
              <a:buChar char="-"/>
            </a:pPr>
            <a:r>
              <a:rPr lang="en-US" sz="1800" dirty="0" err="1">
                <a:latin typeface="Century Gothic"/>
                <a:ea typeface="+mn-lt"/>
                <a:cs typeface="+mn-lt"/>
              </a:rPr>
              <a:t>Orientée</a:t>
            </a:r>
            <a:r>
              <a:rPr lang="en-US" sz="1800" dirty="0">
                <a:latin typeface="Century Gothic"/>
                <a:ea typeface="+mn-lt"/>
                <a:cs typeface="+mn-lt"/>
              </a:rPr>
              <a:t> </a:t>
            </a:r>
            <a:r>
              <a:rPr lang="en-US" sz="1800" dirty="0" err="1">
                <a:latin typeface="Century Gothic"/>
                <a:ea typeface="+mn-lt"/>
                <a:cs typeface="+mn-lt"/>
              </a:rPr>
              <a:t>vers</a:t>
            </a:r>
            <a:r>
              <a:rPr lang="en-US" sz="1800" dirty="0">
                <a:latin typeface="Century Gothic"/>
                <a:ea typeface="+mn-lt"/>
                <a:cs typeface="+mn-lt"/>
              </a:rPr>
              <a:t> un</a:t>
            </a:r>
            <a:r>
              <a:rPr lang="en-US" sz="1800" b="1" dirty="0">
                <a:latin typeface="Century Gothic"/>
                <a:ea typeface="+mn-lt"/>
                <a:cs typeface="+mn-lt"/>
              </a:rPr>
              <a:t> </a:t>
            </a:r>
            <a:r>
              <a:rPr lang="en-US" sz="1800" b="1" dirty="0" err="1">
                <a:latin typeface="Century Gothic"/>
                <a:ea typeface="+mn-lt"/>
                <a:cs typeface="+mn-lt"/>
              </a:rPr>
              <a:t>objectif</a:t>
            </a:r>
            <a:r>
              <a:rPr lang="en-US" sz="1800" b="1" dirty="0">
                <a:latin typeface="Century Gothic"/>
                <a:ea typeface="+mn-lt"/>
                <a:cs typeface="+mn-lt"/>
              </a:rPr>
              <a:t> </a:t>
            </a:r>
            <a:endParaRPr lang="en-US" b="1">
              <a:latin typeface="Calibri" panose="020F0502020204030204"/>
              <a:ea typeface="+mn-lt"/>
              <a:cs typeface="+mn-lt"/>
            </a:endParaRPr>
          </a:p>
          <a:p>
            <a:pPr marL="285750" indent="-285750">
              <a:lnSpc>
                <a:spcPct val="200000"/>
              </a:lnSpc>
              <a:spcBef>
                <a:spcPts val="0"/>
              </a:spcBef>
              <a:buFont typeface="Calibri" panose="020B0604020202020204" pitchFamily="34" charset="0"/>
              <a:buChar char="-"/>
            </a:pPr>
            <a:r>
              <a:rPr lang="en-US" sz="1800" b="1">
                <a:latin typeface="Century Gothic"/>
                <a:ea typeface="+mn-lt"/>
                <a:cs typeface="+mn-lt"/>
              </a:rPr>
              <a:t>Limitée </a:t>
            </a:r>
            <a:r>
              <a:rPr lang="en-US" sz="1800">
                <a:latin typeface="Century Gothic"/>
                <a:ea typeface="+mn-lt"/>
                <a:cs typeface="+mn-lt"/>
              </a:rPr>
              <a:t>dans le </a:t>
            </a:r>
            <a:r>
              <a:rPr lang="en-US" sz="1800" b="1">
                <a:latin typeface="Century Gothic"/>
                <a:ea typeface="+mn-lt"/>
                <a:cs typeface="+mn-lt"/>
              </a:rPr>
              <a:t>temps</a:t>
            </a:r>
            <a:r>
              <a:rPr lang="en-US" sz="1800" dirty="0">
                <a:latin typeface="Century Gothic"/>
                <a:ea typeface="+mn-lt"/>
                <a:cs typeface="+mn-lt"/>
              </a:rPr>
              <a:t> </a:t>
            </a:r>
            <a:endParaRPr lang="en-US" dirty="0">
              <a:latin typeface="Calibri" panose="020F0502020204030204"/>
              <a:ea typeface="+mn-lt"/>
              <a:cs typeface="+mn-lt"/>
            </a:endParaRPr>
          </a:p>
          <a:p>
            <a:pPr marL="285750" indent="-285750">
              <a:lnSpc>
                <a:spcPct val="200000"/>
              </a:lnSpc>
              <a:spcBef>
                <a:spcPts val="0"/>
              </a:spcBef>
              <a:buFont typeface="Calibri" panose="020B0604020202020204" pitchFamily="34" charset="0"/>
              <a:buChar char="-"/>
            </a:pPr>
            <a:r>
              <a:rPr lang="en-US" sz="1800" dirty="0" err="1">
                <a:latin typeface="Century Gothic"/>
                <a:ea typeface="+mn-lt"/>
                <a:cs typeface="+mn-lt"/>
              </a:rPr>
              <a:t>Enseigne</a:t>
            </a:r>
            <a:r>
              <a:rPr lang="en-US" sz="1800" dirty="0">
                <a:latin typeface="Century Gothic"/>
                <a:ea typeface="+mn-lt"/>
                <a:cs typeface="+mn-lt"/>
              </a:rPr>
              <a:t> des </a:t>
            </a:r>
            <a:r>
              <a:rPr lang="en-US" sz="1800" b="1" dirty="0" err="1">
                <a:latin typeface="Century Gothic"/>
                <a:ea typeface="+mn-lt"/>
                <a:cs typeface="+mn-lt"/>
              </a:rPr>
              <a:t>compétences</a:t>
            </a:r>
            <a:r>
              <a:rPr lang="en-US" sz="1800" b="1" dirty="0">
                <a:latin typeface="Century Gothic"/>
                <a:ea typeface="+mn-lt"/>
                <a:cs typeface="+mn-lt"/>
              </a:rPr>
              <a:t> pratiques</a:t>
            </a:r>
            <a:r>
              <a:rPr lang="en-US" sz="1800" dirty="0">
                <a:latin typeface="Century Gothic"/>
                <a:ea typeface="+mn-lt"/>
                <a:cs typeface="+mn-lt"/>
              </a:rPr>
              <a:t> </a:t>
            </a:r>
            <a:endParaRPr lang="en-US" dirty="0">
              <a:latin typeface="Calibri" panose="020F0502020204030204"/>
              <a:ea typeface="+mn-lt"/>
              <a:cs typeface="+mn-lt"/>
            </a:endParaRPr>
          </a:p>
          <a:p>
            <a:pPr marL="0" indent="0">
              <a:lnSpc>
                <a:spcPct val="200000"/>
              </a:lnSpc>
              <a:spcBef>
                <a:spcPts val="0"/>
              </a:spcBef>
              <a:buNone/>
            </a:pPr>
            <a:r>
              <a:rPr lang="en-US" sz="1800" dirty="0" err="1">
                <a:latin typeface="Century Gothic"/>
                <a:ea typeface="+mn-lt"/>
                <a:cs typeface="+mn-lt"/>
              </a:rPr>
              <a:t>Gérer</a:t>
            </a:r>
            <a:r>
              <a:rPr lang="en-US" sz="1800" dirty="0">
                <a:latin typeface="Century Gothic"/>
                <a:ea typeface="+mn-lt"/>
                <a:cs typeface="+mn-lt"/>
              </a:rPr>
              <a:t> la </a:t>
            </a:r>
            <a:r>
              <a:rPr lang="en-US" sz="1800" b="1" dirty="0" err="1">
                <a:latin typeface="Century Gothic"/>
                <a:ea typeface="+mn-lt"/>
                <a:cs typeface="+mn-lt"/>
              </a:rPr>
              <a:t>santé</a:t>
            </a:r>
            <a:r>
              <a:rPr lang="en-US" sz="1800" b="1" dirty="0">
                <a:latin typeface="Century Gothic"/>
                <a:ea typeface="+mn-lt"/>
                <a:cs typeface="+mn-lt"/>
              </a:rPr>
              <a:t> </a:t>
            </a:r>
            <a:r>
              <a:rPr lang="en-US" sz="1800" b="1" dirty="0" err="1">
                <a:latin typeface="Century Gothic"/>
                <a:ea typeface="+mn-lt"/>
                <a:cs typeface="+mn-lt"/>
              </a:rPr>
              <a:t>mentale</a:t>
            </a:r>
            <a:r>
              <a:rPr lang="en-US" sz="1800" dirty="0">
                <a:latin typeface="Century Gothic"/>
                <a:ea typeface="+mn-lt"/>
                <a:cs typeface="+mn-lt"/>
              </a:rPr>
              <a:t> </a:t>
            </a:r>
          </a:p>
          <a:p>
            <a:pPr marL="0" indent="0">
              <a:lnSpc>
                <a:spcPct val="200000"/>
              </a:lnSpc>
              <a:spcBef>
                <a:spcPts val="0"/>
              </a:spcBef>
              <a:buNone/>
            </a:pPr>
            <a:r>
              <a:rPr lang="en-US" sz="1800" dirty="0" err="1">
                <a:latin typeface="Century Gothic"/>
                <a:ea typeface="+mn-lt"/>
                <a:cs typeface="+mn-lt"/>
              </a:rPr>
              <a:t>Améliorer</a:t>
            </a:r>
            <a:r>
              <a:rPr lang="en-US" sz="1800" dirty="0">
                <a:latin typeface="Century Gothic"/>
                <a:ea typeface="+mn-lt"/>
                <a:cs typeface="+mn-lt"/>
              </a:rPr>
              <a:t> la </a:t>
            </a:r>
            <a:r>
              <a:rPr lang="en-US" sz="1800" b="1" dirty="0" err="1">
                <a:latin typeface="Century Gothic"/>
                <a:ea typeface="+mn-lt"/>
                <a:cs typeface="+mn-lt"/>
              </a:rPr>
              <a:t>qualité</a:t>
            </a:r>
            <a:r>
              <a:rPr lang="en-US" sz="1800" b="1" dirty="0">
                <a:latin typeface="Century Gothic"/>
                <a:ea typeface="+mn-lt"/>
                <a:cs typeface="+mn-lt"/>
              </a:rPr>
              <a:t> de vie </a:t>
            </a:r>
          </a:p>
          <a:p>
            <a:pPr>
              <a:lnSpc>
                <a:spcPct val="200000"/>
              </a:lnSpc>
              <a:buFont typeface="Calibri" panose="020B0604020202020204" pitchFamily="34" charset="0"/>
              <a:buChar char="-"/>
            </a:pPr>
            <a:endParaRPr lang="en-US" sz="1800" b="1" dirty="0">
              <a:ea typeface="+mn-lt"/>
              <a:cs typeface="+mn-lt"/>
            </a:endParaRPr>
          </a:p>
        </p:txBody>
      </p:sp>
      <p:pic>
        <p:nvPicPr>
          <p:cNvPr id="5" name="Picture 4" descr="A picture containing text, sign&#10;&#10;Description automatically generated">
            <a:extLst>
              <a:ext uri="{FF2B5EF4-FFF2-40B4-BE49-F238E27FC236}">
                <a16:creationId xmlns:a16="http://schemas.microsoft.com/office/drawing/2014/main" id="{1ADBEB04-115B-BD38-DDE6-CDE7C50463F9}"/>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8110113B-8EEB-2EDC-2685-21DEF0FA1BDF}"/>
              </a:ext>
            </a:extLst>
          </p:cNvPr>
          <p:cNvSpPr txBox="1"/>
          <p:nvPr/>
        </p:nvSpPr>
        <p:spPr>
          <a:xfrm>
            <a:off x="-319" y="118241"/>
            <a:ext cx="67323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Increasing Access to Structured Psychotherapy (IASP) Program</a:t>
            </a:r>
            <a:endParaRPr lang="en-US">
              <a:cs typeface="Calibri"/>
            </a:endParaRPr>
          </a:p>
        </p:txBody>
      </p:sp>
      <p:sp>
        <p:nvSpPr>
          <p:cNvPr id="4" name="TextBox 3">
            <a:extLst>
              <a:ext uri="{FF2B5EF4-FFF2-40B4-BE49-F238E27FC236}">
                <a16:creationId xmlns:a16="http://schemas.microsoft.com/office/drawing/2014/main" id="{22D0C4A5-8CF7-60FB-19DA-10E4A2C5D470}"/>
              </a:ext>
            </a:extLst>
          </p:cNvPr>
          <p:cNvSpPr txBox="1"/>
          <p:nvPr/>
        </p:nvSpPr>
        <p:spPr>
          <a:xfrm>
            <a:off x="1094538" y="9196107"/>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Royal Ottawa Health Care Group: </a:t>
            </a:r>
            <a:r>
              <a:rPr lang="en-CA" b="1">
                <a:latin typeface="Century Gothic"/>
                <a:cs typeface="Segoe UI"/>
              </a:rPr>
              <a:t>1-877-527-8207 </a:t>
            </a:r>
          </a:p>
        </p:txBody>
      </p:sp>
      <p:pic>
        <p:nvPicPr>
          <p:cNvPr id="8" name="Picture 7">
            <a:extLst>
              <a:ext uri="{FF2B5EF4-FFF2-40B4-BE49-F238E27FC236}">
                <a16:creationId xmlns:a16="http://schemas.microsoft.com/office/drawing/2014/main" id="{5C156ECB-5F3B-5A19-C1E4-F5DDD9E17410}"/>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9" name="Picture 9">
            <a:extLst>
              <a:ext uri="{FF2B5EF4-FFF2-40B4-BE49-F238E27FC236}">
                <a16:creationId xmlns:a16="http://schemas.microsoft.com/office/drawing/2014/main" id="{7115312B-0F83-8D2E-FAB7-1C4FDB03D12B}"/>
              </a:ext>
            </a:extLst>
          </p:cNvPr>
          <p:cNvPicPr>
            <a:picLocks noChangeAspect="1"/>
          </p:cNvPicPr>
          <p:nvPr/>
        </p:nvPicPr>
        <p:blipFill>
          <a:blip r:embed="rId4"/>
          <a:stretch>
            <a:fillRect/>
          </a:stretch>
        </p:blipFill>
        <p:spPr>
          <a:xfrm>
            <a:off x="3892644" y="4009173"/>
            <a:ext cx="647140" cy="632012"/>
          </a:xfrm>
          <a:prstGeom prst="rect">
            <a:avLst/>
          </a:prstGeom>
        </p:spPr>
      </p:pic>
      <p:pic>
        <p:nvPicPr>
          <p:cNvPr id="11" name="Picture 2">
            <a:extLst>
              <a:ext uri="{FF2B5EF4-FFF2-40B4-BE49-F238E27FC236}">
                <a16:creationId xmlns:a16="http://schemas.microsoft.com/office/drawing/2014/main" id="{4D74BB35-B855-2F8A-469F-38EBA353A380}"/>
              </a:ext>
            </a:extLst>
          </p:cNvPr>
          <p:cNvPicPr>
            <a:picLocks noChangeAspect="1"/>
          </p:cNvPicPr>
          <p:nvPr/>
        </p:nvPicPr>
        <p:blipFill>
          <a:blip r:embed="rId5"/>
          <a:stretch>
            <a:fillRect/>
          </a:stretch>
        </p:blipFill>
        <p:spPr>
          <a:xfrm>
            <a:off x="5710934" y="4102592"/>
            <a:ext cx="591754" cy="602785"/>
          </a:xfrm>
          <a:prstGeom prst="rect">
            <a:avLst/>
          </a:prstGeom>
        </p:spPr>
      </p:pic>
      <p:pic>
        <p:nvPicPr>
          <p:cNvPr id="12" name="Picture 12">
            <a:extLst>
              <a:ext uri="{FF2B5EF4-FFF2-40B4-BE49-F238E27FC236}">
                <a16:creationId xmlns:a16="http://schemas.microsoft.com/office/drawing/2014/main" id="{656A746A-2C58-B5C0-1C8D-2E4B82C30F5E}"/>
              </a:ext>
            </a:extLst>
          </p:cNvPr>
          <p:cNvPicPr>
            <a:picLocks noChangeAspect="1"/>
          </p:cNvPicPr>
          <p:nvPr/>
        </p:nvPicPr>
        <p:blipFill>
          <a:blip r:embed="rId6"/>
          <a:stretch>
            <a:fillRect/>
          </a:stretch>
        </p:blipFill>
        <p:spPr>
          <a:xfrm>
            <a:off x="3458790" y="8408005"/>
            <a:ext cx="708213" cy="708213"/>
          </a:xfrm>
          <a:prstGeom prst="rect">
            <a:avLst/>
          </a:prstGeom>
        </p:spPr>
      </p:pic>
      <p:pic>
        <p:nvPicPr>
          <p:cNvPr id="13" name="Picture 13">
            <a:extLst>
              <a:ext uri="{FF2B5EF4-FFF2-40B4-BE49-F238E27FC236}">
                <a16:creationId xmlns:a16="http://schemas.microsoft.com/office/drawing/2014/main" id="{2DBF7BB2-00FD-3D48-C0CA-1D614A8A9CAD}"/>
              </a:ext>
            </a:extLst>
          </p:cNvPr>
          <p:cNvPicPr>
            <a:picLocks noChangeAspect="1"/>
          </p:cNvPicPr>
          <p:nvPr/>
        </p:nvPicPr>
        <p:blipFill>
          <a:blip r:embed="rId7"/>
          <a:stretch>
            <a:fillRect/>
          </a:stretch>
        </p:blipFill>
        <p:spPr>
          <a:xfrm>
            <a:off x="3000142" y="7614359"/>
            <a:ext cx="721660" cy="721660"/>
          </a:xfrm>
          <a:prstGeom prst="rect">
            <a:avLst/>
          </a:prstGeom>
        </p:spPr>
      </p:pic>
      <p:pic>
        <p:nvPicPr>
          <p:cNvPr id="14" name="Picture 14">
            <a:extLst>
              <a:ext uri="{FF2B5EF4-FFF2-40B4-BE49-F238E27FC236}">
                <a16:creationId xmlns:a16="http://schemas.microsoft.com/office/drawing/2014/main" id="{59227D4B-ACB3-CF55-DE57-50D369CE4886}"/>
              </a:ext>
            </a:extLst>
          </p:cNvPr>
          <p:cNvPicPr>
            <a:picLocks noChangeAspect="1"/>
          </p:cNvPicPr>
          <p:nvPr/>
        </p:nvPicPr>
        <p:blipFill>
          <a:blip r:embed="rId8"/>
          <a:stretch>
            <a:fillRect/>
          </a:stretch>
        </p:blipFill>
        <p:spPr>
          <a:xfrm>
            <a:off x="5352116" y="5623870"/>
            <a:ext cx="1165412" cy="1165412"/>
          </a:xfrm>
          <a:prstGeom prst="rect">
            <a:avLst/>
          </a:prstGeom>
        </p:spPr>
      </p:pic>
      <p:pic>
        <p:nvPicPr>
          <p:cNvPr id="15" name="Picture 15">
            <a:extLst>
              <a:ext uri="{FF2B5EF4-FFF2-40B4-BE49-F238E27FC236}">
                <a16:creationId xmlns:a16="http://schemas.microsoft.com/office/drawing/2014/main" id="{53A574C5-4460-0933-67DB-F1E878A6FB0E}"/>
              </a:ext>
            </a:extLst>
          </p:cNvPr>
          <p:cNvPicPr>
            <a:picLocks noChangeAspect="1"/>
          </p:cNvPicPr>
          <p:nvPr/>
        </p:nvPicPr>
        <p:blipFill>
          <a:blip r:embed="rId9"/>
          <a:stretch>
            <a:fillRect/>
          </a:stretch>
        </p:blipFill>
        <p:spPr>
          <a:xfrm>
            <a:off x="3512764" y="5758882"/>
            <a:ext cx="1017495" cy="1030941"/>
          </a:xfrm>
          <a:prstGeom prst="rect">
            <a:avLst/>
          </a:prstGeom>
        </p:spPr>
      </p:pic>
      <p:pic>
        <p:nvPicPr>
          <p:cNvPr id="16" name="Picture 16">
            <a:extLst>
              <a:ext uri="{FF2B5EF4-FFF2-40B4-BE49-F238E27FC236}">
                <a16:creationId xmlns:a16="http://schemas.microsoft.com/office/drawing/2014/main" id="{DE318AE5-3E29-F0EB-059D-FEFEF2B8CEEA}"/>
              </a:ext>
            </a:extLst>
          </p:cNvPr>
          <p:cNvPicPr>
            <a:picLocks noChangeAspect="1"/>
          </p:cNvPicPr>
          <p:nvPr/>
        </p:nvPicPr>
        <p:blipFill>
          <a:blip r:embed="rId10"/>
          <a:stretch>
            <a:fillRect/>
          </a:stretch>
        </p:blipFill>
        <p:spPr>
          <a:xfrm>
            <a:off x="4427444" y="5852632"/>
            <a:ext cx="842683" cy="842683"/>
          </a:xfrm>
          <a:prstGeom prst="rect">
            <a:avLst/>
          </a:prstGeom>
        </p:spPr>
      </p:pic>
      <p:sp>
        <p:nvSpPr>
          <p:cNvPr id="2" name="TextBox 1">
            <a:extLst>
              <a:ext uri="{FF2B5EF4-FFF2-40B4-BE49-F238E27FC236}">
                <a16:creationId xmlns:a16="http://schemas.microsoft.com/office/drawing/2014/main" id="{E28A5DFF-10AD-31B2-77FE-1CDE9B3EA1E5}"/>
              </a:ext>
            </a:extLst>
          </p:cNvPr>
          <p:cNvSpPr txBox="1"/>
          <p:nvPr/>
        </p:nvSpPr>
        <p:spPr>
          <a:xfrm>
            <a:off x="8640762" y="285642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libri" panose="020F0502020204030204"/>
              <a:cs typeface="Calibri" panose="020F0502020204030204"/>
            </a:endParaRPr>
          </a:p>
          <a:p>
            <a:endParaRPr lang="en-US">
              <a:cs typeface="Calibri"/>
            </a:endParaRPr>
          </a:p>
        </p:txBody>
      </p:sp>
      <p:sp>
        <p:nvSpPr>
          <p:cNvPr id="10" name="TextBox 9">
            <a:extLst>
              <a:ext uri="{FF2B5EF4-FFF2-40B4-BE49-F238E27FC236}">
                <a16:creationId xmlns:a16="http://schemas.microsoft.com/office/drawing/2014/main" id="{8C274D4E-658A-B83E-B971-16483C86F104}"/>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The Royal (2024). IASP Champlain</a:t>
            </a:r>
            <a:r>
              <a:rPr lang="en-US" sz="700" dirty="0">
                <a:solidFill>
                  <a:srgbClr val="000000"/>
                </a:solidFill>
                <a:ea typeface="+mn-lt"/>
                <a:cs typeface="+mn-lt"/>
              </a:rPr>
              <a:t> Region Referral Form EN. Retrieved</a:t>
            </a:r>
            <a:r>
              <a:rPr lang="en-US" sz="700" dirty="0"/>
              <a:t> from </a:t>
            </a:r>
            <a:r>
              <a:rPr lang="en-US" sz="700" dirty="0">
                <a:ea typeface="+mn-lt"/>
                <a:cs typeface="+mn-lt"/>
              </a:rPr>
              <a:t>https://www.theroyal.ca/sites/default/files/2020-07/IASP_Champlain_Region_Referral_Form_EN_0.pdf</a:t>
            </a:r>
          </a:p>
        </p:txBody>
      </p:sp>
    </p:spTree>
    <p:extLst>
      <p:ext uri="{BB962C8B-B14F-4D97-AF65-F5344CB8AC3E}">
        <p14:creationId xmlns:p14="http://schemas.microsoft.com/office/powerpoint/2010/main" val="50865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F6A6FF13-74BD-5E2F-E911-0F59C1F1E59D}"/>
              </a:ext>
            </a:extLst>
          </p:cNvPr>
          <p:cNvSpPr txBox="1"/>
          <p:nvPr/>
        </p:nvSpPr>
        <p:spPr>
          <a:xfrm>
            <a:off x="-319" y="118241"/>
            <a:ext cx="727834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Programme </a:t>
            </a:r>
            <a:r>
              <a:rPr lang="en-CA" sz="2800" b="1" dirty="0" err="1">
                <a:latin typeface="Century Gothic"/>
              </a:rPr>
              <a:t>d'adaptatin</a:t>
            </a:r>
            <a:r>
              <a:rPr lang="en-CA" sz="2800" b="1" dirty="0">
                <a:latin typeface="Century Gothic"/>
              </a:rPr>
              <a:t> des habitations et des </a:t>
            </a:r>
            <a:r>
              <a:rPr lang="en-CA" sz="2800" b="1" dirty="0" err="1">
                <a:latin typeface="Century Gothic"/>
              </a:rPr>
              <a:t>véhicules</a:t>
            </a:r>
            <a:r>
              <a:rPr lang="en-CA" sz="2800" b="1" dirty="0">
                <a:latin typeface="Century Gothic"/>
              </a:rPr>
              <a:t> (PAHV)</a:t>
            </a:r>
            <a:endParaRPr lang="en-US" sz="2800" dirty="0">
              <a:latin typeface="Century Gothic"/>
            </a:endParaRPr>
          </a:p>
          <a:p>
            <a:r>
              <a:rPr lang="en-CA" sz="2800" b="1" dirty="0">
                <a:latin typeface="Century Gothic"/>
              </a:rPr>
              <a:t>de la MDSC</a:t>
            </a:r>
            <a:endParaRPr lang="en-US" sz="2800" dirty="0">
              <a:latin typeface="Century Gothic"/>
            </a:endParaRPr>
          </a:p>
        </p:txBody>
      </p:sp>
      <p:sp>
        <p:nvSpPr>
          <p:cNvPr id="2" name="TextBox 1">
            <a:extLst>
              <a:ext uri="{FF2B5EF4-FFF2-40B4-BE49-F238E27FC236}">
                <a16:creationId xmlns:a16="http://schemas.microsoft.com/office/drawing/2014/main" id="{56E93BB7-8269-7FE5-A1D0-261DEA7A1564}"/>
              </a:ext>
            </a:extLst>
          </p:cNvPr>
          <p:cNvSpPr txBox="1"/>
          <p:nvPr/>
        </p:nvSpPr>
        <p:spPr>
          <a:xfrm>
            <a:off x="127406" y="1425017"/>
            <a:ext cx="7641369" cy="68759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000"/>
              </a:spcBef>
            </a:pPr>
            <a:r>
              <a:rPr lang="en-US" dirty="0">
                <a:latin typeface="Century Gothic"/>
                <a:ea typeface="+mn-lt"/>
                <a:cs typeface="+mn-lt"/>
              </a:rPr>
              <a:t>Le </a:t>
            </a:r>
            <a:r>
              <a:rPr lang="en-US" dirty="0" err="1">
                <a:latin typeface="Century Gothic"/>
                <a:ea typeface="+mn-lt"/>
                <a:cs typeface="+mn-lt"/>
              </a:rPr>
              <a:t>programme</a:t>
            </a:r>
            <a:r>
              <a:rPr lang="en-US" dirty="0">
                <a:latin typeface="Century Gothic"/>
                <a:ea typeface="+mn-lt"/>
                <a:cs typeface="+mn-lt"/>
              </a:rPr>
              <a:t> de modification des habitations et des </a:t>
            </a:r>
            <a:r>
              <a:rPr lang="en-US" dirty="0" err="1">
                <a:latin typeface="Century Gothic"/>
                <a:ea typeface="+mn-lt"/>
                <a:cs typeface="+mn-lt"/>
              </a:rPr>
              <a:t>véhicules</a:t>
            </a:r>
            <a:r>
              <a:rPr lang="en-US" dirty="0">
                <a:latin typeface="Century Gothic"/>
                <a:ea typeface="+mn-lt"/>
                <a:cs typeface="+mn-lt"/>
              </a:rPr>
              <a:t> (HVMP) </a:t>
            </a:r>
            <a:r>
              <a:rPr lang="en-US" dirty="0" err="1">
                <a:latin typeface="Century Gothic"/>
                <a:ea typeface="+mn-lt"/>
                <a:cs typeface="+mn-lt"/>
              </a:rPr>
              <a:t>offre</a:t>
            </a:r>
            <a:r>
              <a:rPr lang="en-US" dirty="0">
                <a:latin typeface="Century Gothic"/>
                <a:ea typeface="+mn-lt"/>
                <a:cs typeface="+mn-lt"/>
              </a:rPr>
              <a:t> </a:t>
            </a:r>
            <a:r>
              <a:rPr lang="en-US" dirty="0" err="1">
                <a:latin typeface="Century Gothic"/>
                <a:ea typeface="+mn-lt"/>
                <a:cs typeface="+mn-lt"/>
              </a:rPr>
              <a:t>jusqu'à</a:t>
            </a:r>
            <a:r>
              <a:rPr lang="en-US" dirty="0">
                <a:latin typeface="Century Gothic"/>
                <a:ea typeface="+mn-lt"/>
                <a:cs typeface="+mn-lt"/>
              </a:rPr>
              <a:t> 15 000 dollars pour la modification des habitations et des </a:t>
            </a:r>
            <a:r>
              <a:rPr lang="en-US" dirty="0" err="1">
                <a:latin typeface="Century Gothic"/>
                <a:ea typeface="+mn-lt"/>
                <a:cs typeface="+mn-lt"/>
              </a:rPr>
              <a:t>véhicules</a:t>
            </a:r>
            <a:r>
              <a:rPr lang="en-US" dirty="0">
                <a:latin typeface="Century Gothic"/>
                <a:ea typeface="+mn-lt"/>
                <a:cs typeface="+mn-lt"/>
              </a:rPr>
              <a:t>.</a:t>
            </a:r>
            <a:r>
              <a:rPr lang="en-CA" dirty="0">
                <a:latin typeface="Century Gothic"/>
                <a:ea typeface="+mn-lt"/>
                <a:cs typeface="+mn-lt"/>
              </a:rPr>
              <a:t>  </a:t>
            </a:r>
            <a:endParaRPr lang="en-US" dirty="0">
              <a:ea typeface="Calibri"/>
              <a:cs typeface="Calibri" panose="020F0502020204030204"/>
            </a:endParaRPr>
          </a:p>
          <a:p>
            <a:pPr>
              <a:lnSpc>
                <a:spcPct val="200000"/>
              </a:lnSpc>
              <a:spcBef>
                <a:spcPts val="1000"/>
              </a:spcBef>
            </a:pPr>
            <a:r>
              <a:rPr lang="en-US" dirty="0">
                <a:latin typeface="Century Gothic"/>
                <a:ea typeface="+mn-lt"/>
                <a:cs typeface="+mn-lt"/>
              </a:rPr>
              <a:t>Vous </a:t>
            </a:r>
            <a:r>
              <a:rPr lang="en-US" dirty="0" err="1">
                <a:latin typeface="Century Gothic"/>
                <a:ea typeface="+mn-lt"/>
                <a:cs typeface="+mn-lt"/>
              </a:rPr>
              <a:t>devez</a:t>
            </a:r>
            <a:r>
              <a:rPr lang="en-US" dirty="0">
                <a:latin typeface="Century Gothic"/>
                <a:ea typeface="+mn-lt"/>
                <a:cs typeface="+mn-lt"/>
              </a:rPr>
              <a:t> </a:t>
            </a:r>
            <a:r>
              <a:rPr lang="en-US" b="1" dirty="0" err="1">
                <a:latin typeface="Century Gothic"/>
                <a:ea typeface="+mn-lt"/>
                <a:cs typeface="+mn-lt"/>
              </a:rPr>
              <a:t>d'abord</a:t>
            </a:r>
            <a:r>
              <a:rPr lang="en-US" b="1" dirty="0">
                <a:latin typeface="Century Gothic"/>
                <a:ea typeface="+mn-lt"/>
                <a:cs typeface="+mn-lt"/>
              </a:rPr>
              <a:t> </a:t>
            </a:r>
            <a:r>
              <a:rPr lang="en-US" b="1" dirty="0" err="1">
                <a:latin typeface="Century Gothic"/>
                <a:ea typeface="+mn-lt"/>
                <a:cs typeface="+mn-lt"/>
              </a:rPr>
              <a:t>accéder</a:t>
            </a:r>
            <a:r>
              <a:rPr lang="en-US" b="1" dirty="0">
                <a:latin typeface="Century Gothic"/>
                <a:ea typeface="+mn-lt"/>
                <a:cs typeface="+mn-lt"/>
              </a:rPr>
              <a:t> à tout </a:t>
            </a:r>
            <a:r>
              <a:rPr lang="en-US" b="1" dirty="0" err="1">
                <a:latin typeface="Century Gothic"/>
                <a:ea typeface="+mn-lt"/>
                <a:cs typeface="+mn-lt"/>
              </a:rPr>
              <a:t>autre</a:t>
            </a:r>
            <a:r>
              <a:rPr lang="en-US" b="1" dirty="0">
                <a:latin typeface="Century Gothic"/>
                <a:ea typeface="+mn-lt"/>
                <a:cs typeface="+mn-lt"/>
              </a:rPr>
              <a:t> </a:t>
            </a:r>
            <a:r>
              <a:rPr lang="en-US" b="1" dirty="0" err="1">
                <a:latin typeface="Century Gothic"/>
                <a:ea typeface="+mn-lt"/>
                <a:cs typeface="+mn-lt"/>
              </a:rPr>
              <a:t>financement</a:t>
            </a:r>
            <a:r>
              <a:rPr lang="en-US" dirty="0">
                <a:latin typeface="Century Gothic"/>
                <a:ea typeface="+mn-lt"/>
                <a:cs typeface="+mn-lt"/>
              </a:rPr>
              <a:t> </a:t>
            </a:r>
            <a:r>
              <a:rPr lang="en-US" b="1" dirty="0" err="1">
                <a:latin typeface="Century Gothic"/>
                <a:ea typeface="+mn-lt"/>
                <a:cs typeface="+mn-lt"/>
              </a:rPr>
              <a:t>avant</a:t>
            </a:r>
            <a:r>
              <a:rPr lang="en-US" b="1" dirty="0">
                <a:latin typeface="Century Gothic"/>
                <a:ea typeface="+mn-lt"/>
                <a:cs typeface="+mn-lt"/>
              </a:rPr>
              <a:t> de  faire </a:t>
            </a:r>
            <a:r>
              <a:rPr lang="en-US" b="1" dirty="0" err="1">
                <a:latin typeface="Century Gothic"/>
                <a:ea typeface="+mn-lt"/>
                <a:cs typeface="+mn-lt"/>
              </a:rPr>
              <a:t>une</a:t>
            </a:r>
            <a:r>
              <a:rPr lang="en-US" b="1" dirty="0">
                <a:latin typeface="Century Gothic"/>
                <a:ea typeface="+mn-lt"/>
                <a:cs typeface="+mn-lt"/>
              </a:rPr>
              <a:t> </a:t>
            </a:r>
            <a:r>
              <a:rPr lang="en-US" b="1" dirty="0" err="1">
                <a:latin typeface="Century Gothic"/>
                <a:ea typeface="+mn-lt"/>
                <a:cs typeface="+mn-lt"/>
              </a:rPr>
              <a:t>demande</a:t>
            </a:r>
            <a:r>
              <a:rPr lang="en-US" dirty="0">
                <a:latin typeface="Century Gothic"/>
                <a:ea typeface="+mn-lt"/>
                <a:cs typeface="+mn-lt"/>
              </a:rPr>
              <a:t> au HVMP. </a:t>
            </a:r>
            <a:endParaRPr lang="en-CA" dirty="0">
              <a:cs typeface="Calibri"/>
            </a:endParaRPr>
          </a:p>
          <a:p>
            <a:pPr algn="ctr">
              <a:lnSpc>
                <a:spcPct val="200000"/>
              </a:lnSpc>
              <a:spcBef>
                <a:spcPts val="1000"/>
              </a:spcBef>
            </a:pPr>
            <a:r>
              <a:rPr lang="en-US" u="sng" dirty="0" err="1">
                <a:latin typeface="Century Gothic"/>
                <a:ea typeface="+mn-lt"/>
                <a:cs typeface="+mn-lt"/>
              </a:rPr>
              <a:t>Critères</a:t>
            </a:r>
            <a:r>
              <a:rPr lang="en-US" u="sng" dirty="0">
                <a:latin typeface="Century Gothic"/>
                <a:ea typeface="+mn-lt"/>
                <a:cs typeface="+mn-lt"/>
              </a:rPr>
              <a:t> </a:t>
            </a:r>
            <a:r>
              <a:rPr lang="en-US" u="sng" dirty="0" err="1">
                <a:latin typeface="Century Gothic"/>
                <a:ea typeface="+mn-lt"/>
                <a:cs typeface="+mn-lt"/>
              </a:rPr>
              <a:t>d'admissibilité</a:t>
            </a:r>
            <a:r>
              <a:rPr lang="en-US" u="sng" dirty="0">
                <a:latin typeface="Century Gothic"/>
                <a:ea typeface="+mn-lt"/>
                <a:cs typeface="+mn-lt"/>
              </a:rPr>
              <a:t>:</a:t>
            </a:r>
            <a:endParaRPr lang="en-US" dirty="0">
              <a:latin typeface="Century Gothic"/>
              <a:cs typeface="Calibri"/>
            </a:endParaRPr>
          </a:p>
          <a:p>
            <a:pPr marL="285750" indent="-285750">
              <a:lnSpc>
                <a:spcPct val="200000"/>
              </a:lnSpc>
              <a:spcBef>
                <a:spcPts val="1000"/>
              </a:spcBef>
              <a:buFont typeface="Arial"/>
              <a:buChar char="•"/>
            </a:pPr>
            <a:r>
              <a:rPr lang="en-US" dirty="0">
                <a:latin typeface="Century Gothic"/>
                <a:ea typeface="+mn-lt"/>
                <a:cs typeface="+mn-lt"/>
              </a:rPr>
              <a:t>Vous </a:t>
            </a:r>
            <a:r>
              <a:rPr lang="en-US" dirty="0" err="1">
                <a:latin typeface="Century Gothic"/>
                <a:ea typeface="+mn-lt"/>
                <a:cs typeface="+mn-lt"/>
              </a:rPr>
              <a:t>devez</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un </a:t>
            </a:r>
            <a:r>
              <a:rPr lang="en-US" b="1" dirty="0" err="1">
                <a:latin typeface="Century Gothic"/>
                <a:ea typeface="+mn-lt"/>
                <a:cs typeface="+mn-lt"/>
              </a:rPr>
              <a:t>résident</a:t>
            </a:r>
            <a:r>
              <a:rPr lang="en-US" b="1" dirty="0">
                <a:latin typeface="Century Gothic"/>
                <a:ea typeface="+mn-lt"/>
                <a:cs typeface="+mn-lt"/>
              </a:rPr>
              <a:t> permanent de </a:t>
            </a:r>
            <a:r>
              <a:rPr lang="en-US" b="1" dirty="0" err="1">
                <a:latin typeface="Century Gothic"/>
                <a:ea typeface="+mn-lt"/>
                <a:cs typeface="+mn-lt"/>
              </a:rPr>
              <a:t>l'Ontario</a:t>
            </a:r>
            <a:r>
              <a:rPr lang="en-US" b="1" dirty="0">
                <a:latin typeface="Century Gothic"/>
                <a:ea typeface="+mn-lt"/>
                <a:cs typeface="+mn-lt"/>
              </a:rPr>
              <a:t> </a:t>
            </a:r>
            <a:endParaRPr lang="en-US" dirty="0">
              <a:latin typeface="Century Gothic"/>
              <a:ea typeface="+mn-lt"/>
              <a:cs typeface="+mn-lt"/>
            </a:endParaRPr>
          </a:p>
          <a:p>
            <a:pPr marL="285750" indent="-285750">
              <a:lnSpc>
                <a:spcPct val="200000"/>
              </a:lnSpc>
              <a:spcBef>
                <a:spcPts val="1000"/>
              </a:spcBef>
              <a:buFont typeface="Arial"/>
              <a:buChar char="•"/>
            </a:pPr>
            <a:r>
              <a:rPr lang="en-US" dirty="0">
                <a:latin typeface="Century Gothic"/>
                <a:ea typeface="+mn-lt"/>
                <a:cs typeface="+mn-lt"/>
              </a:rPr>
              <a:t>Vous </a:t>
            </a:r>
            <a:r>
              <a:rPr lang="en-US" dirty="0" err="1">
                <a:latin typeface="Century Gothic"/>
                <a:ea typeface="+mn-lt"/>
                <a:cs typeface="+mn-lt"/>
              </a:rPr>
              <a:t>devez</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a:t>
            </a:r>
            <a:r>
              <a:rPr lang="en-US" dirty="0" err="1">
                <a:latin typeface="Century Gothic"/>
                <a:ea typeface="+mn-lt"/>
                <a:cs typeface="+mn-lt"/>
              </a:rPr>
              <a:t>atteint</a:t>
            </a:r>
            <a:r>
              <a:rPr lang="en-US" dirty="0">
                <a:latin typeface="Century Gothic"/>
                <a:ea typeface="+mn-lt"/>
                <a:cs typeface="+mn-lt"/>
              </a:rPr>
              <a:t> d'un</a:t>
            </a:r>
            <a:r>
              <a:rPr lang="en-US" b="1" dirty="0">
                <a:latin typeface="Century Gothic"/>
                <a:ea typeface="+mn-lt"/>
                <a:cs typeface="+mn-lt"/>
              </a:rPr>
              <a:t> handicap</a:t>
            </a:r>
            <a:r>
              <a:rPr lang="en-US" dirty="0">
                <a:latin typeface="Century Gothic"/>
                <a:ea typeface="+mn-lt"/>
                <a:cs typeface="+mn-lt"/>
              </a:rPr>
              <a:t> </a:t>
            </a:r>
            <a:r>
              <a:rPr lang="en-US" dirty="0" err="1">
                <a:latin typeface="Century Gothic"/>
                <a:ea typeface="+mn-lt"/>
                <a:cs typeface="+mn-lt"/>
              </a:rPr>
              <a:t>ou</a:t>
            </a:r>
            <a:r>
              <a:rPr lang="en-US" dirty="0">
                <a:latin typeface="Century Gothic"/>
                <a:ea typeface="+mn-lt"/>
                <a:cs typeface="+mn-lt"/>
              </a:rPr>
              <a:t> </a:t>
            </a:r>
            <a:r>
              <a:rPr lang="en-US" dirty="0" err="1">
                <a:latin typeface="Century Gothic"/>
                <a:ea typeface="+mn-lt"/>
                <a:cs typeface="+mn-lt"/>
              </a:rPr>
              <a:t>d'une</a:t>
            </a:r>
            <a:r>
              <a:rPr lang="en-US" dirty="0">
                <a:latin typeface="Century Gothic"/>
                <a:ea typeface="+mn-lt"/>
                <a:cs typeface="+mn-lt"/>
              </a:rPr>
              <a:t> </a:t>
            </a:r>
            <a:r>
              <a:rPr lang="en-US" b="1" dirty="0" err="1">
                <a:latin typeface="Century Gothic"/>
                <a:ea typeface="+mn-lt"/>
                <a:cs typeface="+mn-lt"/>
              </a:rPr>
              <a:t>déficience</a:t>
            </a:r>
            <a:r>
              <a:rPr lang="en-US" b="1" dirty="0">
                <a:latin typeface="Century Gothic"/>
                <a:ea typeface="+mn-lt"/>
                <a:cs typeface="+mn-lt"/>
              </a:rPr>
              <a:t>   </a:t>
            </a:r>
            <a:r>
              <a:rPr lang="en-US" b="1" dirty="0" err="1">
                <a:latin typeface="Century Gothic"/>
                <a:ea typeface="+mn-lt"/>
                <a:cs typeface="+mn-lt"/>
              </a:rPr>
              <a:t>permanente</a:t>
            </a:r>
            <a:r>
              <a:rPr lang="en-US" b="1" dirty="0">
                <a:latin typeface="Century Gothic"/>
                <a:ea typeface="+mn-lt"/>
                <a:cs typeface="+mn-lt"/>
              </a:rPr>
              <a:t> </a:t>
            </a:r>
            <a:r>
              <a:rPr lang="en-US" b="1" dirty="0" err="1">
                <a:latin typeface="Century Gothic"/>
                <a:ea typeface="+mn-lt"/>
                <a:cs typeface="+mn-lt"/>
              </a:rPr>
              <a:t>ou</a:t>
            </a:r>
            <a:r>
              <a:rPr lang="en-US" b="1" dirty="0">
                <a:latin typeface="Century Gothic"/>
                <a:ea typeface="+mn-lt"/>
                <a:cs typeface="+mn-lt"/>
              </a:rPr>
              <a:t> </a:t>
            </a:r>
            <a:r>
              <a:rPr lang="en-US" b="1" dirty="0" err="1">
                <a:latin typeface="Century Gothic"/>
                <a:ea typeface="+mn-lt"/>
                <a:cs typeface="+mn-lt"/>
              </a:rPr>
              <a:t>récurrente</a:t>
            </a:r>
            <a:r>
              <a:rPr lang="en-US" b="1" dirty="0">
                <a:latin typeface="Century Gothic"/>
                <a:ea typeface="+mn-lt"/>
                <a:cs typeface="+mn-lt"/>
              </a:rPr>
              <a:t> </a:t>
            </a:r>
            <a:r>
              <a:rPr lang="en-US" dirty="0">
                <a:latin typeface="Century Gothic"/>
                <a:ea typeface="+mn-lt"/>
                <a:cs typeface="+mn-lt"/>
              </a:rPr>
              <a:t>qui </a:t>
            </a:r>
            <a:r>
              <a:rPr lang="en-US" dirty="0" err="1">
                <a:latin typeface="Century Gothic"/>
                <a:ea typeface="+mn-lt"/>
                <a:cs typeface="+mn-lt"/>
              </a:rPr>
              <a:t>devrait</a:t>
            </a:r>
            <a:r>
              <a:rPr lang="en-US" dirty="0">
                <a:latin typeface="Century Gothic"/>
                <a:ea typeface="+mn-lt"/>
                <a:cs typeface="+mn-lt"/>
              </a:rPr>
              <a:t> </a:t>
            </a:r>
            <a:r>
              <a:rPr lang="en-US" dirty="0" err="1">
                <a:latin typeface="Century Gothic"/>
                <a:ea typeface="+mn-lt"/>
                <a:cs typeface="+mn-lt"/>
              </a:rPr>
              <a:t>durer</a:t>
            </a:r>
            <a:r>
              <a:rPr lang="en-US" dirty="0">
                <a:latin typeface="Century Gothic"/>
                <a:ea typeface="+mn-lt"/>
                <a:cs typeface="+mn-lt"/>
              </a:rPr>
              <a:t> </a:t>
            </a:r>
            <a:r>
              <a:rPr lang="en-US" b="1" dirty="0">
                <a:latin typeface="Century Gothic"/>
                <a:ea typeface="+mn-lt"/>
                <a:cs typeface="+mn-lt"/>
              </a:rPr>
              <a:t>plus d'un an</a:t>
            </a:r>
            <a:r>
              <a:rPr lang="en-US" dirty="0">
                <a:latin typeface="Century Gothic"/>
                <a:ea typeface="+mn-lt"/>
                <a:cs typeface="+mn-lt"/>
              </a:rPr>
              <a:t>. </a:t>
            </a:r>
            <a:endParaRPr lang="en-CA" dirty="0">
              <a:latin typeface="Century Gothic"/>
              <a:ea typeface="+mn-lt"/>
              <a:cs typeface="+mn-lt"/>
            </a:endParaRPr>
          </a:p>
          <a:p>
            <a:pPr marL="285750" indent="-285750">
              <a:lnSpc>
                <a:spcPct val="200000"/>
              </a:lnSpc>
              <a:spcBef>
                <a:spcPts val="1000"/>
              </a:spcBef>
              <a:buFont typeface="Arial"/>
              <a:buChar char="•"/>
            </a:pPr>
            <a:r>
              <a:rPr lang="en-CA" b="1" dirty="0">
                <a:latin typeface="Century Gothic"/>
                <a:ea typeface="+mn-lt"/>
                <a:cs typeface="+mn-lt"/>
              </a:rPr>
              <a:t> </a:t>
            </a:r>
            <a:r>
              <a:rPr lang="en-US" dirty="0" err="1">
                <a:latin typeface="Century Gothic"/>
                <a:ea typeface="+mn-lt"/>
                <a:cs typeface="+mn-lt"/>
              </a:rPr>
              <a:t>Votre</a:t>
            </a:r>
            <a:r>
              <a:rPr lang="en-US" dirty="0">
                <a:latin typeface="Century Gothic"/>
                <a:ea typeface="+mn-lt"/>
                <a:cs typeface="+mn-lt"/>
              </a:rPr>
              <a:t> handicap doit </a:t>
            </a:r>
            <a:r>
              <a:rPr lang="en-US" b="1" dirty="0" err="1">
                <a:latin typeface="Century Gothic"/>
                <a:ea typeface="+mn-lt"/>
                <a:cs typeface="+mn-lt"/>
              </a:rPr>
              <a:t>entraver</a:t>
            </a:r>
            <a:r>
              <a:rPr lang="en-US" b="1" dirty="0">
                <a:latin typeface="Century Gothic"/>
                <a:ea typeface="+mn-lt"/>
                <a:cs typeface="+mn-lt"/>
              </a:rPr>
              <a:t> la </a:t>
            </a:r>
            <a:r>
              <a:rPr lang="en-US" b="1" dirty="0" err="1">
                <a:latin typeface="Century Gothic"/>
                <a:ea typeface="+mn-lt"/>
                <a:cs typeface="+mn-lt"/>
              </a:rPr>
              <a:t>mobilité</a:t>
            </a:r>
            <a:r>
              <a:rPr lang="en-US" dirty="0">
                <a:latin typeface="Century Gothic"/>
                <a:ea typeface="+mn-lt"/>
                <a:cs typeface="+mn-lt"/>
              </a:rPr>
              <a:t> et </a:t>
            </a:r>
            <a:r>
              <a:rPr lang="en-US" b="1" dirty="0" err="1">
                <a:latin typeface="Century Gothic"/>
                <a:ea typeface="+mn-lt"/>
                <a:cs typeface="+mn-lt"/>
              </a:rPr>
              <a:t>restreindre</a:t>
            </a:r>
            <a:r>
              <a:rPr lang="en-US" dirty="0">
                <a:latin typeface="Century Gothic"/>
                <a:ea typeface="+mn-lt"/>
                <a:cs typeface="+mn-lt"/>
              </a:rPr>
              <a:t> les   </a:t>
            </a:r>
            <a:r>
              <a:rPr lang="en-US" b="1" dirty="0" err="1">
                <a:latin typeface="Century Gothic"/>
                <a:ea typeface="+mn-lt"/>
                <a:cs typeface="+mn-lt"/>
              </a:rPr>
              <a:t>activités</a:t>
            </a:r>
            <a:r>
              <a:rPr lang="en-US" b="1" dirty="0">
                <a:latin typeface="Century Gothic"/>
                <a:ea typeface="+mn-lt"/>
                <a:cs typeface="+mn-lt"/>
              </a:rPr>
              <a:t> de la vie </a:t>
            </a:r>
            <a:r>
              <a:rPr lang="en-US" b="1" dirty="0" err="1">
                <a:latin typeface="Century Gothic"/>
                <a:ea typeface="+mn-lt"/>
                <a:cs typeface="+mn-lt"/>
              </a:rPr>
              <a:t>quotidienne</a:t>
            </a:r>
            <a:r>
              <a:rPr lang="en-US" dirty="0">
                <a:latin typeface="Century Gothic"/>
                <a:ea typeface="+mn-lt"/>
                <a:cs typeface="+mn-lt"/>
              </a:rPr>
              <a:t>.</a:t>
            </a:r>
            <a:endParaRPr lang="en-US">
              <a:cs typeface="Calibri" panose="020F0502020204030204"/>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094538" y="8886825"/>
            <a:ext cx="382501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16" name="Picture 16">
            <a:extLst>
              <a:ext uri="{FF2B5EF4-FFF2-40B4-BE49-F238E27FC236}">
                <a16:creationId xmlns:a16="http://schemas.microsoft.com/office/drawing/2014/main" id="{FCDD19C3-1BDF-CC0B-C111-19968BEFED86}"/>
              </a:ext>
            </a:extLst>
          </p:cNvPr>
          <p:cNvPicPr>
            <a:picLocks noChangeAspect="1"/>
          </p:cNvPicPr>
          <p:nvPr/>
        </p:nvPicPr>
        <p:blipFill>
          <a:blip r:embed="rId4"/>
          <a:stretch>
            <a:fillRect/>
          </a:stretch>
        </p:blipFill>
        <p:spPr>
          <a:xfrm>
            <a:off x="6715653" y="2271407"/>
            <a:ext cx="821226" cy="831960"/>
          </a:xfrm>
          <a:prstGeom prst="rect">
            <a:avLst/>
          </a:prstGeom>
        </p:spPr>
      </p:pic>
      <p:pic>
        <p:nvPicPr>
          <p:cNvPr id="17" name="Picture 17">
            <a:extLst>
              <a:ext uri="{FF2B5EF4-FFF2-40B4-BE49-F238E27FC236}">
                <a16:creationId xmlns:a16="http://schemas.microsoft.com/office/drawing/2014/main" id="{6EA20413-035E-D0E0-981C-5829613F2767}"/>
              </a:ext>
            </a:extLst>
          </p:cNvPr>
          <p:cNvPicPr>
            <a:picLocks noChangeAspect="1"/>
          </p:cNvPicPr>
          <p:nvPr/>
        </p:nvPicPr>
        <p:blipFill>
          <a:blip r:embed="rId5"/>
          <a:stretch>
            <a:fillRect/>
          </a:stretch>
        </p:blipFill>
        <p:spPr>
          <a:xfrm>
            <a:off x="6712266" y="1542720"/>
            <a:ext cx="734504" cy="723572"/>
          </a:xfrm>
          <a:prstGeom prst="rect">
            <a:avLst/>
          </a:prstGeom>
        </p:spPr>
      </p:pic>
      <p:pic>
        <p:nvPicPr>
          <p:cNvPr id="4" name="Picture 3">
            <a:extLst>
              <a:ext uri="{FF2B5EF4-FFF2-40B4-BE49-F238E27FC236}">
                <a16:creationId xmlns:a16="http://schemas.microsoft.com/office/drawing/2014/main" id="{1292BE04-BD7D-A210-56B9-B35E14F8D53F}"/>
              </a:ext>
            </a:extLst>
          </p:cNvPr>
          <p:cNvPicPr>
            <a:picLocks noChangeAspect="1"/>
          </p:cNvPicPr>
          <p:nvPr/>
        </p:nvPicPr>
        <p:blipFill>
          <a:blip r:embed="rId6"/>
          <a:stretch>
            <a:fillRect/>
          </a:stretch>
        </p:blipFill>
        <p:spPr>
          <a:xfrm>
            <a:off x="6048573" y="4778200"/>
            <a:ext cx="1230385" cy="1231065"/>
          </a:xfrm>
          <a:prstGeom prst="rect">
            <a:avLst/>
          </a:prstGeom>
        </p:spPr>
      </p:pic>
      <p:pic>
        <p:nvPicPr>
          <p:cNvPr id="8" name="Picture 7">
            <a:extLst>
              <a:ext uri="{FF2B5EF4-FFF2-40B4-BE49-F238E27FC236}">
                <a16:creationId xmlns:a16="http://schemas.microsoft.com/office/drawing/2014/main" id="{68698434-C715-860B-B279-38D2D05A4744}"/>
              </a:ext>
            </a:extLst>
          </p:cNvPr>
          <p:cNvPicPr>
            <a:picLocks noChangeAspect="1"/>
          </p:cNvPicPr>
          <p:nvPr/>
        </p:nvPicPr>
        <p:blipFill>
          <a:blip r:embed="rId7"/>
          <a:stretch>
            <a:fillRect/>
          </a:stretch>
        </p:blipFill>
        <p:spPr>
          <a:xfrm>
            <a:off x="4244895" y="8311107"/>
            <a:ext cx="523586" cy="447675"/>
          </a:xfrm>
          <a:prstGeom prst="rect">
            <a:avLst/>
          </a:prstGeom>
        </p:spPr>
      </p:pic>
      <p:pic>
        <p:nvPicPr>
          <p:cNvPr id="10" name="Picture 9">
            <a:extLst>
              <a:ext uri="{FF2B5EF4-FFF2-40B4-BE49-F238E27FC236}">
                <a16:creationId xmlns:a16="http://schemas.microsoft.com/office/drawing/2014/main" id="{244CB618-3150-4F36-C2A9-55A37B223BBB}"/>
              </a:ext>
            </a:extLst>
          </p:cNvPr>
          <p:cNvPicPr>
            <a:picLocks noChangeAspect="1"/>
          </p:cNvPicPr>
          <p:nvPr/>
        </p:nvPicPr>
        <p:blipFill>
          <a:blip r:embed="rId8"/>
          <a:stretch>
            <a:fillRect/>
          </a:stretch>
        </p:blipFill>
        <p:spPr>
          <a:xfrm>
            <a:off x="3618548" y="8264965"/>
            <a:ext cx="485507" cy="476250"/>
          </a:xfrm>
          <a:prstGeom prst="rect">
            <a:avLst/>
          </a:prstGeom>
        </p:spPr>
      </p:pic>
      <p:pic>
        <p:nvPicPr>
          <p:cNvPr id="11" name="Picture 10">
            <a:extLst>
              <a:ext uri="{FF2B5EF4-FFF2-40B4-BE49-F238E27FC236}">
                <a16:creationId xmlns:a16="http://schemas.microsoft.com/office/drawing/2014/main" id="{A684BAA0-7C18-0A05-E171-F739BFDF555F}"/>
              </a:ext>
            </a:extLst>
          </p:cNvPr>
          <p:cNvPicPr>
            <a:picLocks noChangeAspect="1"/>
          </p:cNvPicPr>
          <p:nvPr/>
        </p:nvPicPr>
        <p:blipFill>
          <a:blip r:embed="rId9"/>
          <a:stretch>
            <a:fillRect/>
          </a:stretch>
        </p:blipFill>
        <p:spPr>
          <a:xfrm>
            <a:off x="2762806" y="8164819"/>
            <a:ext cx="856776" cy="857250"/>
          </a:xfrm>
          <a:prstGeom prst="rect">
            <a:avLst/>
          </a:prstGeom>
        </p:spPr>
      </p:pic>
      <p:pic>
        <p:nvPicPr>
          <p:cNvPr id="12" name="Picture 11">
            <a:extLst>
              <a:ext uri="{FF2B5EF4-FFF2-40B4-BE49-F238E27FC236}">
                <a16:creationId xmlns:a16="http://schemas.microsoft.com/office/drawing/2014/main" id="{721EF470-43D2-E5D4-956C-19915D566FA9}"/>
              </a:ext>
            </a:extLst>
          </p:cNvPr>
          <p:cNvPicPr>
            <a:picLocks noChangeAspect="1"/>
          </p:cNvPicPr>
          <p:nvPr/>
        </p:nvPicPr>
        <p:blipFill>
          <a:blip r:embed="rId10"/>
          <a:stretch>
            <a:fillRect/>
          </a:stretch>
        </p:blipFill>
        <p:spPr>
          <a:xfrm>
            <a:off x="2190433" y="8253689"/>
            <a:ext cx="561665" cy="485775"/>
          </a:xfrm>
          <a:prstGeom prst="rect">
            <a:avLst/>
          </a:prstGeom>
        </p:spPr>
      </p:pic>
      <p:pic>
        <p:nvPicPr>
          <p:cNvPr id="13" name="Picture 12">
            <a:extLst>
              <a:ext uri="{FF2B5EF4-FFF2-40B4-BE49-F238E27FC236}">
                <a16:creationId xmlns:a16="http://schemas.microsoft.com/office/drawing/2014/main" id="{E718CC7C-95BF-D258-A607-46287ED0F27C}"/>
              </a:ext>
            </a:extLst>
          </p:cNvPr>
          <p:cNvPicPr>
            <a:picLocks noChangeAspect="1"/>
          </p:cNvPicPr>
          <p:nvPr/>
        </p:nvPicPr>
        <p:blipFill>
          <a:blip r:embed="rId11"/>
          <a:stretch>
            <a:fillRect/>
          </a:stretch>
        </p:blipFill>
        <p:spPr>
          <a:xfrm>
            <a:off x="1591074" y="8207547"/>
            <a:ext cx="590224" cy="571500"/>
          </a:xfrm>
          <a:prstGeom prst="rect">
            <a:avLst/>
          </a:prstGeom>
        </p:spPr>
      </p:pic>
      <p:pic>
        <p:nvPicPr>
          <p:cNvPr id="14" name="Picture 13">
            <a:extLst>
              <a:ext uri="{FF2B5EF4-FFF2-40B4-BE49-F238E27FC236}">
                <a16:creationId xmlns:a16="http://schemas.microsoft.com/office/drawing/2014/main" id="{4202D46E-9619-28FD-C1E9-BA18A8B44565}"/>
              </a:ext>
            </a:extLst>
          </p:cNvPr>
          <p:cNvPicPr>
            <a:picLocks noChangeAspect="1"/>
          </p:cNvPicPr>
          <p:nvPr/>
        </p:nvPicPr>
        <p:blipFill>
          <a:blip r:embed="rId12"/>
          <a:stretch>
            <a:fillRect/>
          </a:stretch>
        </p:blipFill>
        <p:spPr>
          <a:xfrm>
            <a:off x="4837432" y="8309918"/>
            <a:ext cx="504546" cy="495300"/>
          </a:xfrm>
          <a:prstGeom prst="rect">
            <a:avLst/>
          </a:prstGeom>
        </p:spPr>
      </p:pic>
      <p:pic>
        <p:nvPicPr>
          <p:cNvPr id="15" name="Picture 14">
            <a:extLst>
              <a:ext uri="{FF2B5EF4-FFF2-40B4-BE49-F238E27FC236}">
                <a16:creationId xmlns:a16="http://schemas.microsoft.com/office/drawing/2014/main" id="{DFEA8F87-FE6F-F824-0E22-634D3FBB147E}"/>
              </a:ext>
            </a:extLst>
          </p:cNvPr>
          <p:cNvPicPr>
            <a:picLocks noChangeAspect="1"/>
          </p:cNvPicPr>
          <p:nvPr/>
        </p:nvPicPr>
        <p:blipFill>
          <a:blip r:embed="rId13"/>
          <a:stretch>
            <a:fillRect/>
          </a:stretch>
        </p:blipFill>
        <p:spPr>
          <a:xfrm>
            <a:off x="1121016" y="8223273"/>
            <a:ext cx="561665" cy="533400"/>
          </a:xfrm>
          <a:prstGeom prst="rect">
            <a:avLst/>
          </a:prstGeom>
        </p:spPr>
      </p:pic>
      <p:pic>
        <p:nvPicPr>
          <p:cNvPr id="18" name="Picture 17">
            <a:extLst>
              <a:ext uri="{FF2B5EF4-FFF2-40B4-BE49-F238E27FC236}">
                <a16:creationId xmlns:a16="http://schemas.microsoft.com/office/drawing/2014/main" id="{9C795265-67BE-C100-20A6-057588955814}"/>
              </a:ext>
            </a:extLst>
          </p:cNvPr>
          <p:cNvPicPr>
            <a:picLocks noChangeAspect="1"/>
          </p:cNvPicPr>
          <p:nvPr/>
        </p:nvPicPr>
        <p:blipFill>
          <a:blip r:embed="rId14"/>
          <a:stretch>
            <a:fillRect/>
          </a:stretch>
        </p:blipFill>
        <p:spPr>
          <a:xfrm>
            <a:off x="521656" y="8285140"/>
            <a:ext cx="495026" cy="476250"/>
          </a:xfrm>
          <a:prstGeom prst="rect">
            <a:avLst/>
          </a:prstGeom>
        </p:spPr>
      </p:pic>
      <p:graphicFrame>
        <p:nvGraphicFramePr>
          <p:cNvPr id="28" name="Table 7">
            <a:extLst>
              <a:ext uri="{FF2B5EF4-FFF2-40B4-BE49-F238E27FC236}">
                <a16:creationId xmlns:a16="http://schemas.microsoft.com/office/drawing/2014/main" id="{1ECCCFA7-A40C-EBCE-CBD0-90563D65F110}"/>
              </a:ext>
            </a:extLst>
          </p:cNvPr>
          <p:cNvGraphicFramePr>
            <a:graphicFrameLocks noGrp="1"/>
          </p:cNvGraphicFramePr>
          <p:nvPr>
            <p:extLst>
              <p:ext uri="{D42A27DB-BD31-4B8C-83A1-F6EECF244321}">
                <p14:modId xmlns:p14="http://schemas.microsoft.com/office/powerpoint/2010/main" val="876724065"/>
              </p:ext>
            </p:extLst>
          </p:nvPr>
        </p:nvGraphicFramePr>
        <p:xfrm>
          <a:off x="5677538" y="518749"/>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30" name="Picture 6">
            <a:extLst>
              <a:ext uri="{FF2B5EF4-FFF2-40B4-BE49-F238E27FC236}">
                <a16:creationId xmlns:a16="http://schemas.microsoft.com/office/drawing/2014/main" id="{42B5568D-D7F3-E334-E001-139BD00200A2}"/>
              </a:ext>
            </a:extLst>
          </p:cNvPr>
          <p:cNvPicPr>
            <a:picLocks noChangeAspect="1"/>
          </p:cNvPicPr>
          <p:nvPr/>
        </p:nvPicPr>
        <p:blipFill>
          <a:blip r:embed="rId15"/>
          <a:stretch>
            <a:fillRect/>
          </a:stretch>
        </p:blipFill>
        <p:spPr>
          <a:xfrm>
            <a:off x="4669421" y="406608"/>
            <a:ext cx="1210963" cy="1210963"/>
          </a:xfrm>
          <a:prstGeom prst="rect">
            <a:avLst/>
          </a:prstGeom>
        </p:spPr>
      </p:pic>
      <p:sp>
        <p:nvSpPr>
          <p:cNvPr id="19" name="TextBox 18">
            <a:extLst>
              <a:ext uri="{FF2B5EF4-FFF2-40B4-BE49-F238E27FC236}">
                <a16:creationId xmlns:a16="http://schemas.microsoft.com/office/drawing/2014/main" id="{AF97FA53-AA2D-4DFB-22C8-037642ED06D5}"/>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2712558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86AEE68-0010-1A7E-2EC6-C22537440F38}"/>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56E93BB7-8269-7FE5-A1D0-261DEA7A1564}"/>
              </a:ext>
            </a:extLst>
          </p:cNvPr>
          <p:cNvSpPr txBox="1"/>
          <p:nvPr/>
        </p:nvSpPr>
        <p:spPr>
          <a:xfrm>
            <a:off x="127406" y="1722042"/>
            <a:ext cx="7641369" cy="63142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1000"/>
              </a:spcBef>
              <a:buFont typeface="Calibri"/>
              <a:buChar char="-"/>
            </a:pPr>
            <a:r>
              <a:rPr lang="en-CA" dirty="0">
                <a:latin typeface="Century Gothic"/>
                <a:ea typeface="+mn-lt"/>
                <a:cs typeface="+mn-lt"/>
              </a:rPr>
              <a:t>Les </a:t>
            </a:r>
            <a:r>
              <a:rPr lang="en-CA" dirty="0" err="1">
                <a:latin typeface="Century Gothic"/>
                <a:ea typeface="+mn-lt"/>
                <a:cs typeface="+mn-lt"/>
              </a:rPr>
              <a:t>personnes</a:t>
            </a:r>
            <a:r>
              <a:rPr lang="en-CA" dirty="0">
                <a:latin typeface="Century Gothic"/>
                <a:ea typeface="+mn-lt"/>
                <a:cs typeface="+mn-lt"/>
              </a:rPr>
              <a:t> </a:t>
            </a:r>
            <a:r>
              <a:rPr lang="en-CA" dirty="0" err="1">
                <a:latin typeface="Century Gothic"/>
                <a:ea typeface="+mn-lt"/>
                <a:cs typeface="+mn-lt"/>
              </a:rPr>
              <a:t>dont</a:t>
            </a:r>
            <a:r>
              <a:rPr lang="en-CA" dirty="0">
                <a:latin typeface="Century Gothic"/>
                <a:ea typeface="+mn-lt"/>
                <a:cs typeface="+mn-lt"/>
              </a:rPr>
              <a:t> le </a:t>
            </a:r>
            <a:r>
              <a:rPr lang="en-CA" b="1" dirty="0" err="1">
                <a:latin typeface="Century Gothic"/>
                <a:ea typeface="+mn-lt"/>
                <a:cs typeface="+mn-lt"/>
              </a:rPr>
              <a:t>revenu</a:t>
            </a:r>
            <a:r>
              <a:rPr lang="en-CA" b="1" dirty="0">
                <a:latin typeface="Century Gothic"/>
                <a:ea typeface="+mn-lt"/>
                <a:cs typeface="+mn-lt"/>
              </a:rPr>
              <a:t> </a:t>
            </a:r>
            <a:r>
              <a:rPr lang="en-CA" b="1" dirty="0" err="1">
                <a:latin typeface="Century Gothic"/>
                <a:ea typeface="+mn-lt"/>
                <a:cs typeface="+mn-lt"/>
              </a:rPr>
              <a:t>annuel</a:t>
            </a:r>
            <a:r>
              <a:rPr lang="en-CA" b="1" dirty="0">
                <a:latin typeface="Century Gothic"/>
                <a:ea typeface="+mn-lt"/>
                <a:cs typeface="+mn-lt"/>
              </a:rPr>
              <a:t> brut</a:t>
            </a:r>
            <a:r>
              <a:rPr lang="en-CA" dirty="0">
                <a:latin typeface="Century Gothic"/>
                <a:ea typeface="+mn-lt"/>
                <a:cs typeface="+mn-lt"/>
              </a:rPr>
              <a:t> </a:t>
            </a:r>
            <a:r>
              <a:rPr lang="en-CA" dirty="0" err="1">
                <a:latin typeface="Century Gothic"/>
                <a:ea typeface="+mn-lt"/>
                <a:cs typeface="+mn-lt"/>
              </a:rPr>
              <a:t>est</a:t>
            </a:r>
            <a:r>
              <a:rPr lang="en-CA" dirty="0">
                <a:latin typeface="Century Gothic"/>
                <a:ea typeface="+mn-lt"/>
                <a:cs typeface="+mn-lt"/>
              </a:rPr>
              <a:t> </a:t>
            </a:r>
            <a:r>
              <a:rPr lang="en-CA" b="1" dirty="0" err="1">
                <a:latin typeface="Century Gothic"/>
                <a:ea typeface="+mn-lt"/>
                <a:cs typeface="+mn-lt"/>
              </a:rPr>
              <a:t>supérieur</a:t>
            </a:r>
            <a:r>
              <a:rPr lang="en-CA" b="1" dirty="0">
                <a:latin typeface="Century Gothic"/>
                <a:ea typeface="+mn-lt"/>
                <a:cs typeface="+mn-lt"/>
              </a:rPr>
              <a:t> à 35 000 dollars</a:t>
            </a:r>
            <a:r>
              <a:rPr lang="en-CA" dirty="0">
                <a:latin typeface="Century Gothic"/>
                <a:ea typeface="+mn-lt"/>
                <a:cs typeface="+mn-lt"/>
              </a:rPr>
              <a:t> </a:t>
            </a:r>
            <a:r>
              <a:rPr lang="en-CA" dirty="0" err="1">
                <a:latin typeface="Century Gothic"/>
                <a:ea typeface="+mn-lt"/>
                <a:cs typeface="+mn-lt"/>
              </a:rPr>
              <a:t>pourraient</a:t>
            </a:r>
            <a:r>
              <a:rPr lang="en-CA" dirty="0">
                <a:latin typeface="Century Gothic"/>
                <a:ea typeface="+mn-lt"/>
                <a:cs typeface="+mn-lt"/>
              </a:rPr>
              <a:t> </a:t>
            </a:r>
            <a:r>
              <a:rPr lang="en-CA" b="1" dirty="0">
                <a:latin typeface="Century Gothic"/>
                <a:ea typeface="+mn-lt"/>
                <a:cs typeface="+mn-lt"/>
              </a:rPr>
              <a:t>devoir </a:t>
            </a:r>
            <a:r>
              <a:rPr lang="en-CA" b="1" dirty="0" err="1">
                <a:latin typeface="Century Gothic"/>
                <a:ea typeface="+mn-lt"/>
                <a:cs typeface="+mn-lt"/>
              </a:rPr>
              <a:t>contribuer</a:t>
            </a:r>
            <a:r>
              <a:rPr lang="en-CA" b="1" dirty="0">
                <a:latin typeface="Century Gothic"/>
                <a:ea typeface="+mn-lt"/>
                <a:cs typeface="+mn-lt"/>
              </a:rPr>
              <a:t> au </a:t>
            </a:r>
            <a:r>
              <a:rPr lang="en-CA" b="1" dirty="0" err="1">
                <a:latin typeface="Century Gothic"/>
                <a:ea typeface="+mn-lt"/>
                <a:cs typeface="+mn-lt"/>
              </a:rPr>
              <a:t>paiement</a:t>
            </a:r>
            <a:r>
              <a:rPr lang="en-CA" dirty="0">
                <a:latin typeface="Century Gothic"/>
                <a:ea typeface="+mn-lt"/>
                <a:cs typeface="+mn-lt"/>
              </a:rPr>
              <a:t>.</a:t>
            </a:r>
            <a:endParaRPr lang="en-US" dirty="0">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15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dirty="0">
                <a:latin typeface="Century Gothic"/>
                <a:ea typeface="+mn-lt"/>
                <a:cs typeface="+mn-lt"/>
              </a:rPr>
              <a:t>Les </a:t>
            </a:r>
            <a:r>
              <a:rPr lang="en-CA" b="1" dirty="0" err="1">
                <a:latin typeface="Century Gothic"/>
                <a:ea typeface="+mn-lt"/>
                <a:cs typeface="+mn-lt"/>
              </a:rPr>
              <a:t>revenus</a:t>
            </a:r>
            <a:r>
              <a:rPr lang="en-CA" dirty="0">
                <a:latin typeface="Century Gothic"/>
                <a:ea typeface="+mn-lt"/>
                <a:cs typeface="+mn-lt"/>
              </a:rPr>
              <a:t> des </a:t>
            </a:r>
            <a:r>
              <a:rPr lang="en-CA" b="1" dirty="0" err="1">
                <a:latin typeface="Century Gothic"/>
                <a:ea typeface="+mn-lt"/>
                <a:cs typeface="+mn-lt"/>
              </a:rPr>
              <a:t>conjoints</a:t>
            </a:r>
            <a:r>
              <a:rPr lang="en-CA" b="1" dirty="0">
                <a:latin typeface="Century Gothic"/>
                <a:ea typeface="+mn-lt"/>
                <a:cs typeface="+mn-lt"/>
              </a:rPr>
              <a:t>/</a:t>
            </a:r>
            <a:r>
              <a:rPr lang="en-CA" b="1" dirty="0" err="1">
                <a:latin typeface="Century Gothic"/>
                <a:ea typeface="+mn-lt"/>
                <a:cs typeface="+mn-lt"/>
              </a:rPr>
              <a:t>partenaires</a:t>
            </a:r>
            <a:r>
              <a:rPr lang="en-CA" dirty="0">
                <a:latin typeface="Century Gothic"/>
                <a:ea typeface="+mn-lt"/>
                <a:cs typeface="+mn-lt"/>
              </a:rPr>
              <a:t> de vie </a:t>
            </a:r>
            <a:r>
              <a:rPr lang="en-CA" dirty="0" err="1">
                <a:latin typeface="Century Gothic"/>
                <a:ea typeface="+mn-lt"/>
                <a:cs typeface="+mn-lt"/>
              </a:rPr>
              <a:t>sont</a:t>
            </a:r>
            <a:r>
              <a:rPr lang="en-CA" dirty="0">
                <a:latin typeface="Century Gothic"/>
                <a:ea typeface="+mn-lt"/>
                <a:cs typeface="+mn-lt"/>
              </a:rPr>
              <a:t> </a:t>
            </a:r>
            <a:r>
              <a:rPr lang="en-CA" b="1" dirty="0">
                <a:latin typeface="Century Gothic"/>
                <a:ea typeface="+mn-lt"/>
                <a:cs typeface="+mn-lt"/>
              </a:rPr>
              <a:t>pris </a:t>
            </a:r>
            <a:r>
              <a:rPr lang="en-CA" b="1" dirty="0" err="1">
                <a:latin typeface="Century Gothic"/>
                <a:ea typeface="+mn-lt"/>
                <a:cs typeface="+mn-lt"/>
              </a:rPr>
              <a:t>en</a:t>
            </a:r>
            <a:r>
              <a:rPr lang="en-CA" b="1" dirty="0">
                <a:latin typeface="Century Gothic"/>
                <a:ea typeface="+mn-lt"/>
                <a:cs typeface="+mn-lt"/>
              </a:rPr>
              <a:t> </a:t>
            </a:r>
            <a:r>
              <a:rPr lang="en-CA" b="1" dirty="0" err="1">
                <a:latin typeface="Century Gothic"/>
                <a:ea typeface="+mn-lt"/>
                <a:cs typeface="+mn-lt"/>
              </a:rPr>
              <a:t>compte</a:t>
            </a:r>
            <a:endParaRPr lang="en-CA" dirty="0" err="1">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endParaRPr lang="en-CA">
              <a:latin typeface="Century Gothic"/>
              <a:ea typeface="+mn-lt"/>
              <a:cs typeface="+mn-lt"/>
            </a:endParaRPr>
          </a:p>
          <a:p>
            <a:pPr marL="285750" indent="-285750">
              <a:lnSpc>
                <a:spcPct val="200000"/>
              </a:lnSpc>
              <a:spcBef>
                <a:spcPts val="1000"/>
              </a:spcBef>
              <a:buFont typeface="Calibri"/>
              <a:buChar char="-"/>
            </a:pPr>
            <a:r>
              <a:rPr lang="en-CA" dirty="0">
                <a:latin typeface="Century Gothic"/>
                <a:ea typeface="+mn-lt"/>
                <a:cs typeface="+mn-lt"/>
              </a:rPr>
              <a:t>Les </a:t>
            </a:r>
            <a:r>
              <a:rPr lang="en-CA" dirty="0" err="1">
                <a:latin typeface="Century Gothic"/>
                <a:ea typeface="+mn-lt"/>
                <a:cs typeface="+mn-lt"/>
              </a:rPr>
              <a:t>personnes</a:t>
            </a:r>
            <a:r>
              <a:rPr lang="en-CA" dirty="0">
                <a:latin typeface="Century Gothic"/>
                <a:ea typeface="+mn-lt"/>
                <a:cs typeface="+mn-lt"/>
              </a:rPr>
              <a:t> qui </a:t>
            </a:r>
            <a:r>
              <a:rPr lang="en-CA" dirty="0" err="1">
                <a:latin typeface="Century Gothic"/>
                <a:ea typeface="+mn-lt"/>
                <a:cs typeface="+mn-lt"/>
              </a:rPr>
              <a:t>reçoivent</a:t>
            </a:r>
            <a:r>
              <a:rPr lang="en-CA" dirty="0">
                <a:latin typeface="Century Gothic"/>
                <a:ea typeface="+mn-lt"/>
                <a:cs typeface="+mn-lt"/>
              </a:rPr>
              <a:t> le </a:t>
            </a:r>
            <a:r>
              <a:rPr lang="en-CA" b="1" dirty="0">
                <a:latin typeface="Century Gothic"/>
                <a:ea typeface="+mn-lt"/>
                <a:cs typeface="+mn-lt"/>
              </a:rPr>
              <a:t>POSPH</a:t>
            </a:r>
            <a:r>
              <a:rPr lang="en-CA" dirty="0">
                <a:latin typeface="Century Gothic"/>
                <a:ea typeface="+mn-lt"/>
                <a:cs typeface="+mn-lt"/>
              </a:rPr>
              <a:t>, le programme </a:t>
            </a:r>
            <a:r>
              <a:rPr lang="en-CA" b="1" dirty="0">
                <a:latin typeface="Century Gothic"/>
                <a:ea typeface="+mn-lt"/>
                <a:cs typeface="+mn-lt"/>
              </a:rPr>
              <a:t>Ontario au travail</a:t>
            </a:r>
            <a:r>
              <a:rPr lang="en-CA" dirty="0">
                <a:latin typeface="Century Gothic"/>
                <a:ea typeface="+mn-lt"/>
                <a:cs typeface="+mn-lt"/>
              </a:rPr>
              <a:t> </a:t>
            </a:r>
            <a:r>
              <a:rPr lang="en-CA" dirty="0" err="1">
                <a:latin typeface="Century Gothic"/>
                <a:ea typeface="+mn-lt"/>
                <a:cs typeface="+mn-lt"/>
              </a:rPr>
              <a:t>ou</a:t>
            </a:r>
            <a:r>
              <a:rPr lang="en-CA" dirty="0">
                <a:latin typeface="Century Gothic"/>
                <a:ea typeface="+mn-lt"/>
                <a:cs typeface="+mn-lt"/>
              </a:rPr>
              <a:t> le </a:t>
            </a:r>
            <a:r>
              <a:rPr lang="en-CA" b="1" dirty="0" err="1">
                <a:latin typeface="Century Gothic"/>
                <a:ea typeface="+mn-lt"/>
                <a:cs typeface="+mn-lt"/>
              </a:rPr>
              <a:t>Supplément</a:t>
            </a:r>
            <a:r>
              <a:rPr lang="en-CA" b="1" dirty="0">
                <a:latin typeface="Century Gothic"/>
                <a:ea typeface="+mn-lt"/>
                <a:cs typeface="+mn-lt"/>
              </a:rPr>
              <a:t> de </a:t>
            </a:r>
            <a:r>
              <a:rPr lang="en-CA" b="1" dirty="0" err="1">
                <a:latin typeface="Century Gothic"/>
                <a:ea typeface="+mn-lt"/>
                <a:cs typeface="+mn-lt"/>
              </a:rPr>
              <a:t>revenu</a:t>
            </a:r>
            <a:r>
              <a:rPr lang="en-CA" b="1" dirty="0">
                <a:latin typeface="Century Gothic"/>
                <a:ea typeface="+mn-lt"/>
                <a:cs typeface="+mn-lt"/>
              </a:rPr>
              <a:t> </a:t>
            </a:r>
            <a:r>
              <a:rPr lang="en-CA" b="1" dirty="0" err="1">
                <a:latin typeface="Century Gothic"/>
                <a:ea typeface="+mn-lt"/>
                <a:cs typeface="+mn-lt"/>
              </a:rPr>
              <a:t>garanti</a:t>
            </a:r>
            <a:r>
              <a:rPr lang="en-CA" b="1" dirty="0">
                <a:latin typeface="Century Gothic"/>
                <a:ea typeface="+mn-lt"/>
                <a:cs typeface="+mn-lt"/>
              </a:rPr>
              <a:t> de la</a:t>
            </a:r>
            <a:r>
              <a:rPr lang="en-CA" dirty="0">
                <a:latin typeface="Century Gothic"/>
                <a:ea typeface="+mn-lt"/>
                <a:cs typeface="+mn-lt"/>
              </a:rPr>
              <a:t> Sécurité de la </a:t>
            </a:r>
            <a:r>
              <a:rPr lang="en-CA" dirty="0" err="1">
                <a:latin typeface="Century Gothic"/>
                <a:ea typeface="+mn-lt"/>
                <a:cs typeface="+mn-lt"/>
              </a:rPr>
              <a:t>vieillesse</a:t>
            </a:r>
            <a:r>
              <a:rPr lang="en-CA" dirty="0">
                <a:latin typeface="Century Gothic"/>
                <a:ea typeface="+mn-lt"/>
                <a:cs typeface="+mn-lt"/>
              </a:rPr>
              <a:t> </a:t>
            </a:r>
            <a:r>
              <a:rPr lang="en-CA" dirty="0" err="1">
                <a:latin typeface="Century Gothic"/>
                <a:ea typeface="+mn-lt"/>
                <a:cs typeface="+mn-lt"/>
              </a:rPr>
              <a:t>comme</a:t>
            </a:r>
            <a:r>
              <a:rPr lang="en-CA" dirty="0">
                <a:latin typeface="Century Gothic"/>
                <a:ea typeface="+mn-lt"/>
                <a:cs typeface="+mn-lt"/>
              </a:rPr>
              <a:t> </a:t>
            </a:r>
            <a:r>
              <a:rPr lang="en-CA" b="1" dirty="0" err="1">
                <a:latin typeface="Century Gothic"/>
                <a:ea typeface="+mn-lt"/>
                <a:cs typeface="+mn-lt"/>
              </a:rPr>
              <a:t>seule</a:t>
            </a:r>
            <a:r>
              <a:rPr lang="en-CA" b="1" dirty="0">
                <a:latin typeface="Century Gothic"/>
                <a:ea typeface="+mn-lt"/>
                <a:cs typeface="+mn-lt"/>
              </a:rPr>
              <a:t> source de </a:t>
            </a:r>
            <a:r>
              <a:rPr lang="en-CA" b="1" dirty="0" err="1">
                <a:latin typeface="Century Gothic"/>
                <a:ea typeface="+mn-lt"/>
                <a:cs typeface="+mn-lt"/>
              </a:rPr>
              <a:t>revenu</a:t>
            </a:r>
            <a:r>
              <a:rPr lang="en-CA" dirty="0">
                <a:latin typeface="Century Gothic"/>
                <a:ea typeface="+mn-lt"/>
                <a:cs typeface="+mn-lt"/>
              </a:rPr>
              <a:t> </a:t>
            </a:r>
            <a:r>
              <a:rPr lang="en-CA" dirty="0" err="1">
                <a:latin typeface="Century Gothic"/>
                <a:ea typeface="+mn-lt"/>
                <a:cs typeface="+mn-lt"/>
              </a:rPr>
              <a:t>n'ont</a:t>
            </a:r>
            <a:r>
              <a:rPr lang="en-CA" dirty="0">
                <a:latin typeface="Century Gothic"/>
                <a:ea typeface="+mn-lt"/>
                <a:cs typeface="+mn-lt"/>
              </a:rPr>
              <a:t> </a:t>
            </a:r>
            <a:r>
              <a:rPr lang="en-CA" b="1" dirty="0">
                <a:latin typeface="Century Gothic"/>
                <a:ea typeface="+mn-lt"/>
                <a:cs typeface="+mn-lt"/>
              </a:rPr>
              <a:t>pas à </a:t>
            </a:r>
            <a:r>
              <a:rPr lang="en-CA" b="1" dirty="0" err="1">
                <a:latin typeface="Century Gothic"/>
                <a:ea typeface="+mn-lt"/>
                <a:cs typeface="+mn-lt"/>
              </a:rPr>
              <a:t>contribuer</a:t>
            </a:r>
            <a:r>
              <a:rPr lang="en-CA" dirty="0">
                <a:latin typeface="Century Gothic"/>
                <a:ea typeface="+mn-lt"/>
                <a:cs typeface="+mn-lt"/>
              </a:rPr>
              <a:t> au </a:t>
            </a:r>
            <a:r>
              <a:rPr lang="en-CA" dirty="0" err="1">
                <a:latin typeface="Century Gothic"/>
                <a:ea typeface="+mn-lt"/>
                <a:cs typeface="+mn-lt"/>
              </a:rPr>
              <a:t>paiement</a:t>
            </a:r>
            <a:r>
              <a:rPr lang="en-CA" dirty="0">
                <a:latin typeface="Century Gothic"/>
                <a:ea typeface="+mn-lt"/>
                <a:cs typeface="+mn-lt"/>
              </a:rPr>
              <a:t>.</a:t>
            </a:r>
            <a:endParaRPr lang="en-US" dirty="0">
              <a:latin typeface="Century Gothic"/>
              <a:ea typeface="+mn-lt"/>
              <a:cs typeface="+mn-lt"/>
            </a:endParaRPr>
          </a:p>
        </p:txBody>
      </p:sp>
      <p:sp>
        <p:nvSpPr>
          <p:cNvPr id="7" name="TextBox 6">
            <a:extLst>
              <a:ext uri="{FF2B5EF4-FFF2-40B4-BE49-F238E27FC236}">
                <a16:creationId xmlns:a16="http://schemas.microsoft.com/office/drawing/2014/main" id="{7B2A8295-7EA9-D823-CFB6-DE2D93C5DC36}"/>
              </a:ext>
            </a:extLst>
          </p:cNvPr>
          <p:cNvSpPr txBox="1"/>
          <p:nvPr/>
        </p:nvSpPr>
        <p:spPr>
          <a:xfrm>
            <a:off x="1229475" y="8954331"/>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HVMP: 1-877-369-4867 </a:t>
            </a:r>
          </a:p>
          <a:p>
            <a:pPr marL="285750" indent="-285750">
              <a:buFont typeface="Calibri"/>
              <a:buChar char="-"/>
            </a:pPr>
            <a:r>
              <a:rPr lang="en-CA" b="1">
                <a:latin typeface="Century Gothic"/>
                <a:cs typeface="Segoe UI"/>
              </a:rPr>
              <a:t>hvmp@marchofdimes.ca</a:t>
            </a:r>
          </a:p>
        </p:txBody>
      </p:sp>
      <p:pic>
        <p:nvPicPr>
          <p:cNvPr id="9" name="Picture 8">
            <a:extLst>
              <a:ext uri="{FF2B5EF4-FFF2-40B4-BE49-F238E27FC236}">
                <a16:creationId xmlns:a16="http://schemas.microsoft.com/office/drawing/2014/main" id="{57C709F9-BAB2-BDF7-31F4-355DAAC4543D}"/>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3" name="Picture 2">
            <a:extLst>
              <a:ext uri="{FF2B5EF4-FFF2-40B4-BE49-F238E27FC236}">
                <a16:creationId xmlns:a16="http://schemas.microsoft.com/office/drawing/2014/main" id="{28F3AA36-00B0-24C1-4A59-AE867A8E2026}"/>
              </a:ext>
            </a:extLst>
          </p:cNvPr>
          <p:cNvPicPr>
            <a:picLocks noChangeAspect="1"/>
          </p:cNvPicPr>
          <p:nvPr/>
        </p:nvPicPr>
        <p:blipFill>
          <a:blip r:embed="rId4"/>
          <a:stretch>
            <a:fillRect/>
          </a:stretch>
        </p:blipFill>
        <p:spPr>
          <a:xfrm>
            <a:off x="2837623" y="4198209"/>
            <a:ext cx="1175286" cy="1175935"/>
          </a:xfrm>
          <a:prstGeom prst="rect">
            <a:avLst/>
          </a:prstGeom>
        </p:spPr>
      </p:pic>
      <p:pic>
        <p:nvPicPr>
          <p:cNvPr id="10" name="Picture 9">
            <a:extLst>
              <a:ext uri="{FF2B5EF4-FFF2-40B4-BE49-F238E27FC236}">
                <a16:creationId xmlns:a16="http://schemas.microsoft.com/office/drawing/2014/main" id="{A767F052-31C9-E61C-432C-6802B25E336F}"/>
              </a:ext>
            </a:extLst>
          </p:cNvPr>
          <p:cNvPicPr>
            <a:picLocks noChangeAspect="1"/>
          </p:cNvPicPr>
          <p:nvPr/>
        </p:nvPicPr>
        <p:blipFill>
          <a:blip r:embed="rId5"/>
          <a:stretch>
            <a:fillRect/>
          </a:stretch>
        </p:blipFill>
        <p:spPr>
          <a:xfrm>
            <a:off x="1865511" y="4157144"/>
            <a:ext cx="974004" cy="974542"/>
          </a:xfrm>
          <a:prstGeom prst="rect">
            <a:avLst/>
          </a:prstGeom>
        </p:spPr>
      </p:pic>
      <p:pic>
        <p:nvPicPr>
          <p:cNvPr id="11" name="Picture 10">
            <a:extLst>
              <a:ext uri="{FF2B5EF4-FFF2-40B4-BE49-F238E27FC236}">
                <a16:creationId xmlns:a16="http://schemas.microsoft.com/office/drawing/2014/main" id="{7EA63767-A214-99EC-2424-DB2563045365}"/>
              </a:ext>
            </a:extLst>
          </p:cNvPr>
          <p:cNvPicPr>
            <a:picLocks noChangeAspect="1"/>
          </p:cNvPicPr>
          <p:nvPr/>
        </p:nvPicPr>
        <p:blipFill>
          <a:blip r:embed="rId5"/>
          <a:stretch>
            <a:fillRect/>
          </a:stretch>
        </p:blipFill>
        <p:spPr>
          <a:xfrm>
            <a:off x="3757749" y="4157144"/>
            <a:ext cx="974004" cy="974542"/>
          </a:xfrm>
          <a:prstGeom prst="rect">
            <a:avLst/>
          </a:prstGeom>
        </p:spPr>
      </p:pic>
      <p:sp>
        <p:nvSpPr>
          <p:cNvPr id="12" name="TextBox 11">
            <a:extLst>
              <a:ext uri="{FF2B5EF4-FFF2-40B4-BE49-F238E27FC236}">
                <a16:creationId xmlns:a16="http://schemas.microsoft.com/office/drawing/2014/main" id="{578DB765-7A5D-1376-993F-DD1B0168D723}"/>
              </a:ext>
            </a:extLst>
          </p:cNvPr>
          <p:cNvSpPr txBox="1"/>
          <p:nvPr/>
        </p:nvSpPr>
        <p:spPr>
          <a:xfrm>
            <a:off x="-319" y="118241"/>
            <a:ext cx="727834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Programme </a:t>
            </a:r>
            <a:r>
              <a:rPr lang="en-CA" sz="2800" b="1" err="1">
                <a:latin typeface="Century Gothic"/>
              </a:rPr>
              <a:t>d'adaptatin</a:t>
            </a:r>
            <a:r>
              <a:rPr lang="en-CA" sz="2800" b="1" dirty="0">
                <a:latin typeface="Century Gothic"/>
              </a:rPr>
              <a:t> des habitations et des </a:t>
            </a:r>
            <a:r>
              <a:rPr lang="en-CA" sz="2800" b="1" err="1">
                <a:latin typeface="Century Gothic"/>
              </a:rPr>
              <a:t>vehicules</a:t>
            </a:r>
            <a:r>
              <a:rPr lang="en-CA" sz="2800" b="1">
                <a:latin typeface="Century Gothic"/>
              </a:rPr>
              <a:t> (PAHV)</a:t>
            </a:r>
            <a:endParaRPr lang="en-US" sz="2800">
              <a:latin typeface="Century Gothic"/>
            </a:endParaRPr>
          </a:p>
          <a:p>
            <a:r>
              <a:rPr lang="en-CA" sz="2800" b="1" dirty="0">
                <a:latin typeface="Century Gothic"/>
              </a:rPr>
              <a:t>de la MDSC</a:t>
            </a:r>
            <a:endParaRPr lang="en-US" sz="2800" dirty="0">
              <a:latin typeface="Century Gothic"/>
            </a:endParaRPr>
          </a:p>
        </p:txBody>
      </p:sp>
      <p:graphicFrame>
        <p:nvGraphicFramePr>
          <p:cNvPr id="16" name="Table 7">
            <a:extLst>
              <a:ext uri="{FF2B5EF4-FFF2-40B4-BE49-F238E27FC236}">
                <a16:creationId xmlns:a16="http://schemas.microsoft.com/office/drawing/2014/main" id="{A295BD97-BEAF-8071-A299-591FE58B785A}"/>
              </a:ext>
            </a:extLst>
          </p:cNvPr>
          <p:cNvGraphicFramePr>
            <a:graphicFrameLocks noGrp="1"/>
          </p:cNvGraphicFramePr>
          <p:nvPr>
            <p:extLst>
              <p:ext uri="{D42A27DB-BD31-4B8C-83A1-F6EECF244321}">
                <p14:modId xmlns:p14="http://schemas.microsoft.com/office/powerpoint/2010/main" val="3235633087"/>
              </p:ext>
            </p:extLst>
          </p:nvPr>
        </p:nvGraphicFramePr>
        <p:xfrm>
          <a:off x="5677538" y="518749"/>
          <a:ext cx="1147505" cy="914400"/>
        </p:xfrm>
        <a:graphic>
          <a:graphicData uri="http://schemas.openxmlformats.org/drawingml/2006/table">
            <a:tbl>
              <a:tblPr firstRow="1" bandRow="1">
                <a:tableStyleId>{5C22544A-7EE6-4342-B048-85BDC9FD1C3A}</a:tableStyleId>
              </a:tblPr>
              <a:tblGrid>
                <a:gridCol w="1147505">
                  <a:extLst>
                    <a:ext uri="{9D8B030D-6E8A-4147-A177-3AD203B41FA5}">
                      <a16:colId xmlns:a16="http://schemas.microsoft.com/office/drawing/2014/main" val="2711246440"/>
                    </a:ext>
                  </a:extLst>
                </a:gridCol>
              </a:tblGrid>
              <a:tr h="592890">
                <a:tc>
                  <a:txBody>
                    <a:bodyPr/>
                    <a:lstStyle/>
                    <a:p>
                      <a:pPr lvl="0">
                        <a:buNone/>
                      </a:pPr>
                      <a:endParaRPr lang="en-US" sz="1800" b="1" i="0" u="none" strike="noStrike" noProof="0">
                        <a:solidFill>
                          <a:schemeClr val="tx1"/>
                        </a:solidFill>
                      </a:endParaRPr>
                    </a:p>
                    <a:p>
                      <a:pPr lvl="0">
                        <a:buNone/>
                      </a:pPr>
                      <a:r>
                        <a:rPr lang="en-US" sz="1800" b="1" i="0" u="none" strike="noStrike" noProof="0" dirty="0">
                          <a:solidFill>
                            <a:schemeClr val="tx1"/>
                          </a:solidFill>
                        </a:rPr>
                        <a:t>PAGE 1/2 </a:t>
                      </a:r>
                      <a:endParaRPr lang="en-US" sz="1800" b="0" i="0" u="none" strike="noStrike" noProof="0" dirty="0">
                        <a:latin typeface="Calibri"/>
                      </a:endParaRP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8" name="Picture 6">
            <a:extLst>
              <a:ext uri="{FF2B5EF4-FFF2-40B4-BE49-F238E27FC236}">
                <a16:creationId xmlns:a16="http://schemas.microsoft.com/office/drawing/2014/main" id="{371F267F-FC22-528C-BECC-40771CC8BAE6}"/>
              </a:ext>
            </a:extLst>
          </p:cNvPr>
          <p:cNvPicPr>
            <a:picLocks noChangeAspect="1"/>
          </p:cNvPicPr>
          <p:nvPr/>
        </p:nvPicPr>
        <p:blipFill>
          <a:blip r:embed="rId6"/>
          <a:stretch>
            <a:fillRect/>
          </a:stretch>
        </p:blipFill>
        <p:spPr>
          <a:xfrm>
            <a:off x="4669421" y="406608"/>
            <a:ext cx="1210963" cy="1210963"/>
          </a:xfrm>
          <a:prstGeom prst="rect">
            <a:avLst/>
          </a:prstGeom>
        </p:spPr>
      </p:pic>
      <p:sp>
        <p:nvSpPr>
          <p:cNvPr id="6" name="TextBox 5">
            <a:extLst>
              <a:ext uri="{FF2B5EF4-FFF2-40B4-BE49-F238E27FC236}">
                <a16:creationId xmlns:a16="http://schemas.microsoft.com/office/drawing/2014/main" id="{CC32C094-8A85-8509-2CF0-511E3AA26318}"/>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The March of Dimes. (2024). MODC's Home &amp; Vehicle Modification® Program. Retrieved from </a:t>
            </a:r>
            <a:r>
              <a:rPr lang="en-US" sz="700" dirty="0">
                <a:ea typeface="+mn-lt"/>
                <a:cs typeface="+mn-lt"/>
              </a:rPr>
              <a:t>https://www.marchofdimes.ca/en-ca/programs/am/hvmp/Pages/modchvmp.aspx</a:t>
            </a:r>
            <a:endParaRPr lang="en-US" sz="700" dirty="0">
              <a:ea typeface="Calibri"/>
              <a:cs typeface="Calibri"/>
            </a:endParaRPr>
          </a:p>
        </p:txBody>
      </p:sp>
    </p:spTree>
    <p:extLst>
      <p:ext uri="{BB962C8B-B14F-4D97-AF65-F5344CB8AC3E}">
        <p14:creationId xmlns:p14="http://schemas.microsoft.com/office/powerpoint/2010/main" val="2838527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11">
            <a:extLst>
              <a:ext uri="{FF2B5EF4-FFF2-40B4-BE49-F238E27FC236}">
                <a16:creationId xmlns:a16="http://schemas.microsoft.com/office/drawing/2014/main" id="{734CBAD6-0C2A-0CA4-C5AE-46FCBEC76C19}"/>
              </a:ext>
            </a:extLst>
          </p:cNvPr>
          <p:cNvGraphicFramePr>
            <a:graphicFrameLocks noGrp="1"/>
          </p:cNvGraphicFramePr>
          <p:nvPr/>
        </p:nvGraphicFramePr>
        <p:xfrm>
          <a:off x="3315458" y="5763918"/>
          <a:ext cx="3617279" cy="3321504"/>
        </p:xfrm>
        <a:graphic>
          <a:graphicData uri="http://schemas.openxmlformats.org/drawingml/2006/table">
            <a:tbl>
              <a:tblPr firstRow="1" bandRow="1">
                <a:tableStyleId>{5C22544A-7EE6-4342-B048-85BDC9FD1C3A}</a:tableStyleId>
              </a:tblPr>
              <a:tblGrid>
                <a:gridCol w="3617279">
                  <a:extLst>
                    <a:ext uri="{9D8B030D-6E8A-4147-A177-3AD203B41FA5}">
                      <a16:colId xmlns:a16="http://schemas.microsoft.com/office/drawing/2014/main" val="2813050934"/>
                    </a:ext>
                  </a:extLst>
                </a:gridCol>
              </a:tblGrid>
              <a:tr h="3321504">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graphicFrame>
        <p:nvGraphicFramePr>
          <p:cNvPr id="24" name="Table 11">
            <a:extLst>
              <a:ext uri="{FF2B5EF4-FFF2-40B4-BE49-F238E27FC236}">
                <a16:creationId xmlns:a16="http://schemas.microsoft.com/office/drawing/2014/main" id="{6163D85E-5866-5F7B-BEB9-69F783D387D5}"/>
              </a:ext>
            </a:extLst>
          </p:cNvPr>
          <p:cNvGraphicFramePr>
            <a:graphicFrameLocks noGrp="1"/>
          </p:cNvGraphicFramePr>
          <p:nvPr/>
        </p:nvGraphicFramePr>
        <p:xfrm>
          <a:off x="195741" y="5763919"/>
          <a:ext cx="2407034" cy="2769825"/>
        </p:xfrm>
        <a:graphic>
          <a:graphicData uri="http://schemas.openxmlformats.org/drawingml/2006/table">
            <a:tbl>
              <a:tblPr firstRow="1" bandRow="1">
                <a:tableStyleId>{5C22544A-7EE6-4342-B048-85BDC9FD1C3A}</a:tableStyleId>
              </a:tblPr>
              <a:tblGrid>
                <a:gridCol w="2407034">
                  <a:extLst>
                    <a:ext uri="{9D8B030D-6E8A-4147-A177-3AD203B41FA5}">
                      <a16:colId xmlns:a16="http://schemas.microsoft.com/office/drawing/2014/main" val="2813050934"/>
                    </a:ext>
                  </a:extLst>
                </a:gridCol>
              </a:tblGrid>
              <a:tr h="2769825">
                <a:tc>
                  <a:txBody>
                    <a:bodyPr/>
                    <a:lstStyle/>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sp>
        <p:nvSpPr>
          <p:cNvPr id="21" name="TextBox 20">
            <a:extLst>
              <a:ext uri="{FF2B5EF4-FFF2-40B4-BE49-F238E27FC236}">
                <a16:creationId xmlns:a16="http://schemas.microsoft.com/office/drawing/2014/main" id="{28207380-EA62-B367-A75E-4E3B2613EAB0}"/>
              </a:ext>
            </a:extLst>
          </p:cNvPr>
          <p:cNvSpPr txBox="1"/>
          <p:nvPr/>
        </p:nvSpPr>
        <p:spPr>
          <a:xfrm>
            <a:off x="3337830" y="6019799"/>
            <a:ext cx="364728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u="sng">
                <a:latin typeface="Century Gothic"/>
                <a:cs typeface="Arial"/>
              </a:rPr>
              <a:t>Options de </a:t>
            </a:r>
            <a:r>
              <a:rPr lang="en-CA" sz="2000" b="1" u="sng" err="1">
                <a:latin typeface="Century Gothic"/>
                <a:cs typeface="Arial"/>
              </a:rPr>
              <a:t>paiement</a:t>
            </a:r>
            <a:r>
              <a:rPr lang="en-US" sz="2000" u="sng">
                <a:latin typeface="Century Gothic"/>
                <a:cs typeface="Arial"/>
              </a:rPr>
              <a:t>​​</a:t>
            </a:r>
            <a:endParaRPr lang="en-US" u="sng">
              <a:cs typeface="Calibri" panose="020F0502020204030204"/>
            </a:endParaRPr>
          </a:p>
          <a:p>
            <a:endParaRPr lang="en-US" sz="2000">
              <a:latin typeface="Century Gothic"/>
              <a:cs typeface="Arial"/>
            </a:endParaRPr>
          </a:p>
          <a:p>
            <a:pPr marL="342900" indent="-342900">
              <a:buFont typeface="Arial"/>
              <a:buChar char="•"/>
            </a:pPr>
            <a:r>
              <a:rPr lang="en-US" sz="2000">
                <a:latin typeface="Century Gothic"/>
                <a:cs typeface="Arial"/>
              </a:rPr>
              <a:t>En </a:t>
            </a:r>
            <a:r>
              <a:rPr lang="en-US" sz="2000" err="1">
                <a:latin typeface="Century Gothic"/>
                <a:cs typeface="Arial"/>
              </a:rPr>
              <a:t>espèces</a:t>
            </a:r>
            <a:endParaRPr lang="en-US" err="1">
              <a:latin typeface="Calibri"/>
              <a:cs typeface="Calibri"/>
            </a:endParaRPr>
          </a:p>
          <a:p>
            <a:pPr marL="342900" indent="-342900">
              <a:buFont typeface="Arial"/>
              <a:buChar char="•"/>
            </a:pPr>
            <a:endParaRPr lang="en-CA" sz="2000">
              <a:latin typeface="Century Gothic"/>
              <a:cs typeface="Arial"/>
            </a:endParaRPr>
          </a:p>
          <a:p>
            <a:pPr marL="342900" indent="-342900">
              <a:buFont typeface="Arial"/>
              <a:buChar char="•"/>
            </a:pPr>
            <a:r>
              <a:rPr lang="en-US" sz="2000">
                <a:latin typeface="Century Gothic"/>
                <a:cs typeface="Arial"/>
              </a:rPr>
              <a:t>Carte de </a:t>
            </a:r>
            <a:r>
              <a:rPr lang="en-US" sz="2000" err="1">
                <a:latin typeface="Century Gothic"/>
                <a:cs typeface="Arial"/>
              </a:rPr>
              <a:t>débit</a:t>
            </a:r>
            <a:r>
              <a:rPr lang="en-US" sz="2000">
                <a:latin typeface="Century Gothic"/>
                <a:cs typeface="Arial"/>
              </a:rPr>
              <a:t>/</a:t>
            </a:r>
            <a:r>
              <a:rPr lang="en-US" sz="2000" err="1">
                <a:latin typeface="Century Gothic"/>
                <a:cs typeface="Arial"/>
              </a:rPr>
              <a:t>crédit</a:t>
            </a:r>
            <a:r>
              <a:rPr lang="en-US" sz="2000">
                <a:latin typeface="Century Gothic"/>
                <a:cs typeface="Arial"/>
              </a:rPr>
              <a:t> </a:t>
            </a:r>
            <a:endParaRPr lang="en-US" sz="2000">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err="1">
                <a:latin typeface="Century Gothic"/>
                <a:cs typeface="Arial"/>
              </a:rPr>
              <a:t>ParaPay</a:t>
            </a:r>
            <a:r>
              <a:rPr lang="en-CA" sz="2000">
                <a:latin typeface="Century Gothic"/>
                <a:cs typeface="Arial"/>
              </a:rPr>
              <a:t>​</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Presto</a:t>
            </a:r>
            <a:r>
              <a:rPr lang="en-US" sz="2000">
                <a:latin typeface="Century Gothic"/>
                <a:cs typeface="Arial"/>
              </a:rPr>
              <a:t>​​</a:t>
            </a:r>
            <a:endParaRPr lang="en-US">
              <a:cs typeface="Calibri" panose="020F0502020204030204"/>
            </a:endParaRPr>
          </a:p>
        </p:txBody>
      </p:sp>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pic>
        <p:nvPicPr>
          <p:cNvPr id="2" name="Picture 3">
            <a:extLst>
              <a:ext uri="{FF2B5EF4-FFF2-40B4-BE49-F238E27FC236}">
                <a16:creationId xmlns:a16="http://schemas.microsoft.com/office/drawing/2014/main" id="{08CEF48F-17C0-77E8-97F2-CE1E6AC1760A}"/>
              </a:ext>
            </a:extLst>
          </p:cNvPr>
          <p:cNvPicPr>
            <a:picLocks noChangeAspect="1"/>
          </p:cNvPicPr>
          <p:nvPr/>
        </p:nvPicPr>
        <p:blipFill>
          <a:blip r:embed="rId3"/>
          <a:stretch>
            <a:fillRect/>
          </a:stretch>
        </p:blipFill>
        <p:spPr>
          <a:xfrm>
            <a:off x="4403025" y="120315"/>
            <a:ext cx="2179478" cy="1138989"/>
          </a:xfrm>
          <a:prstGeom prst="rect">
            <a:avLst/>
          </a:prstGeom>
        </p:spPr>
      </p:pic>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170821"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000" b="1">
                <a:latin typeface="Century Gothic"/>
                <a:cs typeface="Calibri"/>
              </a:rPr>
              <a:t>Service de bus accessible</a:t>
            </a:r>
            <a:r>
              <a:rPr lang="en-US" sz="2000">
                <a:latin typeface="Century Gothic"/>
                <a:cs typeface="Calibri"/>
              </a:rPr>
              <a:t> par</a:t>
            </a:r>
            <a:r>
              <a:rPr lang="en-CA" sz="2000">
                <a:latin typeface="Century Gothic"/>
                <a:cs typeface="Calibri"/>
              </a:rPr>
              <a:t> </a:t>
            </a:r>
            <a:r>
              <a:rPr lang="en-CA" sz="2000" err="1">
                <a:latin typeface="Century Gothic"/>
                <a:cs typeface="Calibri"/>
              </a:rPr>
              <a:t>OCTranspo</a:t>
            </a:r>
            <a:r>
              <a:rPr lang="en-CA" sz="2000">
                <a:latin typeface="Century Gothic"/>
                <a:cs typeface="Calibri"/>
              </a:rPr>
              <a:t> </a:t>
            </a:r>
          </a:p>
          <a:p>
            <a:pPr marL="285750" indent="-285750">
              <a:lnSpc>
                <a:spcPct val="90000"/>
              </a:lnSpc>
              <a:spcBef>
                <a:spcPts val="1000"/>
              </a:spcBef>
              <a:buFont typeface="Arial"/>
              <a:buChar char="•"/>
            </a:pPr>
            <a:r>
              <a:rPr lang="en-US" sz="2000" b="1">
                <a:latin typeface="Century Gothic"/>
                <a:cs typeface="Calibri"/>
              </a:rPr>
              <a:t>Ne </a:t>
            </a:r>
            <a:r>
              <a:rPr lang="en-US" sz="2000" b="1" err="1">
                <a:latin typeface="Century Gothic"/>
                <a:cs typeface="Calibri"/>
              </a:rPr>
              <a:t>fonctionne</a:t>
            </a:r>
            <a:r>
              <a:rPr lang="en-US" sz="2000" b="1">
                <a:latin typeface="Century Gothic"/>
                <a:cs typeface="Calibri"/>
              </a:rPr>
              <a:t> pas</a:t>
            </a:r>
            <a:r>
              <a:rPr lang="en-US" sz="2000">
                <a:latin typeface="Century Gothic"/>
                <a:cs typeface="Calibri"/>
              </a:rPr>
              <a:t> </a:t>
            </a:r>
            <a:r>
              <a:rPr lang="en-US" sz="2000" err="1">
                <a:latin typeface="Century Gothic"/>
                <a:cs typeface="Calibri"/>
              </a:rPr>
              <a:t>selon</a:t>
            </a:r>
            <a:r>
              <a:rPr lang="en-US" sz="2000">
                <a:latin typeface="Century Gothic"/>
                <a:cs typeface="Calibri"/>
              </a:rPr>
              <a:t> un </a:t>
            </a:r>
            <a:r>
              <a:rPr lang="en-US" sz="2000" b="1" u="sng" err="1">
                <a:latin typeface="Century Gothic"/>
                <a:cs typeface="Calibri"/>
              </a:rPr>
              <a:t>horaire</a:t>
            </a:r>
            <a:r>
              <a:rPr lang="en-US" sz="2000" b="1" u="sng">
                <a:latin typeface="Century Gothic"/>
                <a:cs typeface="Calibri"/>
              </a:rPr>
              <a:t> </a:t>
            </a:r>
            <a:r>
              <a:rPr lang="en-US" sz="2000" b="1" u="sng" err="1">
                <a:latin typeface="Century Gothic"/>
                <a:cs typeface="Calibri"/>
              </a:rPr>
              <a:t>régulier</a:t>
            </a:r>
            <a:r>
              <a:rPr lang="en-US" sz="2000" b="1" u="sng">
                <a:latin typeface="Century Gothic"/>
                <a:cs typeface="Calibri"/>
              </a:rPr>
              <a:t> </a:t>
            </a:r>
            <a:endParaRPr lang="en-CA" sz="2000">
              <a:latin typeface="Century Gothic"/>
              <a:cs typeface="Calibri"/>
            </a:endParaRPr>
          </a:p>
          <a:p>
            <a:pPr marL="285750" indent="-285750">
              <a:lnSpc>
                <a:spcPct val="90000"/>
              </a:lnSpc>
              <a:spcBef>
                <a:spcPts val="1000"/>
              </a:spcBef>
              <a:buFont typeface="Arial"/>
              <a:buChar char="•"/>
            </a:pPr>
            <a:r>
              <a:rPr lang="en-US" sz="2000" err="1">
                <a:latin typeface="Century Gothic"/>
                <a:cs typeface="Calibri"/>
              </a:rPr>
              <a:t>Nécessité</a:t>
            </a:r>
            <a:r>
              <a:rPr lang="en-US" sz="2000">
                <a:latin typeface="Century Gothic"/>
                <a:cs typeface="Calibri"/>
              </a:rPr>
              <a:t> de </a:t>
            </a:r>
            <a:r>
              <a:rPr lang="en-US" sz="2000" b="1" u="sng">
                <a:latin typeface="Century Gothic"/>
                <a:cs typeface="Calibri"/>
              </a:rPr>
              <a:t>prendre </a:t>
            </a:r>
            <a:r>
              <a:rPr lang="en-US" sz="2000" b="1" u="sng" err="1">
                <a:latin typeface="Century Gothic"/>
                <a:cs typeface="Calibri"/>
              </a:rPr>
              <a:t>rendez-vous</a:t>
            </a:r>
            <a:endParaRPr lang="en-US" sz="2000" err="1">
              <a:latin typeface="Century Gothic"/>
              <a:cs typeface="Calibri"/>
            </a:endParaRPr>
          </a:p>
          <a:p>
            <a:pPr marL="742950" lvl="1" indent="-285750">
              <a:lnSpc>
                <a:spcPct val="90000"/>
              </a:lnSpc>
              <a:spcBef>
                <a:spcPts val="1000"/>
              </a:spcBef>
              <a:buFont typeface="Arial"/>
              <a:buChar char="•"/>
            </a:pPr>
            <a:r>
              <a:rPr lang="en-CA" sz="2000">
                <a:latin typeface="Century Gothic"/>
                <a:cs typeface="Calibri"/>
              </a:rPr>
              <a:t> </a:t>
            </a:r>
            <a:r>
              <a:rPr lang="en-US" sz="2000" b="1">
                <a:latin typeface="Century Gothic"/>
                <a:cs typeface="Calibri"/>
              </a:rPr>
              <a:t>au </a:t>
            </a:r>
            <a:r>
              <a:rPr lang="en-US" sz="2000" b="1" err="1">
                <a:latin typeface="Century Gothic"/>
                <a:cs typeface="Calibri"/>
              </a:rPr>
              <a:t>moins</a:t>
            </a:r>
            <a:r>
              <a:rPr lang="en-US" sz="2000" b="1">
                <a:latin typeface="Century Gothic"/>
                <a:cs typeface="Calibri"/>
              </a:rPr>
              <a:t> 24 </a:t>
            </a:r>
            <a:r>
              <a:rPr lang="en-US" sz="2000" b="1" err="1">
                <a:latin typeface="Century Gothic"/>
                <a:cs typeface="Calibri"/>
              </a:rPr>
              <a:t>heures</a:t>
            </a:r>
            <a:r>
              <a:rPr lang="en-US" sz="2000">
                <a:latin typeface="Century Gothic"/>
                <a:cs typeface="Calibri"/>
              </a:rPr>
              <a:t> (1 jour) </a:t>
            </a:r>
            <a:r>
              <a:rPr lang="en-US" sz="2000" b="1">
                <a:latin typeface="Century Gothic"/>
                <a:cs typeface="Calibri"/>
              </a:rPr>
              <a:t>à </a:t>
            </a:r>
            <a:r>
              <a:rPr lang="en-US" sz="2000" b="1" err="1">
                <a:latin typeface="Century Gothic"/>
                <a:cs typeface="Calibri"/>
              </a:rPr>
              <a:t>l'avance</a:t>
            </a:r>
            <a:endParaRPr lang="en-CA" sz="2000" err="1">
              <a:latin typeface="Century Gothic"/>
              <a:cs typeface="Calibri"/>
            </a:endParaRPr>
          </a:p>
          <a:p>
            <a:pPr marL="285750" indent="-285750">
              <a:lnSpc>
                <a:spcPct val="90000"/>
              </a:lnSpc>
              <a:spcBef>
                <a:spcPts val="1000"/>
              </a:spcBef>
              <a:buFont typeface="Arial"/>
              <a:buChar char="•"/>
            </a:pPr>
            <a:endParaRPr lang="en-US" sz="2000">
              <a:latin typeface="Century Gothic"/>
              <a:cs typeface="Calibri"/>
            </a:endParaRPr>
          </a:p>
          <a:p>
            <a:pPr>
              <a:lnSpc>
                <a:spcPct val="90000"/>
              </a:lnSpc>
              <a:spcBef>
                <a:spcPts val="1000"/>
              </a:spcBef>
            </a:pPr>
            <a:r>
              <a:rPr lang="en-US" sz="2000" b="1" u="sng">
                <a:latin typeface="Century Gothic"/>
                <a:cs typeface="Calibri"/>
              </a:rPr>
              <a:t>Comment </a:t>
            </a:r>
            <a:r>
              <a:rPr lang="en-US" sz="2000" b="1" u="sng" err="1">
                <a:latin typeface="Century Gothic"/>
                <a:cs typeface="Calibri"/>
              </a:rPr>
              <a:t>s'inscrire</a:t>
            </a:r>
            <a:r>
              <a:rPr lang="en-US" sz="2000">
                <a:latin typeface="Century Gothic"/>
                <a:cs typeface="Calibri"/>
              </a:rPr>
              <a:t> au </a:t>
            </a:r>
            <a:r>
              <a:rPr lang="en-US" sz="2000" err="1">
                <a:latin typeface="Century Gothic"/>
                <a:cs typeface="Calibri"/>
              </a:rPr>
              <a:t>programme</a:t>
            </a:r>
            <a:r>
              <a:rPr lang="en-US" sz="2000">
                <a:latin typeface="Century Gothic"/>
                <a:cs typeface="Calibri"/>
              </a:rPr>
              <a:t> :  </a:t>
            </a:r>
          </a:p>
          <a:p>
            <a:pPr marL="742950" indent="-285750">
              <a:buFont typeface="Arial"/>
              <a:buChar char="•"/>
            </a:pPr>
            <a:endParaRPr lang="en-US" sz="2000">
              <a:latin typeface="Century Gothic"/>
              <a:cs typeface="Calibri"/>
            </a:endParaRPr>
          </a:p>
          <a:p>
            <a:pPr marL="742950" indent="-285750">
              <a:buFont typeface="Arial"/>
              <a:buChar char="•"/>
            </a:pPr>
            <a:r>
              <a:rPr lang="en-US" sz="2000" err="1">
                <a:latin typeface="Century Gothic"/>
                <a:cs typeface="Calibri"/>
              </a:rPr>
              <a:t>Remplir</a:t>
            </a:r>
            <a:r>
              <a:rPr lang="en-US" sz="2000">
                <a:latin typeface="Century Gothic"/>
                <a:cs typeface="Calibri"/>
              </a:rPr>
              <a:t> le </a:t>
            </a:r>
            <a:r>
              <a:rPr lang="en-US" sz="2000" err="1">
                <a:latin typeface="Century Gothic"/>
                <a:cs typeface="Calibri"/>
              </a:rPr>
              <a:t>formulaire</a:t>
            </a:r>
            <a:r>
              <a:rPr lang="en-US" sz="2000">
                <a:latin typeface="Century Gothic"/>
                <a:cs typeface="Calibri"/>
              </a:rPr>
              <a:t> de candidature </a:t>
            </a:r>
            <a:endParaRPr lang="en-CA"/>
          </a:p>
          <a:p>
            <a:pPr marL="742950" indent="-285750">
              <a:buFont typeface="Arial"/>
              <a:buChar char="•"/>
            </a:pPr>
            <a:endParaRPr lang="en-US" sz="2000">
              <a:latin typeface="Century Gothic"/>
              <a:cs typeface="Calibri"/>
            </a:endParaRPr>
          </a:p>
          <a:p>
            <a:pPr>
              <a:lnSpc>
                <a:spcPct val="90000"/>
              </a:lnSpc>
              <a:spcBef>
                <a:spcPts val="1000"/>
              </a:spcBef>
            </a:pPr>
            <a:r>
              <a:rPr lang="en-US" sz="2000" b="1" u="sng">
                <a:latin typeface="Century Gothic"/>
                <a:cs typeface="Calibri"/>
              </a:rPr>
              <a:t>Comment </a:t>
            </a:r>
            <a:r>
              <a:rPr lang="en-US" sz="2000" b="1" u="sng" err="1">
                <a:latin typeface="Century Gothic"/>
                <a:cs typeface="Calibri"/>
              </a:rPr>
              <a:t>réserver</a:t>
            </a:r>
            <a:r>
              <a:rPr lang="en-US" sz="2000" b="1" u="sng">
                <a:latin typeface="Century Gothic"/>
                <a:cs typeface="Calibri"/>
              </a:rPr>
              <a:t> un </a:t>
            </a:r>
            <a:r>
              <a:rPr lang="en-US" sz="2000" b="1" u="sng" err="1">
                <a:latin typeface="Century Gothic"/>
                <a:cs typeface="Calibri"/>
              </a:rPr>
              <a:t>trajet</a:t>
            </a:r>
            <a:r>
              <a:rPr lang="en-US" sz="2000" b="1" u="sng">
                <a:latin typeface="Century Gothic"/>
                <a:cs typeface="Calibri"/>
              </a:rPr>
              <a:t>:</a:t>
            </a:r>
            <a:endParaRPr lang="en-US" sz="2000">
              <a:latin typeface="Century Gothic"/>
              <a:cs typeface="Calibri"/>
            </a:endParaRPr>
          </a:p>
          <a:p>
            <a:pPr lvl="1">
              <a:lnSpc>
                <a:spcPct val="90000"/>
              </a:lnSpc>
              <a:spcBef>
                <a:spcPts val="1000"/>
              </a:spcBef>
            </a:pPr>
            <a:r>
              <a:rPr lang="en-CA" sz="2000" b="1">
                <a:latin typeface="Century Gothic"/>
                <a:cs typeface="Calibri"/>
              </a:rPr>
              <a:t>App My Para Transpo</a:t>
            </a:r>
            <a:endParaRPr lang="en-US" sz="2000">
              <a:latin typeface="Century Gothic"/>
            </a:endParaRPr>
          </a:p>
        </p:txBody>
      </p:sp>
      <p:pic>
        <p:nvPicPr>
          <p:cNvPr id="8" name="Picture 8" descr="Qr code&#10;&#10;Description automatically generated">
            <a:extLst>
              <a:ext uri="{FF2B5EF4-FFF2-40B4-BE49-F238E27FC236}">
                <a16:creationId xmlns:a16="http://schemas.microsoft.com/office/drawing/2014/main" id="{E811C4DA-9A51-8018-408E-CF076EAF8B0B}"/>
              </a:ext>
            </a:extLst>
          </p:cNvPr>
          <p:cNvPicPr>
            <a:picLocks noChangeAspect="1"/>
          </p:cNvPicPr>
          <p:nvPr/>
        </p:nvPicPr>
        <p:blipFill>
          <a:blip r:embed="rId4"/>
          <a:stretch>
            <a:fillRect/>
          </a:stretch>
        </p:blipFill>
        <p:spPr>
          <a:xfrm>
            <a:off x="5989557" y="4848134"/>
            <a:ext cx="592948" cy="586719"/>
          </a:xfrm>
          <a:prstGeom prst="rect">
            <a:avLst/>
          </a:prstGeom>
        </p:spPr>
      </p:pic>
      <p:pic>
        <p:nvPicPr>
          <p:cNvPr id="11" name="Picture 10">
            <a:extLst>
              <a:ext uri="{FF2B5EF4-FFF2-40B4-BE49-F238E27FC236}">
                <a16:creationId xmlns:a16="http://schemas.microsoft.com/office/drawing/2014/main" id="{68F47E6E-AB67-D705-845E-77FD7BA28E8B}"/>
              </a:ext>
            </a:extLst>
          </p:cNvPr>
          <p:cNvPicPr>
            <a:picLocks noChangeAspect="1"/>
          </p:cNvPicPr>
          <p:nvPr/>
        </p:nvPicPr>
        <p:blipFill>
          <a:blip r:embed="rId5"/>
          <a:stretch>
            <a:fillRect/>
          </a:stretch>
        </p:blipFill>
        <p:spPr>
          <a:xfrm>
            <a:off x="5400783" y="4879110"/>
            <a:ext cx="538924" cy="533175"/>
          </a:xfrm>
          <a:prstGeom prst="rect">
            <a:avLst/>
          </a:prstGeom>
        </p:spPr>
      </p:pic>
      <p:sp>
        <p:nvSpPr>
          <p:cNvPr id="13" name="TextBox 12">
            <a:extLst>
              <a:ext uri="{FF2B5EF4-FFF2-40B4-BE49-F238E27FC236}">
                <a16:creationId xmlns:a16="http://schemas.microsoft.com/office/drawing/2014/main" id="{21A35FEB-0B58-39B6-0753-076995888974}"/>
              </a:ext>
            </a:extLst>
          </p:cNvPr>
          <p:cNvSpPr txBox="1"/>
          <p:nvPr/>
        </p:nvSpPr>
        <p:spPr>
          <a:xfrm>
            <a:off x="645822" y="9095372"/>
            <a:ext cx="725840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press </a:t>
            </a:r>
            <a:r>
              <a:rPr lang="en-CA" b="1">
                <a:latin typeface="Century Gothic"/>
                <a:cs typeface="Segoe UI"/>
              </a:rPr>
              <a:t>1 for English</a:t>
            </a:r>
            <a:r>
              <a:rPr lang="en-CA">
                <a:latin typeface="Century Gothic"/>
                <a:cs typeface="Segoe UI"/>
              </a:rPr>
              <a:t>, </a:t>
            </a:r>
            <a:r>
              <a:rPr lang="en-CA" b="1">
                <a:latin typeface="Century Gothic"/>
                <a:cs typeface="Segoe UI"/>
              </a:rPr>
              <a:t>2 for French</a:t>
            </a:r>
            <a:r>
              <a:rPr lang="en-CA">
                <a:latin typeface="Century Gothic"/>
                <a:cs typeface="Segoe UI"/>
              </a:rPr>
              <a:t> </a:t>
            </a:r>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6"/>
          <a:stretch>
            <a:fillRect/>
          </a:stretch>
        </p:blipFill>
        <p:spPr>
          <a:xfrm>
            <a:off x="-67409" y="8881898"/>
            <a:ext cx="1117523" cy="1106543"/>
          </a:xfrm>
          <a:prstGeom prst="rect">
            <a:avLst/>
          </a:prstGeom>
        </p:spPr>
      </p:pic>
      <p:pic>
        <p:nvPicPr>
          <p:cNvPr id="16" name="Picture 16" descr="Qr code&#10;&#10;Description automatically generated">
            <a:extLst>
              <a:ext uri="{FF2B5EF4-FFF2-40B4-BE49-F238E27FC236}">
                <a16:creationId xmlns:a16="http://schemas.microsoft.com/office/drawing/2014/main" id="{FE5D4140-38E7-2308-B928-D56221B887E6}"/>
              </a:ext>
            </a:extLst>
          </p:cNvPr>
          <p:cNvPicPr>
            <a:picLocks noChangeAspect="1"/>
          </p:cNvPicPr>
          <p:nvPr/>
        </p:nvPicPr>
        <p:blipFill>
          <a:blip r:embed="rId7"/>
          <a:stretch>
            <a:fillRect/>
          </a:stretch>
        </p:blipFill>
        <p:spPr>
          <a:xfrm>
            <a:off x="6451738" y="5957675"/>
            <a:ext cx="432691" cy="469155"/>
          </a:xfrm>
          <a:prstGeom prst="rect">
            <a:avLst/>
          </a:prstGeom>
        </p:spPr>
      </p:pic>
      <p:pic>
        <p:nvPicPr>
          <p:cNvPr id="19" name="Picture 19" descr="Qr code&#10;&#10;Description automatically generated">
            <a:extLst>
              <a:ext uri="{FF2B5EF4-FFF2-40B4-BE49-F238E27FC236}">
                <a16:creationId xmlns:a16="http://schemas.microsoft.com/office/drawing/2014/main" id="{DF63B1BF-F58C-2393-CCD8-C0C0B07C3ED2}"/>
              </a:ext>
            </a:extLst>
          </p:cNvPr>
          <p:cNvPicPr>
            <a:picLocks noChangeAspect="1"/>
          </p:cNvPicPr>
          <p:nvPr/>
        </p:nvPicPr>
        <p:blipFill>
          <a:blip r:embed="rId8"/>
          <a:stretch>
            <a:fillRect/>
          </a:stretch>
        </p:blipFill>
        <p:spPr>
          <a:xfrm>
            <a:off x="5412636" y="3554606"/>
            <a:ext cx="480768" cy="526828"/>
          </a:xfrm>
          <a:prstGeom prst="rect">
            <a:avLst/>
          </a:prstGeom>
        </p:spPr>
      </p:pic>
      <p:sp>
        <p:nvSpPr>
          <p:cNvPr id="20" name="TextBox 19">
            <a:extLst>
              <a:ext uri="{FF2B5EF4-FFF2-40B4-BE49-F238E27FC236}">
                <a16:creationId xmlns:a16="http://schemas.microsoft.com/office/drawing/2014/main" id="{D5BBDB62-39A8-1508-3E29-49D0D81C7FCA}"/>
              </a:ext>
            </a:extLst>
          </p:cNvPr>
          <p:cNvSpPr txBox="1"/>
          <p:nvPr/>
        </p:nvSpPr>
        <p:spPr>
          <a:xfrm>
            <a:off x="234769" y="6033301"/>
            <a:ext cx="25003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a:latin typeface="Century Gothic"/>
                <a:cs typeface="Arial"/>
              </a:rPr>
              <a:t>​      </a:t>
            </a:r>
            <a:r>
              <a:rPr lang="en-CA" sz="2000" b="1">
                <a:latin typeface="Century Gothic"/>
                <a:cs typeface="Arial"/>
              </a:rPr>
              <a:t>Frais: </a:t>
            </a:r>
            <a:r>
              <a:rPr lang="en-CA" sz="2000">
                <a:latin typeface="Century Gothic"/>
                <a:cs typeface="Arial"/>
              </a:rPr>
              <a:t>​</a:t>
            </a:r>
            <a:endParaRPr lang="en-US"/>
          </a:p>
          <a:p>
            <a:endParaRPr lang="en-CA" sz="2000">
              <a:latin typeface="Century Gothic"/>
              <a:cs typeface="Arial"/>
            </a:endParaRPr>
          </a:p>
          <a:p>
            <a:pPr marL="342900" indent="-342900">
              <a:buFont typeface="Arial"/>
              <a:buChar char="•"/>
            </a:pPr>
            <a:r>
              <a:rPr lang="en-CA" sz="2000">
                <a:latin typeface="Century Gothic"/>
                <a:cs typeface="Arial"/>
              </a:rPr>
              <a:t>Payer par </a:t>
            </a:r>
            <a:r>
              <a:rPr lang="en-CA" sz="2000" err="1">
                <a:latin typeface="Century Gothic"/>
                <a:cs typeface="Arial"/>
              </a:rPr>
              <a:t>trajet</a:t>
            </a:r>
            <a:endParaRPr lang="en-CA" sz="2000">
              <a:latin typeface="Century Gothic"/>
              <a:cs typeface="Arial"/>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Par 1-7 </a:t>
            </a:r>
            <a:r>
              <a:rPr lang="en-CA" sz="2000" err="1">
                <a:latin typeface="Century Gothic"/>
                <a:cs typeface="Arial"/>
              </a:rPr>
              <a:t>jours</a:t>
            </a:r>
            <a:r>
              <a:rPr lang="en-US" sz="2000">
                <a:latin typeface="Century Gothic"/>
                <a:cs typeface="Arial"/>
              </a:rPr>
              <a:t>​</a:t>
            </a:r>
            <a:endParaRPr lang="en-US">
              <a:latin typeface="Calibri" panose="020F0502020204030204"/>
              <a:cs typeface="Calibri" panose="020F0502020204030204"/>
            </a:endParaRPr>
          </a:p>
          <a:p>
            <a:pPr marL="342900" indent="-342900">
              <a:buFont typeface="Arial"/>
              <a:buChar char="•"/>
            </a:pPr>
            <a:endParaRPr lang="en-CA" sz="2000">
              <a:latin typeface="Century Gothic"/>
              <a:cs typeface="Arial"/>
            </a:endParaRPr>
          </a:p>
          <a:p>
            <a:pPr marL="342900" indent="-342900">
              <a:buFont typeface="Arial"/>
              <a:buChar char="•"/>
            </a:pPr>
            <a:r>
              <a:rPr lang="en-CA" sz="2000">
                <a:latin typeface="Century Gothic"/>
                <a:cs typeface="Arial"/>
              </a:rPr>
              <a:t>Par </a:t>
            </a:r>
            <a:r>
              <a:rPr lang="en-CA" sz="2000" err="1">
                <a:latin typeface="Century Gothic"/>
                <a:cs typeface="Arial"/>
              </a:rPr>
              <a:t>mois</a:t>
            </a:r>
            <a:r>
              <a:rPr lang="en-US" sz="2000">
                <a:latin typeface="Century Gothic"/>
                <a:cs typeface="Arial"/>
              </a:rPr>
              <a:t>​</a:t>
            </a:r>
            <a:endParaRPr lang="en-US" sz="2000">
              <a:solidFill>
                <a:srgbClr val="950819"/>
              </a:solidFill>
              <a:latin typeface="Century Gothic"/>
              <a:cs typeface="Arial"/>
            </a:endParaRPr>
          </a:p>
        </p:txBody>
      </p:sp>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5"/>
          <a:stretch>
            <a:fillRect/>
          </a:stretch>
        </p:blipFill>
        <p:spPr>
          <a:xfrm>
            <a:off x="4862562" y="3531572"/>
            <a:ext cx="538924" cy="549218"/>
          </a:xfrm>
          <a:prstGeom prst="rect">
            <a:avLst/>
          </a:prstGeom>
        </p:spPr>
      </p:pic>
      <p:pic>
        <p:nvPicPr>
          <p:cNvPr id="23" name="Picture 22">
            <a:extLst>
              <a:ext uri="{FF2B5EF4-FFF2-40B4-BE49-F238E27FC236}">
                <a16:creationId xmlns:a16="http://schemas.microsoft.com/office/drawing/2014/main" id="{79967220-1292-CBB5-C65F-0E78C1524ACB}"/>
              </a:ext>
            </a:extLst>
          </p:cNvPr>
          <p:cNvPicPr>
            <a:picLocks noChangeAspect="1"/>
          </p:cNvPicPr>
          <p:nvPr/>
        </p:nvPicPr>
        <p:blipFill>
          <a:blip r:embed="rId5"/>
          <a:stretch>
            <a:fillRect/>
          </a:stretch>
        </p:blipFill>
        <p:spPr>
          <a:xfrm>
            <a:off x="6101541" y="6018099"/>
            <a:ext cx="378668" cy="356712"/>
          </a:xfrm>
          <a:prstGeom prst="rect">
            <a:avLst/>
          </a:prstGeom>
        </p:spPr>
      </p:pic>
      <p:pic>
        <p:nvPicPr>
          <p:cNvPr id="3" name="Picture 9">
            <a:extLst>
              <a:ext uri="{FF2B5EF4-FFF2-40B4-BE49-F238E27FC236}">
                <a16:creationId xmlns:a16="http://schemas.microsoft.com/office/drawing/2014/main" id="{3BCA203E-2097-8C4D-A46C-B716656518DE}"/>
              </a:ext>
            </a:extLst>
          </p:cNvPr>
          <p:cNvPicPr>
            <a:picLocks noChangeAspect="1"/>
          </p:cNvPicPr>
          <p:nvPr/>
        </p:nvPicPr>
        <p:blipFill>
          <a:blip r:embed="rId9"/>
          <a:stretch>
            <a:fillRect/>
          </a:stretch>
        </p:blipFill>
        <p:spPr>
          <a:xfrm>
            <a:off x="5207981" y="6524064"/>
            <a:ext cx="587189" cy="560295"/>
          </a:xfrm>
          <a:prstGeom prst="rect">
            <a:avLst/>
          </a:prstGeom>
        </p:spPr>
      </p:pic>
      <p:pic>
        <p:nvPicPr>
          <p:cNvPr id="10" name="Picture 11" descr="A black background with a black square&#10;&#10;Description automatically generated">
            <a:extLst>
              <a:ext uri="{FF2B5EF4-FFF2-40B4-BE49-F238E27FC236}">
                <a16:creationId xmlns:a16="http://schemas.microsoft.com/office/drawing/2014/main" id="{17909125-3408-9F88-083F-C8CEBD174DCC}"/>
              </a:ext>
            </a:extLst>
          </p:cNvPr>
          <p:cNvPicPr>
            <a:picLocks noChangeAspect="1"/>
          </p:cNvPicPr>
          <p:nvPr/>
        </p:nvPicPr>
        <p:blipFill>
          <a:blip r:embed="rId10"/>
          <a:stretch>
            <a:fillRect/>
          </a:stretch>
        </p:blipFill>
        <p:spPr>
          <a:xfrm>
            <a:off x="815301" y="659731"/>
            <a:ext cx="941502" cy="926432"/>
          </a:xfrm>
          <a:prstGeom prst="rect">
            <a:avLst/>
          </a:prstGeom>
        </p:spPr>
      </p:pic>
      <p:pic>
        <p:nvPicPr>
          <p:cNvPr id="25" name="Picture 24">
            <a:extLst>
              <a:ext uri="{FF2B5EF4-FFF2-40B4-BE49-F238E27FC236}">
                <a16:creationId xmlns:a16="http://schemas.microsoft.com/office/drawing/2014/main" id="{01D6B8C8-1529-E6F1-463F-DE03AAA7A249}"/>
              </a:ext>
            </a:extLst>
          </p:cNvPr>
          <p:cNvPicPr>
            <a:picLocks noChangeAspect="1"/>
          </p:cNvPicPr>
          <p:nvPr/>
        </p:nvPicPr>
        <p:blipFill>
          <a:blip r:embed="rId11"/>
          <a:stretch>
            <a:fillRect/>
          </a:stretch>
        </p:blipFill>
        <p:spPr>
          <a:xfrm>
            <a:off x="149925" y="5784259"/>
            <a:ext cx="842683" cy="815789"/>
          </a:xfrm>
          <a:prstGeom prst="rect">
            <a:avLst/>
          </a:prstGeom>
        </p:spPr>
      </p:pic>
      <p:sp>
        <p:nvSpPr>
          <p:cNvPr id="9" name="TextBox 8">
            <a:extLst>
              <a:ext uri="{FF2B5EF4-FFF2-40B4-BE49-F238E27FC236}">
                <a16:creationId xmlns:a16="http://schemas.microsoft.com/office/drawing/2014/main" id="{2AE9D838-0609-C19D-EB8B-96CD88364CAB}"/>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a:t>
            </a:r>
            <a:r>
              <a:rPr lang="en-US" sz="700" dirty="0" err="1">
                <a:ea typeface="+mn-lt"/>
                <a:cs typeface="+mn-lt"/>
              </a:rPr>
              <a:t>é</a:t>
            </a:r>
            <a:r>
              <a:rPr lang="en-US" sz="700" dirty="0">
                <a:ea typeface="+mn-lt"/>
                <a:cs typeface="+mn-lt"/>
              </a:rPr>
              <a:t> de</a:t>
            </a:r>
            <a:r>
              <a:rPr lang="en-US" sz="700" dirty="0"/>
              <a:t>: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2408897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33D25209-FE37-084D-D777-81BC7259D595}"/>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B6583D0E-C75D-A550-4C7D-20D510B34E01}"/>
              </a:ext>
            </a:extLst>
          </p:cNvPr>
          <p:cNvSpPr txBox="1"/>
          <p:nvPr/>
        </p:nvSpPr>
        <p:spPr>
          <a:xfrm>
            <a:off x="-31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Para Transpo</a:t>
            </a:r>
            <a:endParaRPr lang="en-US" sz="2800">
              <a:latin typeface="Century Gothic"/>
            </a:endParaRPr>
          </a:p>
        </p:txBody>
      </p:sp>
      <p:pic>
        <p:nvPicPr>
          <p:cNvPr id="2" name="Picture 3">
            <a:extLst>
              <a:ext uri="{FF2B5EF4-FFF2-40B4-BE49-F238E27FC236}">
                <a16:creationId xmlns:a16="http://schemas.microsoft.com/office/drawing/2014/main" id="{08CEF48F-17C0-77E8-97F2-CE1E6AC1760A}"/>
              </a:ext>
            </a:extLst>
          </p:cNvPr>
          <p:cNvPicPr>
            <a:picLocks noChangeAspect="1"/>
          </p:cNvPicPr>
          <p:nvPr/>
        </p:nvPicPr>
        <p:blipFill>
          <a:blip r:embed="rId3"/>
          <a:stretch>
            <a:fillRect/>
          </a:stretch>
        </p:blipFill>
        <p:spPr>
          <a:xfrm>
            <a:off x="4403025" y="120315"/>
            <a:ext cx="2179478" cy="1138989"/>
          </a:xfrm>
          <a:prstGeom prst="rect">
            <a:avLst/>
          </a:prstGeom>
        </p:spPr>
      </p:pic>
      <p:sp>
        <p:nvSpPr>
          <p:cNvPr id="7" name="TextBox 6">
            <a:extLst>
              <a:ext uri="{FF2B5EF4-FFF2-40B4-BE49-F238E27FC236}">
                <a16:creationId xmlns:a16="http://schemas.microsoft.com/office/drawing/2014/main" id="{BFFCF167-1273-1183-664A-F4B9F894188C}"/>
              </a:ext>
            </a:extLst>
          </p:cNvPr>
          <p:cNvSpPr txBox="1"/>
          <p:nvPr/>
        </p:nvSpPr>
        <p:spPr>
          <a:xfrm>
            <a:off x="192703" y="1532020"/>
            <a:ext cx="7507357"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CA" sz="2000" b="1" u="sng" err="1">
                <a:latin typeface="Century Gothic"/>
                <a:cs typeface="Calibri"/>
              </a:rPr>
              <a:t>Trajets</a:t>
            </a:r>
            <a:r>
              <a:rPr lang="en-CA" sz="2000" b="1" u="sng">
                <a:latin typeface="Century Gothic"/>
                <a:cs typeface="Calibri"/>
              </a:rPr>
              <a:t> RURAUX:</a:t>
            </a:r>
            <a:r>
              <a:rPr lang="en-CA" sz="2000">
                <a:latin typeface="Century Gothic"/>
                <a:cs typeface="Calibri"/>
              </a:rPr>
              <a:t> </a:t>
            </a:r>
          </a:p>
          <a:p>
            <a:pPr>
              <a:lnSpc>
                <a:spcPct val="90000"/>
              </a:lnSpc>
              <a:spcBef>
                <a:spcPts val="1000"/>
              </a:spcBef>
            </a:pPr>
            <a:endParaRPr lang="en-CA" sz="2000">
              <a:latin typeface="Century Gothic"/>
              <a:cs typeface="Calibri"/>
            </a:endParaRPr>
          </a:p>
          <a:p>
            <a:pPr>
              <a:lnSpc>
                <a:spcPct val="90000"/>
              </a:lnSpc>
              <a:spcBef>
                <a:spcPts val="1000"/>
              </a:spcBef>
            </a:pPr>
            <a:endParaRPr lang="en-CA" sz="2000">
              <a:latin typeface="Century Gothic"/>
              <a:cs typeface="Calibri"/>
            </a:endParaRPr>
          </a:p>
          <a:p>
            <a:pPr marL="342900" indent="-342900">
              <a:lnSpc>
                <a:spcPct val="90000"/>
              </a:lnSpc>
              <a:spcBef>
                <a:spcPts val="1000"/>
              </a:spcBef>
              <a:buFont typeface="Arial"/>
              <a:buChar char="•"/>
            </a:pPr>
            <a:r>
              <a:rPr lang="en-US" err="1">
                <a:latin typeface="Century Gothic"/>
                <a:cs typeface="Calibri"/>
              </a:rPr>
              <a:t>Trajets</a:t>
            </a:r>
            <a:r>
              <a:rPr lang="en-US">
                <a:latin typeface="Century Gothic"/>
                <a:cs typeface="Calibri"/>
              </a:rPr>
              <a:t> possibles de </a:t>
            </a:r>
            <a:r>
              <a:rPr lang="en-US" b="1">
                <a:latin typeface="Century Gothic"/>
                <a:cs typeface="Calibri"/>
              </a:rPr>
              <a:t>la </a:t>
            </a:r>
            <a:r>
              <a:rPr lang="en-US" b="1" err="1">
                <a:latin typeface="Century Gothic"/>
                <a:cs typeface="Calibri"/>
              </a:rPr>
              <a:t>campagne</a:t>
            </a:r>
            <a:r>
              <a:rPr lang="en-US" b="1">
                <a:latin typeface="Century Gothic"/>
                <a:cs typeface="Calibri"/>
              </a:rPr>
              <a:t> à la </a:t>
            </a:r>
            <a:r>
              <a:rPr lang="en-US" b="1" err="1">
                <a:latin typeface="Century Gothic"/>
                <a:cs typeface="Calibri"/>
              </a:rPr>
              <a:t>ville</a:t>
            </a:r>
            <a:r>
              <a:rPr lang="en-US">
                <a:latin typeface="Century Gothic"/>
                <a:cs typeface="Calibri"/>
              </a:rPr>
              <a:t> </a:t>
            </a:r>
            <a:endParaRPr lang="en-CA">
              <a:latin typeface="Calibri" panose="020F0502020204030204"/>
              <a:cs typeface="Calibri"/>
            </a:endParaRPr>
          </a:p>
          <a:p>
            <a:pPr>
              <a:lnSpc>
                <a:spcPct val="90000"/>
              </a:lnSpc>
              <a:spcBef>
                <a:spcPts val="1000"/>
              </a:spcBef>
            </a:pPr>
            <a:r>
              <a:rPr lang="en-US" err="1">
                <a:latin typeface="Century Gothic"/>
                <a:cs typeface="Calibri"/>
              </a:rPr>
              <a:t>ou</a:t>
            </a:r>
            <a:r>
              <a:rPr lang="en-US">
                <a:latin typeface="Century Gothic"/>
                <a:cs typeface="Calibri"/>
              </a:rPr>
              <a:t> de</a:t>
            </a:r>
            <a:r>
              <a:rPr lang="en-US" b="1">
                <a:latin typeface="Century Gothic"/>
                <a:cs typeface="Calibri"/>
              </a:rPr>
              <a:t> la </a:t>
            </a:r>
            <a:r>
              <a:rPr lang="en-US" b="1" err="1">
                <a:latin typeface="Century Gothic"/>
                <a:cs typeface="Calibri"/>
              </a:rPr>
              <a:t>ville</a:t>
            </a:r>
            <a:r>
              <a:rPr lang="en-US" b="1">
                <a:latin typeface="Century Gothic"/>
                <a:cs typeface="Calibri"/>
              </a:rPr>
              <a:t> à la </a:t>
            </a:r>
            <a:r>
              <a:rPr lang="en-US" b="1" err="1">
                <a:latin typeface="Century Gothic"/>
                <a:cs typeface="Calibri"/>
              </a:rPr>
              <a:t>campagne</a:t>
            </a:r>
            <a:endParaRPr lang="en-CA" err="1">
              <a:latin typeface="Calibri" panose="020F0502020204030204"/>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US" b="1">
                <a:latin typeface="Century Gothic"/>
                <a:cs typeface="Calibri"/>
              </a:rPr>
              <a:t>Frais </a:t>
            </a:r>
            <a:r>
              <a:rPr lang="en-US" b="1" err="1">
                <a:latin typeface="Century Gothic"/>
                <a:cs typeface="Calibri"/>
              </a:rPr>
              <a:t>supplémentaires</a:t>
            </a:r>
            <a:r>
              <a:rPr lang="en-US">
                <a:latin typeface="Century Gothic"/>
                <a:cs typeface="Calibri"/>
              </a:rPr>
              <a:t> de</a:t>
            </a:r>
            <a:r>
              <a:rPr lang="en-US" b="1">
                <a:latin typeface="Century Gothic"/>
                <a:cs typeface="Calibri"/>
              </a:rPr>
              <a:t> 10 $ </a:t>
            </a:r>
            <a:r>
              <a:rPr lang="en-US" b="1" err="1">
                <a:latin typeface="Century Gothic"/>
                <a:cs typeface="Calibri"/>
              </a:rPr>
              <a:t>en</a:t>
            </a:r>
            <a:r>
              <a:rPr lang="en-US" b="1">
                <a:latin typeface="Century Gothic"/>
                <a:cs typeface="Calibri"/>
              </a:rPr>
              <a:t> </a:t>
            </a:r>
            <a:r>
              <a:rPr lang="en-US" b="1" err="1">
                <a:latin typeface="Century Gothic"/>
                <a:cs typeface="Calibri"/>
              </a:rPr>
              <a:t>espèces</a:t>
            </a:r>
            <a:r>
              <a:rPr lang="en-US">
                <a:latin typeface="Century Gothic"/>
                <a:cs typeface="Calibri"/>
              </a:rPr>
              <a:t> </a:t>
            </a:r>
            <a:r>
              <a:rPr lang="en-US" err="1">
                <a:latin typeface="Century Gothic"/>
                <a:cs typeface="Calibri"/>
              </a:rPr>
              <a:t>requis</a:t>
            </a:r>
            <a:r>
              <a:rPr lang="en-US">
                <a:latin typeface="Century Gothic"/>
                <a:cs typeface="Calibri"/>
              </a:rPr>
              <a:t> </a:t>
            </a:r>
            <a:endParaRPr lang="en-CA">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endParaRPr lang="en-CA" sz="2000">
              <a:latin typeface="Century Gothic"/>
              <a:cs typeface="Calibri"/>
            </a:endParaRPr>
          </a:p>
          <a:p>
            <a:pPr marL="342900" indent="-342900">
              <a:lnSpc>
                <a:spcPct val="90000"/>
              </a:lnSpc>
              <a:spcBef>
                <a:spcPts val="1000"/>
              </a:spcBef>
              <a:buFont typeface="Arial"/>
              <a:buChar char="•"/>
            </a:pPr>
            <a:r>
              <a:rPr lang="en-US" err="1">
                <a:latin typeface="Century Gothic"/>
                <a:cs typeface="Calibri"/>
              </a:rPr>
              <a:t>Possibilité</a:t>
            </a:r>
            <a:r>
              <a:rPr lang="en-US">
                <a:latin typeface="Century Gothic"/>
                <a:cs typeface="Calibri"/>
              </a:rPr>
              <a:t> de voyager </a:t>
            </a:r>
            <a:r>
              <a:rPr lang="en-US" err="1">
                <a:latin typeface="Century Gothic"/>
                <a:cs typeface="Calibri"/>
              </a:rPr>
              <a:t>d'une</a:t>
            </a:r>
            <a:r>
              <a:rPr lang="en-US" b="1">
                <a:latin typeface="Century Gothic"/>
                <a:cs typeface="Calibri"/>
              </a:rPr>
              <a:t> zone </a:t>
            </a:r>
            <a:r>
              <a:rPr lang="en-US" b="1" err="1">
                <a:latin typeface="Century Gothic"/>
                <a:cs typeface="Calibri"/>
              </a:rPr>
              <a:t>rurale</a:t>
            </a:r>
            <a:r>
              <a:rPr lang="en-US" b="1">
                <a:latin typeface="Century Gothic"/>
                <a:cs typeface="Calibri"/>
              </a:rPr>
              <a:t> à </a:t>
            </a:r>
            <a:r>
              <a:rPr lang="en-US" b="1" err="1">
                <a:latin typeface="Century Gothic"/>
                <a:cs typeface="Calibri"/>
              </a:rPr>
              <a:t>l'autre</a:t>
            </a:r>
            <a:r>
              <a:rPr lang="en-US">
                <a:latin typeface="Century Gothic"/>
                <a:cs typeface="Calibri"/>
              </a:rPr>
              <a:t> grâce</a:t>
            </a:r>
          </a:p>
          <a:p>
            <a:pPr>
              <a:lnSpc>
                <a:spcPct val="90000"/>
              </a:lnSpc>
              <a:spcBef>
                <a:spcPts val="1000"/>
              </a:spcBef>
            </a:pPr>
            <a:r>
              <a:rPr lang="en-US">
                <a:latin typeface="Century Gothic"/>
                <a:cs typeface="Calibri"/>
              </a:rPr>
              <a:t> au </a:t>
            </a:r>
            <a:r>
              <a:rPr lang="en-US" err="1">
                <a:latin typeface="Century Gothic"/>
                <a:cs typeface="Calibri"/>
              </a:rPr>
              <a:t>programme</a:t>
            </a:r>
            <a:r>
              <a:rPr lang="en-US">
                <a:latin typeface="Century Gothic"/>
                <a:cs typeface="Calibri"/>
              </a:rPr>
              <a:t> de </a:t>
            </a:r>
            <a:r>
              <a:rPr lang="en-US" b="1">
                <a:latin typeface="Century Gothic"/>
                <a:cs typeface="Calibri"/>
              </a:rPr>
              <a:t>coupons de taxi</a:t>
            </a:r>
            <a:endParaRPr lang="en-US">
              <a:latin typeface="Century Gothic"/>
              <a:cs typeface="Calibri"/>
            </a:endParaRPr>
          </a:p>
          <a:p>
            <a:pPr marL="342900" indent="-342900">
              <a:lnSpc>
                <a:spcPct val="90000"/>
              </a:lnSpc>
              <a:spcBef>
                <a:spcPts val="1000"/>
              </a:spcBef>
              <a:buFont typeface="Arial"/>
              <a:buChar char="•"/>
            </a:pPr>
            <a:endParaRPr lang="en-CA" sz="2000" b="1">
              <a:latin typeface="Century Gothic"/>
              <a:cs typeface="Calibri"/>
            </a:endParaRPr>
          </a:p>
        </p:txBody>
      </p:sp>
      <p:sp>
        <p:nvSpPr>
          <p:cNvPr id="13" name="TextBox 12">
            <a:extLst>
              <a:ext uri="{FF2B5EF4-FFF2-40B4-BE49-F238E27FC236}">
                <a16:creationId xmlns:a16="http://schemas.microsoft.com/office/drawing/2014/main" id="{21A35FEB-0B58-39B6-0753-076995888974}"/>
              </a:ext>
            </a:extLst>
          </p:cNvPr>
          <p:cNvSpPr txBox="1"/>
          <p:nvPr/>
        </p:nvSpPr>
        <p:spPr>
          <a:xfrm>
            <a:off x="645822" y="8960360"/>
            <a:ext cx="72584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Para Transpo: </a:t>
            </a:r>
            <a:r>
              <a:rPr lang="en-CA" b="1">
                <a:latin typeface="Century Gothic"/>
                <a:cs typeface="Segoe UI"/>
              </a:rPr>
              <a:t>1-613-560-5000 </a:t>
            </a:r>
            <a:r>
              <a:rPr lang="en-CA">
                <a:latin typeface="Century Gothic"/>
                <a:cs typeface="Segoe UI"/>
              </a:rPr>
              <a:t> </a:t>
            </a:r>
            <a:r>
              <a:rPr lang="en-CA" err="1">
                <a:latin typeface="Century Gothic"/>
                <a:cs typeface="Segoe UI"/>
              </a:rPr>
              <a:t>appuyer</a:t>
            </a:r>
            <a:r>
              <a:rPr lang="en-CA">
                <a:latin typeface="Century Gothic"/>
                <a:cs typeface="Segoe UI"/>
              </a:rPr>
              <a:t> </a:t>
            </a:r>
            <a:r>
              <a:rPr lang="en-CA" b="1">
                <a:latin typeface="Century Gothic"/>
                <a:cs typeface="Segoe UI"/>
              </a:rPr>
              <a:t> 2 pour le </a:t>
            </a:r>
            <a:r>
              <a:rPr lang="en-CA" b="1" err="1">
                <a:latin typeface="Century Gothic"/>
                <a:cs typeface="Segoe UI"/>
              </a:rPr>
              <a:t>français</a:t>
            </a:r>
            <a:r>
              <a:rPr lang="en-CA" b="1">
                <a:latin typeface="Century Gothic"/>
                <a:cs typeface="Segoe UI"/>
              </a:rPr>
              <a:t>, </a:t>
            </a:r>
          </a:p>
          <a:p>
            <a:r>
              <a:rPr lang="en-CA" b="1">
                <a:latin typeface="Century Gothic"/>
                <a:cs typeface="Segoe UI"/>
              </a:rPr>
              <a:t>                    1 pour </a:t>
            </a:r>
            <a:r>
              <a:rPr lang="en-CA" b="1" err="1">
                <a:latin typeface="Century Gothic"/>
                <a:cs typeface="Segoe UI"/>
              </a:rPr>
              <a:t>l'anglais</a:t>
            </a:r>
            <a:r>
              <a:rPr lang="en-CA">
                <a:latin typeface="Century Gothic"/>
                <a:cs typeface="Segoe UI"/>
              </a:rPr>
              <a:t> </a:t>
            </a:r>
            <a:endParaRPr lang="en-CA"/>
          </a:p>
        </p:txBody>
      </p:sp>
      <p:pic>
        <p:nvPicPr>
          <p:cNvPr id="15" name="Picture 14">
            <a:extLst>
              <a:ext uri="{FF2B5EF4-FFF2-40B4-BE49-F238E27FC236}">
                <a16:creationId xmlns:a16="http://schemas.microsoft.com/office/drawing/2014/main" id="{2F93F790-2B8B-5E9D-ACAE-AF9013DEB215}"/>
              </a:ext>
            </a:extLst>
          </p:cNvPr>
          <p:cNvPicPr>
            <a:picLocks noChangeAspect="1"/>
          </p:cNvPicPr>
          <p:nvPr/>
        </p:nvPicPr>
        <p:blipFill>
          <a:blip r:embed="rId4"/>
          <a:stretch>
            <a:fillRect/>
          </a:stretch>
        </p:blipFill>
        <p:spPr>
          <a:xfrm>
            <a:off x="-67409" y="8881898"/>
            <a:ext cx="1117523" cy="1106543"/>
          </a:xfrm>
          <a:prstGeom prst="rect">
            <a:avLst/>
          </a:prstGeom>
        </p:spPr>
      </p:pic>
      <p:pic>
        <p:nvPicPr>
          <p:cNvPr id="22" name="Picture 21">
            <a:extLst>
              <a:ext uri="{FF2B5EF4-FFF2-40B4-BE49-F238E27FC236}">
                <a16:creationId xmlns:a16="http://schemas.microsoft.com/office/drawing/2014/main" id="{61E1F208-B18D-B7C8-CFC7-49D444728E73}"/>
              </a:ext>
            </a:extLst>
          </p:cNvPr>
          <p:cNvPicPr>
            <a:picLocks noChangeAspect="1"/>
          </p:cNvPicPr>
          <p:nvPr/>
        </p:nvPicPr>
        <p:blipFill>
          <a:blip r:embed="rId5"/>
          <a:stretch>
            <a:fillRect/>
          </a:stretch>
        </p:blipFill>
        <p:spPr>
          <a:xfrm>
            <a:off x="5215125" y="7638351"/>
            <a:ext cx="538924" cy="549218"/>
          </a:xfrm>
          <a:prstGeom prst="rect">
            <a:avLst/>
          </a:prstGeom>
        </p:spPr>
      </p:pic>
      <p:pic>
        <p:nvPicPr>
          <p:cNvPr id="14" name="Picture 23" descr="A black background with a black square&#10;&#10;Description automatically generated">
            <a:extLst>
              <a:ext uri="{FF2B5EF4-FFF2-40B4-BE49-F238E27FC236}">
                <a16:creationId xmlns:a16="http://schemas.microsoft.com/office/drawing/2014/main" id="{3FF2BED6-EE4B-12C9-FF0D-5174AD349B5D}"/>
              </a:ext>
            </a:extLst>
          </p:cNvPr>
          <p:cNvPicPr>
            <a:picLocks noChangeAspect="1"/>
          </p:cNvPicPr>
          <p:nvPr/>
        </p:nvPicPr>
        <p:blipFill>
          <a:blip r:embed="rId6"/>
          <a:stretch>
            <a:fillRect/>
          </a:stretch>
        </p:blipFill>
        <p:spPr>
          <a:xfrm>
            <a:off x="4587180" y="1980266"/>
            <a:ext cx="813298" cy="766011"/>
          </a:xfrm>
          <a:prstGeom prst="rect">
            <a:avLst/>
          </a:prstGeom>
        </p:spPr>
      </p:pic>
      <p:pic>
        <p:nvPicPr>
          <p:cNvPr id="25" name="Picture 25" descr="A black background with a black square&#10;&#10;Description automatically generated">
            <a:extLst>
              <a:ext uri="{FF2B5EF4-FFF2-40B4-BE49-F238E27FC236}">
                <a16:creationId xmlns:a16="http://schemas.microsoft.com/office/drawing/2014/main" id="{B155B42C-6D26-D992-7446-2CAAC133F35B}"/>
              </a:ext>
            </a:extLst>
          </p:cNvPr>
          <p:cNvPicPr>
            <a:picLocks noChangeAspect="1"/>
          </p:cNvPicPr>
          <p:nvPr/>
        </p:nvPicPr>
        <p:blipFill>
          <a:blip r:embed="rId7"/>
          <a:stretch>
            <a:fillRect/>
          </a:stretch>
        </p:blipFill>
        <p:spPr>
          <a:xfrm>
            <a:off x="2961865" y="1975183"/>
            <a:ext cx="845349" cy="846222"/>
          </a:xfrm>
          <a:prstGeom prst="rect">
            <a:avLst/>
          </a:prstGeom>
        </p:spPr>
      </p:pic>
      <p:pic>
        <p:nvPicPr>
          <p:cNvPr id="26" name="Picture 26" descr="A black background with a black square&#10;&#10;Description automatically generated">
            <a:extLst>
              <a:ext uri="{FF2B5EF4-FFF2-40B4-BE49-F238E27FC236}">
                <a16:creationId xmlns:a16="http://schemas.microsoft.com/office/drawing/2014/main" id="{C5F0DA92-7925-08ED-EF18-4DC585352152}"/>
              </a:ext>
            </a:extLst>
          </p:cNvPr>
          <p:cNvPicPr>
            <a:picLocks noChangeAspect="1"/>
          </p:cNvPicPr>
          <p:nvPr/>
        </p:nvPicPr>
        <p:blipFill>
          <a:blip r:embed="rId8"/>
          <a:stretch>
            <a:fillRect/>
          </a:stretch>
        </p:blipFill>
        <p:spPr>
          <a:xfrm>
            <a:off x="5350982" y="5873414"/>
            <a:ext cx="717145" cy="717886"/>
          </a:xfrm>
          <a:prstGeom prst="rect">
            <a:avLst/>
          </a:prstGeom>
        </p:spPr>
      </p:pic>
      <p:pic>
        <p:nvPicPr>
          <p:cNvPr id="27" name="Picture 25" descr="A black background with a black square&#10;&#10;Description automatically generated">
            <a:extLst>
              <a:ext uri="{FF2B5EF4-FFF2-40B4-BE49-F238E27FC236}">
                <a16:creationId xmlns:a16="http://schemas.microsoft.com/office/drawing/2014/main" id="{DE9A21D5-9AC6-5C78-B336-0CD0DA02F3F5}"/>
              </a:ext>
            </a:extLst>
          </p:cNvPr>
          <p:cNvPicPr>
            <a:picLocks noChangeAspect="1"/>
          </p:cNvPicPr>
          <p:nvPr/>
        </p:nvPicPr>
        <p:blipFill>
          <a:blip r:embed="rId7"/>
          <a:stretch>
            <a:fillRect/>
          </a:stretch>
        </p:blipFill>
        <p:spPr>
          <a:xfrm>
            <a:off x="4976217" y="2920267"/>
            <a:ext cx="845349" cy="846222"/>
          </a:xfrm>
          <a:prstGeom prst="rect">
            <a:avLst/>
          </a:prstGeom>
        </p:spPr>
      </p:pic>
      <p:pic>
        <p:nvPicPr>
          <p:cNvPr id="28" name="Picture 25" descr="A black background with a black square&#10;&#10;Description automatically generated">
            <a:extLst>
              <a:ext uri="{FF2B5EF4-FFF2-40B4-BE49-F238E27FC236}">
                <a16:creationId xmlns:a16="http://schemas.microsoft.com/office/drawing/2014/main" id="{5246E5DA-F37F-DBA3-F3A6-0BF1EB7D486F}"/>
              </a:ext>
            </a:extLst>
          </p:cNvPr>
          <p:cNvPicPr>
            <a:picLocks noChangeAspect="1"/>
          </p:cNvPicPr>
          <p:nvPr/>
        </p:nvPicPr>
        <p:blipFill>
          <a:blip r:embed="rId7"/>
          <a:stretch>
            <a:fillRect/>
          </a:stretch>
        </p:blipFill>
        <p:spPr>
          <a:xfrm>
            <a:off x="3978892" y="5741739"/>
            <a:ext cx="845349" cy="846222"/>
          </a:xfrm>
          <a:prstGeom prst="rect">
            <a:avLst/>
          </a:prstGeom>
        </p:spPr>
      </p:pic>
      <p:pic>
        <p:nvPicPr>
          <p:cNvPr id="29" name="Picture 23" descr="A black background with a black square&#10;&#10;Description automatically generated">
            <a:extLst>
              <a:ext uri="{FF2B5EF4-FFF2-40B4-BE49-F238E27FC236}">
                <a16:creationId xmlns:a16="http://schemas.microsoft.com/office/drawing/2014/main" id="{6B9C138A-FC8C-D88F-0E66-C282E4CB776F}"/>
              </a:ext>
            </a:extLst>
          </p:cNvPr>
          <p:cNvPicPr>
            <a:picLocks noChangeAspect="1"/>
          </p:cNvPicPr>
          <p:nvPr/>
        </p:nvPicPr>
        <p:blipFill>
          <a:blip r:embed="rId6"/>
          <a:stretch>
            <a:fillRect/>
          </a:stretch>
        </p:blipFill>
        <p:spPr>
          <a:xfrm>
            <a:off x="3644606" y="2960770"/>
            <a:ext cx="813298" cy="766011"/>
          </a:xfrm>
          <a:prstGeom prst="rect">
            <a:avLst/>
          </a:prstGeom>
        </p:spPr>
      </p:pic>
      <p:pic>
        <p:nvPicPr>
          <p:cNvPr id="30" name="Picture 30" descr="A black background with a black square&#10;&#10;Description automatically generated">
            <a:extLst>
              <a:ext uri="{FF2B5EF4-FFF2-40B4-BE49-F238E27FC236}">
                <a16:creationId xmlns:a16="http://schemas.microsoft.com/office/drawing/2014/main" id="{1D02A72B-F559-82A4-1D89-436CE20D231C}"/>
              </a:ext>
            </a:extLst>
          </p:cNvPr>
          <p:cNvPicPr>
            <a:picLocks noChangeAspect="1"/>
          </p:cNvPicPr>
          <p:nvPr/>
        </p:nvPicPr>
        <p:blipFill>
          <a:blip r:embed="rId9"/>
          <a:stretch>
            <a:fillRect/>
          </a:stretch>
        </p:blipFill>
        <p:spPr>
          <a:xfrm>
            <a:off x="4006893" y="2247899"/>
            <a:ext cx="396633" cy="364959"/>
          </a:xfrm>
          <a:prstGeom prst="rect">
            <a:avLst/>
          </a:prstGeom>
        </p:spPr>
      </p:pic>
      <p:pic>
        <p:nvPicPr>
          <p:cNvPr id="31" name="Picture 30" descr="A black background with a black square&#10;&#10;Description automatically generated">
            <a:extLst>
              <a:ext uri="{FF2B5EF4-FFF2-40B4-BE49-F238E27FC236}">
                <a16:creationId xmlns:a16="http://schemas.microsoft.com/office/drawing/2014/main" id="{CD436F5E-7D22-8382-4987-B364FB29B2B1}"/>
              </a:ext>
            </a:extLst>
          </p:cNvPr>
          <p:cNvPicPr>
            <a:picLocks noChangeAspect="1"/>
          </p:cNvPicPr>
          <p:nvPr/>
        </p:nvPicPr>
        <p:blipFill>
          <a:blip r:embed="rId9"/>
          <a:stretch>
            <a:fillRect/>
          </a:stretch>
        </p:blipFill>
        <p:spPr>
          <a:xfrm>
            <a:off x="4454829" y="3152479"/>
            <a:ext cx="396633" cy="364959"/>
          </a:xfrm>
          <a:prstGeom prst="rect">
            <a:avLst/>
          </a:prstGeom>
        </p:spPr>
      </p:pic>
      <p:pic>
        <p:nvPicPr>
          <p:cNvPr id="32" name="Picture 30" descr="A black background with a black square&#10;&#10;Description automatically generated">
            <a:extLst>
              <a:ext uri="{FF2B5EF4-FFF2-40B4-BE49-F238E27FC236}">
                <a16:creationId xmlns:a16="http://schemas.microsoft.com/office/drawing/2014/main" id="{EBB4B6CF-CD42-BFBD-3CBE-FEA8AE9FC0DC}"/>
              </a:ext>
            </a:extLst>
          </p:cNvPr>
          <p:cNvPicPr>
            <a:picLocks noChangeAspect="1"/>
          </p:cNvPicPr>
          <p:nvPr/>
        </p:nvPicPr>
        <p:blipFill>
          <a:blip r:embed="rId9"/>
          <a:stretch>
            <a:fillRect/>
          </a:stretch>
        </p:blipFill>
        <p:spPr>
          <a:xfrm>
            <a:off x="4941031" y="6049877"/>
            <a:ext cx="396633" cy="364959"/>
          </a:xfrm>
          <a:prstGeom prst="rect">
            <a:avLst/>
          </a:prstGeom>
        </p:spPr>
      </p:pic>
      <p:pic>
        <p:nvPicPr>
          <p:cNvPr id="33" name="Picture 33" descr="A black background with a black square&#10;&#10;Description automatically generated">
            <a:extLst>
              <a:ext uri="{FF2B5EF4-FFF2-40B4-BE49-F238E27FC236}">
                <a16:creationId xmlns:a16="http://schemas.microsoft.com/office/drawing/2014/main" id="{C7003850-14A3-BA09-6D14-F6891052CF94}"/>
              </a:ext>
            </a:extLst>
          </p:cNvPr>
          <p:cNvPicPr>
            <a:picLocks noChangeAspect="1"/>
          </p:cNvPicPr>
          <p:nvPr/>
        </p:nvPicPr>
        <p:blipFill>
          <a:blip r:embed="rId10"/>
          <a:stretch>
            <a:fillRect/>
          </a:stretch>
        </p:blipFill>
        <p:spPr>
          <a:xfrm>
            <a:off x="1544799" y="3858786"/>
            <a:ext cx="989579" cy="990600"/>
          </a:xfrm>
          <a:prstGeom prst="rect">
            <a:avLst/>
          </a:prstGeom>
        </p:spPr>
      </p:pic>
      <p:graphicFrame>
        <p:nvGraphicFramePr>
          <p:cNvPr id="36" name="Table 11">
            <a:extLst>
              <a:ext uri="{FF2B5EF4-FFF2-40B4-BE49-F238E27FC236}">
                <a16:creationId xmlns:a16="http://schemas.microsoft.com/office/drawing/2014/main" id="{10E400CA-DC32-1572-8299-0F02DEC1F423}"/>
              </a:ext>
            </a:extLst>
          </p:cNvPr>
          <p:cNvGraphicFramePr>
            <a:graphicFrameLocks noGrp="1"/>
          </p:cNvGraphicFramePr>
          <p:nvPr>
            <p:extLst>
              <p:ext uri="{D42A27DB-BD31-4B8C-83A1-F6EECF244321}">
                <p14:modId xmlns:p14="http://schemas.microsoft.com/office/powerpoint/2010/main" val="2736080561"/>
              </p:ext>
            </p:extLst>
          </p:nvPr>
        </p:nvGraphicFramePr>
        <p:xfrm>
          <a:off x="4769843" y="7325510"/>
          <a:ext cx="2311755" cy="1716233"/>
        </p:xfrm>
        <a:graphic>
          <a:graphicData uri="http://schemas.openxmlformats.org/drawingml/2006/table">
            <a:tbl>
              <a:tblPr firstRow="1" bandRow="1">
                <a:tableStyleId>{5C22544A-7EE6-4342-B048-85BDC9FD1C3A}</a:tableStyleId>
              </a:tblPr>
              <a:tblGrid>
                <a:gridCol w="2311755">
                  <a:extLst>
                    <a:ext uri="{9D8B030D-6E8A-4147-A177-3AD203B41FA5}">
                      <a16:colId xmlns:a16="http://schemas.microsoft.com/office/drawing/2014/main" val="2813050934"/>
                    </a:ext>
                  </a:extLst>
                </a:gridCol>
              </a:tblGrid>
              <a:tr h="1716233">
                <a:tc>
                  <a:txBody>
                    <a:bodyPr/>
                    <a:lstStyle/>
                    <a:p>
                      <a:pPr lvl="0" algn="ctr">
                        <a:lnSpc>
                          <a:spcPct val="100000"/>
                        </a:lnSpc>
                        <a:spcBef>
                          <a:spcPts val="0"/>
                        </a:spcBef>
                        <a:spcAft>
                          <a:spcPts val="0"/>
                        </a:spcAft>
                        <a:buNone/>
                      </a:pPr>
                      <a:r>
                        <a:rPr lang="en-CA" sz="1800" b="0" i="0" u="sng" strike="noStrike" noProof="0">
                          <a:solidFill>
                            <a:schemeClr val="tx1"/>
                          </a:solidFill>
                          <a:latin typeface="Century Gothic"/>
                        </a:rPr>
                        <a:t>Coupons de Taxi:</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p>
                      <a:pPr marL="0" marR="0" lvl="0" indent="0" algn="l">
                        <a:lnSpc>
                          <a:spcPct val="100000"/>
                        </a:lnSpc>
                        <a:spcBef>
                          <a:spcPts val="0"/>
                        </a:spcBef>
                        <a:spcAft>
                          <a:spcPts val="0"/>
                        </a:spcAft>
                        <a:buNone/>
                      </a:pPr>
                      <a:endParaRPr lang="en-CA" sz="1800" b="0" i="0" u="none" strike="noStrike" noProof="0"/>
                    </a:p>
                  </a:txBody>
                  <a:tcPr>
                    <a:solidFill>
                      <a:schemeClr val="bg2"/>
                    </a:solidFill>
                  </a:tcPr>
                </a:tc>
                <a:extLst>
                  <a:ext uri="{0D108BD9-81ED-4DB2-BD59-A6C34878D82A}">
                    <a16:rowId xmlns:a16="http://schemas.microsoft.com/office/drawing/2014/main" val="1965160932"/>
                  </a:ext>
                </a:extLst>
              </a:tr>
            </a:tbl>
          </a:graphicData>
        </a:graphic>
      </p:graphicFrame>
      <p:pic>
        <p:nvPicPr>
          <p:cNvPr id="38" name="Picture 37" descr="A black background with a black square&#10;&#10;Description automatically generated">
            <a:extLst>
              <a:ext uri="{FF2B5EF4-FFF2-40B4-BE49-F238E27FC236}">
                <a16:creationId xmlns:a16="http://schemas.microsoft.com/office/drawing/2014/main" id="{7FCCB4D5-CF28-7F0D-02B9-FC7FD3E06E5B}"/>
              </a:ext>
            </a:extLst>
          </p:cNvPr>
          <p:cNvPicPr>
            <a:picLocks noChangeAspect="1"/>
          </p:cNvPicPr>
          <p:nvPr/>
        </p:nvPicPr>
        <p:blipFill>
          <a:blip r:embed="rId5"/>
          <a:stretch>
            <a:fillRect/>
          </a:stretch>
        </p:blipFill>
        <p:spPr>
          <a:xfrm>
            <a:off x="4946085" y="7852627"/>
            <a:ext cx="904172" cy="874495"/>
          </a:xfrm>
          <a:prstGeom prst="rect">
            <a:avLst/>
          </a:prstGeom>
        </p:spPr>
      </p:pic>
      <p:pic>
        <p:nvPicPr>
          <p:cNvPr id="41" name="Picture 41" descr="A qr code on a white background&#10;&#10;Description automatically generated">
            <a:extLst>
              <a:ext uri="{FF2B5EF4-FFF2-40B4-BE49-F238E27FC236}">
                <a16:creationId xmlns:a16="http://schemas.microsoft.com/office/drawing/2014/main" id="{B081029C-D01A-7656-FBCE-A3F846C66913}"/>
              </a:ext>
            </a:extLst>
          </p:cNvPr>
          <p:cNvPicPr>
            <a:picLocks noChangeAspect="1"/>
          </p:cNvPicPr>
          <p:nvPr/>
        </p:nvPicPr>
        <p:blipFill>
          <a:blip r:embed="rId11"/>
          <a:stretch>
            <a:fillRect/>
          </a:stretch>
        </p:blipFill>
        <p:spPr>
          <a:xfrm>
            <a:off x="5922866" y="7769030"/>
            <a:ext cx="1072072" cy="1094911"/>
          </a:xfrm>
          <a:prstGeom prst="rect">
            <a:avLst/>
          </a:prstGeom>
        </p:spPr>
      </p:pic>
      <p:pic>
        <p:nvPicPr>
          <p:cNvPr id="42" name="Picture 42" descr="A black background with a black square&#10;&#10;Description automatically generated">
            <a:extLst>
              <a:ext uri="{FF2B5EF4-FFF2-40B4-BE49-F238E27FC236}">
                <a16:creationId xmlns:a16="http://schemas.microsoft.com/office/drawing/2014/main" id="{D6BEA5C0-C1BA-0258-B083-FEBAC859EB04}"/>
              </a:ext>
            </a:extLst>
          </p:cNvPr>
          <p:cNvPicPr>
            <a:picLocks noChangeAspect="1"/>
          </p:cNvPicPr>
          <p:nvPr/>
        </p:nvPicPr>
        <p:blipFill>
          <a:blip r:embed="rId12"/>
          <a:stretch>
            <a:fillRect/>
          </a:stretch>
        </p:blipFill>
        <p:spPr>
          <a:xfrm>
            <a:off x="2343879" y="7064708"/>
            <a:ext cx="1229963" cy="1295400"/>
          </a:xfrm>
          <a:prstGeom prst="rect">
            <a:avLst/>
          </a:prstGeom>
        </p:spPr>
      </p:pic>
      <p:pic>
        <p:nvPicPr>
          <p:cNvPr id="43" name="Picture 43" descr="A black background with a black square&#10;&#10;Description automatically generated">
            <a:extLst>
              <a:ext uri="{FF2B5EF4-FFF2-40B4-BE49-F238E27FC236}">
                <a16:creationId xmlns:a16="http://schemas.microsoft.com/office/drawing/2014/main" id="{31EF10A9-A1B7-A76E-A4BB-411A7959357D}"/>
              </a:ext>
            </a:extLst>
          </p:cNvPr>
          <p:cNvPicPr>
            <a:picLocks noChangeAspect="1"/>
          </p:cNvPicPr>
          <p:nvPr/>
        </p:nvPicPr>
        <p:blipFill>
          <a:blip r:embed="rId13"/>
          <a:stretch>
            <a:fillRect/>
          </a:stretch>
        </p:blipFill>
        <p:spPr>
          <a:xfrm>
            <a:off x="3636886" y="7328854"/>
            <a:ext cx="829324" cy="894348"/>
          </a:xfrm>
          <a:prstGeom prst="rect">
            <a:avLst/>
          </a:prstGeom>
        </p:spPr>
      </p:pic>
      <p:sp>
        <p:nvSpPr>
          <p:cNvPr id="4" name="TextBox 3">
            <a:extLst>
              <a:ext uri="{FF2B5EF4-FFF2-40B4-BE49-F238E27FC236}">
                <a16:creationId xmlns:a16="http://schemas.microsoft.com/office/drawing/2014/main" id="{174ABEB0-4AF9-B45F-C38F-71D8096D268A}"/>
              </a:ext>
            </a:extLst>
          </p:cNvPr>
          <p:cNvSpPr txBox="1"/>
          <p:nvPr/>
        </p:nvSpPr>
        <p:spPr>
          <a:xfrm>
            <a:off x="-3199" y="9837182"/>
            <a:ext cx="777141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t>Adapté</a:t>
            </a:r>
            <a:r>
              <a:rPr lang="en-US" sz="700" dirty="0">
                <a:ea typeface="+mn-lt"/>
                <a:cs typeface="+mn-lt"/>
              </a:rPr>
              <a:t> de</a:t>
            </a:r>
            <a:r>
              <a:rPr lang="en-US" sz="700" dirty="0"/>
              <a:t>: OC Transpo. (2024). Para Transpo. Retrieved from </a:t>
            </a:r>
            <a:r>
              <a:rPr lang="en-US" sz="700" dirty="0">
                <a:ea typeface="+mn-lt"/>
                <a:cs typeface="+mn-lt"/>
              </a:rPr>
              <a:t>https://www.octranspo.com/en/para-transpo/</a:t>
            </a:r>
            <a:endParaRPr lang="en-US" sz="700" dirty="0">
              <a:ea typeface="Calibri"/>
              <a:cs typeface="Calibri"/>
            </a:endParaRPr>
          </a:p>
        </p:txBody>
      </p:sp>
    </p:spTree>
    <p:extLst>
      <p:ext uri="{BB962C8B-B14F-4D97-AF65-F5344CB8AC3E}">
        <p14:creationId xmlns:p14="http://schemas.microsoft.com/office/powerpoint/2010/main" val="269001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65C0D13-109B-3416-2AA7-8EC09937F691}"/>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551F68E6-072E-6A63-FB74-A7BD37CCAAEE}"/>
              </a:ext>
            </a:extLst>
          </p:cNvPr>
          <p:cNvSpPr txBox="1"/>
          <p:nvPr/>
        </p:nvSpPr>
        <p:spPr>
          <a:xfrm>
            <a:off x="-319" y="118241"/>
            <a:ext cx="56700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Bruyère Outpatient Stroke</a:t>
            </a:r>
            <a:endParaRPr lang="en-US">
              <a:latin typeface="Calibri" panose="020F0502020204030204"/>
              <a:cs typeface="Calibri" panose="020F0502020204030204"/>
            </a:endParaRPr>
          </a:p>
          <a:p>
            <a:r>
              <a:rPr lang="en-CA" sz="2800" b="1">
                <a:latin typeface="Century Gothic"/>
              </a:rPr>
              <a:t>Rehabilitation Program</a:t>
            </a:r>
          </a:p>
        </p:txBody>
      </p:sp>
      <p:sp>
        <p:nvSpPr>
          <p:cNvPr id="8" name="TextBox 7">
            <a:extLst>
              <a:ext uri="{FF2B5EF4-FFF2-40B4-BE49-F238E27FC236}">
                <a16:creationId xmlns:a16="http://schemas.microsoft.com/office/drawing/2014/main" id="{AE12CA0F-7229-BD80-83F8-79B6F969C712}"/>
              </a:ext>
            </a:extLst>
          </p:cNvPr>
          <p:cNvSpPr txBox="1"/>
          <p:nvPr/>
        </p:nvSpPr>
        <p:spPr>
          <a:xfrm>
            <a:off x="422308" y="1127233"/>
            <a:ext cx="6927503" cy="75237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b="1">
                <a:latin typeface="Century Gothic"/>
                <a:ea typeface="+mn-lt"/>
                <a:cs typeface="+mn-lt"/>
              </a:rPr>
              <a:t>Therapy</a:t>
            </a:r>
            <a:r>
              <a:rPr lang="en-CA">
                <a:latin typeface="Century Gothic"/>
                <a:ea typeface="+mn-lt"/>
                <a:cs typeface="+mn-lt"/>
              </a:rPr>
              <a:t> appointments at </a:t>
            </a:r>
            <a:r>
              <a:rPr lang="en-CA" b="1">
                <a:latin typeface="Century Gothic"/>
                <a:ea typeface="+mn-lt"/>
                <a:cs typeface="+mn-lt"/>
              </a:rPr>
              <a:t>Élisabeth Bruyère Hospital </a:t>
            </a:r>
            <a:endParaRPr lang="en-US" b="1">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a:latin typeface="Century Gothic"/>
              <a:ea typeface="+mn-lt"/>
              <a:cs typeface="+mn-lt"/>
            </a:endParaRPr>
          </a:p>
          <a:p>
            <a:pPr algn="ctr">
              <a:lnSpc>
                <a:spcPct val="150000"/>
              </a:lnSpc>
              <a:spcBef>
                <a:spcPts val="1000"/>
              </a:spcBef>
            </a:pPr>
            <a:r>
              <a:rPr lang="en-CA" b="1">
                <a:latin typeface="Century Gothic"/>
                <a:ea typeface="+mn-lt"/>
                <a:cs typeface="+mn-lt"/>
              </a:rPr>
              <a:t>43 Bruyère Street</a:t>
            </a:r>
            <a:r>
              <a:rPr lang="en-CA">
                <a:latin typeface="Century Gothic"/>
                <a:ea typeface="+mn-lt"/>
                <a:cs typeface="+mn-lt"/>
              </a:rPr>
              <a:t>, Ottawa, ON, K1N 5C8 </a:t>
            </a:r>
            <a:endParaRPr lang="en-US">
              <a:latin typeface="Century Gothic"/>
              <a:ea typeface="+mn-lt"/>
              <a:cs typeface="+mn-lt"/>
            </a:endParaRPr>
          </a:p>
          <a:p>
            <a:pPr algn="ctr">
              <a:lnSpc>
                <a:spcPct val="150000"/>
              </a:lnSpc>
              <a:spcBef>
                <a:spcPts val="1000"/>
              </a:spcBef>
            </a:pPr>
            <a:endParaRPr lang="en-CA">
              <a:latin typeface="Century Gothic"/>
              <a:ea typeface="+mn-lt"/>
              <a:cs typeface="+mn-lt"/>
            </a:endParaRPr>
          </a:p>
          <a:p>
            <a:pPr algn="ctr">
              <a:lnSpc>
                <a:spcPct val="150000"/>
              </a:lnSpc>
              <a:spcBef>
                <a:spcPts val="1000"/>
              </a:spcBef>
            </a:pPr>
            <a:r>
              <a:rPr lang="en-CA" u="sng">
                <a:latin typeface="Century Gothic"/>
                <a:ea typeface="+mn-lt"/>
                <a:cs typeface="+mn-lt"/>
              </a:rPr>
              <a:t>Program details:</a:t>
            </a:r>
            <a:endParaRPr lang="en-US" u="sng">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Length of up to a </a:t>
            </a:r>
            <a:r>
              <a:rPr lang="en-CA" b="1">
                <a:latin typeface="Century Gothic"/>
                <a:ea typeface="+mn-lt"/>
                <a:cs typeface="+mn-lt"/>
              </a:rPr>
              <a:t>maximum 12 sessions</a:t>
            </a:r>
            <a:r>
              <a:rPr lang="en-CA">
                <a:latin typeface="Century Gothic"/>
                <a:ea typeface="+mn-lt"/>
                <a:cs typeface="+mn-lt"/>
              </a:rPr>
              <a:t> </a:t>
            </a:r>
            <a:endParaRPr lang="en-US">
              <a:latin typeface="Century Gothic"/>
              <a:ea typeface="+mn-lt"/>
              <a:cs typeface="+mn-lt"/>
            </a:endParaRPr>
          </a:p>
          <a:p>
            <a:pPr marL="285750" indent="-285750">
              <a:lnSpc>
                <a:spcPct val="150000"/>
              </a:lnSpc>
              <a:spcBef>
                <a:spcPts val="1000"/>
              </a:spcBef>
              <a:buFont typeface="Calibri"/>
              <a:buChar char="-"/>
            </a:pPr>
            <a:r>
              <a:rPr lang="en-CA">
                <a:latin typeface="Century Gothic"/>
                <a:ea typeface="+mn-lt"/>
                <a:cs typeface="+mn-lt"/>
              </a:rPr>
              <a:t>Appointments usually </a:t>
            </a:r>
            <a:r>
              <a:rPr lang="en-CA" b="1">
                <a:latin typeface="Century Gothic"/>
                <a:ea typeface="+mn-lt"/>
                <a:cs typeface="+mn-lt"/>
              </a:rPr>
              <a:t>1-3 times per week</a:t>
            </a:r>
            <a:endParaRPr lang="en-CA">
              <a:latin typeface="Century Gothic"/>
              <a:ea typeface="+mn-lt"/>
              <a:cs typeface="+mn-lt"/>
            </a:endParaRPr>
          </a:p>
          <a:p>
            <a:pPr marL="285750" indent="-285750">
              <a:lnSpc>
                <a:spcPct val="150000"/>
              </a:lnSpc>
              <a:spcBef>
                <a:spcPts val="1000"/>
              </a:spcBef>
              <a:buFont typeface="Calibri"/>
              <a:buChar char="-"/>
            </a:pPr>
            <a:endParaRPr lang="en-CA" b="1">
              <a:latin typeface="Century Gothic"/>
              <a:ea typeface="+mn-lt"/>
              <a:cs typeface="+mn-lt"/>
            </a:endParaRPr>
          </a:p>
          <a:p>
            <a:pPr algn="ctr">
              <a:lnSpc>
                <a:spcPct val="150000"/>
              </a:lnSpc>
              <a:spcBef>
                <a:spcPts val="1000"/>
              </a:spcBef>
            </a:pPr>
            <a:endParaRPr lang="en-US">
              <a:latin typeface="Century Gothic"/>
              <a:ea typeface="+mn-lt"/>
              <a:cs typeface="+mn-lt"/>
            </a:endParaRPr>
          </a:p>
        </p:txBody>
      </p:sp>
      <p:sp>
        <p:nvSpPr>
          <p:cNvPr id="10" name="TextBox 9">
            <a:extLst>
              <a:ext uri="{FF2B5EF4-FFF2-40B4-BE49-F238E27FC236}">
                <a16:creationId xmlns:a16="http://schemas.microsoft.com/office/drawing/2014/main" id="{57D561B7-74FD-1177-2AFC-75451E61BA21}"/>
              </a:ext>
            </a:extLst>
          </p:cNvPr>
          <p:cNvSpPr txBox="1"/>
          <p:nvPr/>
        </p:nvSpPr>
        <p:spPr>
          <a:xfrm>
            <a:off x="1094538" y="8886825"/>
            <a:ext cx="65372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Bruyère Outpatient Stroke Rehabilitation Program: </a:t>
            </a:r>
          </a:p>
          <a:p>
            <a:pPr marL="285750" indent="-285750">
              <a:buFont typeface="Calibri"/>
              <a:buChar char="-"/>
            </a:pPr>
            <a:r>
              <a:rPr lang="en-CA" b="1">
                <a:latin typeface="Century Gothic"/>
                <a:cs typeface="Segoe UI"/>
              </a:rPr>
              <a:t>613-562-6262 </a:t>
            </a:r>
            <a:r>
              <a:rPr lang="en-CA">
                <a:latin typeface="Century Gothic"/>
                <a:cs typeface="Segoe UI"/>
              </a:rPr>
              <a:t>ext.</a:t>
            </a:r>
            <a:r>
              <a:rPr lang="en-CA" b="1">
                <a:latin typeface="Century Gothic"/>
                <a:cs typeface="Segoe UI"/>
              </a:rPr>
              <a:t> 1758</a:t>
            </a:r>
            <a:endParaRPr lang="en-CA">
              <a:cs typeface="Calibri" panose="020F0502020204030204"/>
            </a:endParaRPr>
          </a:p>
        </p:txBody>
      </p:sp>
      <p:pic>
        <p:nvPicPr>
          <p:cNvPr id="11" name="Picture 11">
            <a:extLst>
              <a:ext uri="{FF2B5EF4-FFF2-40B4-BE49-F238E27FC236}">
                <a16:creationId xmlns:a16="http://schemas.microsoft.com/office/drawing/2014/main" id="{B46FF34E-D312-FFD0-8357-1B4CB3C71656}"/>
              </a:ext>
            </a:extLst>
          </p:cNvPr>
          <p:cNvPicPr>
            <a:picLocks noChangeAspect="1"/>
          </p:cNvPicPr>
          <p:nvPr/>
        </p:nvPicPr>
        <p:blipFill>
          <a:blip r:embed="rId3"/>
          <a:stretch>
            <a:fillRect/>
          </a:stretch>
        </p:blipFill>
        <p:spPr>
          <a:xfrm>
            <a:off x="140923" y="8881898"/>
            <a:ext cx="1117523" cy="1106543"/>
          </a:xfrm>
          <a:prstGeom prst="rect">
            <a:avLst/>
          </a:prstGeom>
        </p:spPr>
      </p:pic>
      <p:graphicFrame>
        <p:nvGraphicFramePr>
          <p:cNvPr id="9" name="Table 11">
            <a:extLst>
              <a:ext uri="{FF2B5EF4-FFF2-40B4-BE49-F238E27FC236}">
                <a16:creationId xmlns:a16="http://schemas.microsoft.com/office/drawing/2014/main" id="{1DAB9DCC-F8E4-4AF1-083D-4B39C29A14EA}"/>
              </a:ext>
            </a:extLst>
          </p:cNvPr>
          <p:cNvGraphicFramePr>
            <a:graphicFrameLocks noGrp="1"/>
          </p:cNvGraphicFramePr>
          <p:nvPr>
            <p:extLst>
              <p:ext uri="{D42A27DB-BD31-4B8C-83A1-F6EECF244321}">
                <p14:modId xmlns:p14="http://schemas.microsoft.com/office/powerpoint/2010/main" val="1143810574"/>
              </p:ext>
            </p:extLst>
          </p:nvPr>
        </p:nvGraphicFramePr>
        <p:xfrm>
          <a:off x="4461557" y="7572492"/>
          <a:ext cx="2796408" cy="1604141"/>
        </p:xfrm>
        <a:graphic>
          <a:graphicData uri="http://schemas.openxmlformats.org/drawingml/2006/table">
            <a:tbl>
              <a:tblPr firstRow="1" bandRow="1">
                <a:tableStyleId>{5C22544A-7EE6-4342-B048-85BDC9FD1C3A}</a:tableStyleId>
              </a:tblPr>
              <a:tblGrid>
                <a:gridCol w="2796408">
                  <a:extLst>
                    <a:ext uri="{9D8B030D-6E8A-4147-A177-3AD203B41FA5}">
                      <a16:colId xmlns:a16="http://schemas.microsoft.com/office/drawing/2014/main" val="2813050934"/>
                    </a:ext>
                  </a:extLst>
                </a:gridCol>
              </a:tblGrid>
              <a:tr h="1604141">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More information:</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13" name="Picture 6" descr="A picture containing outdoor, building, road, street&#10;&#10;Description automatically generated">
            <a:extLst>
              <a:ext uri="{FF2B5EF4-FFF2-40B4-BE49-F238E27FC236}">
                <a16:creationId xmlns:a16="http://schemas.microsoft.com/office/drawing/2014/main" id="{DD03A998-A93D-A12E-441A-97C40F0ABBE0}"/>
              </a:ext>
            </a:extLst>
          </p:cNvPr>
          <p:cNvPicPr>
            <a:picLocks noChangeAspect="1"/>
          </p:cNvPicPr>
          <p:nvPr/>
        </p:nvPicPr>
        <p:blipFill>
          <a:blip r:embed="rId4"/>
          <a:stretch>
            <a:fillRect/>
          </a:stretch>
        </p:blipFill>
        <p:spPr>
          <a:xfrm>
            <a:off x="1763141" y="1995322"/>
            <a:ext cx="3910072" cy="2621017"/>
          </a:xfrm>
          <a:prstGeom prst="rect">
            <a:avLst/>
          </a:prstGeom>
        </p:spPr>
      </p:pic>
      <p:pic>
        <p:nvPicPr>
          <p:cNvPr id="2" name="Picture 2" descr="Qr code&#10;&#10;Description automatically generated">
            <a:extLst>
              <a:ext uri="{FF2B5EF4-FFF2-40B4-BE49-F238E27FC236}">
                <a16:creationId xmlns:a16="http://schemas.microsoft.com/office/drawing/2014/main" id="{90896F3B-EBEC-9775-35D0-3FE3CC93CFFF}"/>
              </a:ext>
            </a:extLst>
          </p:cNvPr>
          <p:cNvPicPr>
            <a:picLocks noChangeAspect="1"/>
          </p:cNvPicPr>
          <p:nvPr/>
        </p:nvPicPr>
        <p:blipFill>
          <a:blip r:embed="rId5"/>
          <a:stretch>
            <a:fillRect/>
          </a:stretch>
        </p:blipFill>
        <p:spPr>
          <a:xfrm>
            <a:off x="5376723" y="7977820"/>
            <a:ext cx="1074163" cy="1082942"/>
          </a:xfrm>
          <a:prstGeom prst="rect">
            <a:avLst/>
          </a:prstGeom>
        </p:spPr>
      </p:pic>
      <p:pic>
        <p:nvPicPr>
          <p:cNvPr id="4" name="Picture 22">
            <a:extLst>
              <a:ext uri="{FF2B5EF4-FFF2-40B4-BE49-F238E27FC236}">
                <a16:creationId xmlns:a16="http://schemas.microsoft.com/office/drawing/2014/main" id="{6C03E84E-A24D-E520-636F-401CE54A8B70}"/>
              </a:ext>
            </a:extLst>
          </p:cNvPr>
          <p:cNvPicPr>
            <a:picLocks noChangeAspect="1"/>
          </p:cNvPicPr>
          <p:nvPr/>
        </p:nvPicPr>
        <p:blipFill>
          <a:blip r:embed="rId6"/>
          <a:stretch>
            <a:fillRect/>
          </a:stretch>
        </p:blipFill>
        <p:spPr>
          <a:xfrm>
            <a:off x="4621790" y="8105715"/>
            <a:ext cx="816096" cy="827153"/>
          </a:xfrm>
          <a:prstGeom prst="rect">
            <a:avLst/>
          </a:prstGeom>
        </p:spPr>
      </p:pic>
      <p:sp>
        <p:nvSpPr>
          <p:cNvPr id="7" name="TextBox 6">
            <a:extLst>
              <a:ext uri="{FF2B5EF4-FFF2-40B4-BE49-F238E27FC236}">
                <a16:creationId xmlns:a16="http://schemas.microsoft.com/office/drawing/2014/main" id="{971F175A-EC41-837C-DA5D-A322E1962953}"/>
              </a:ext>
            </a:extLst>
          </p:cNvPr>
          <p:cNvSpPr txBox="1"/>
          <p:nvPr/>
        </p:nvSpPr>
        <p:spPr>
          <a:xfrm>
            <a:off x="4192" y="9840756"/>
            <a:ext cx="745706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Segoe UI"/>
              </a:rPr>
              <a:t>Adapted from: Bruyere Continuing Care. (2019). Outpatient Stroke Rehabilitation. Retrieved from </a:t>
            </a:r>
            <a:r>
              <a:rPr lang="en-US" sz="800" dirty="0">
                <a:ea typeface="+mn-lt"/>
                <a:cs typeface="+mn-lt"/>
              </a:rPr>
              <a:t>https://www.bruyere.org/en/outpatient-stroke-rehab</a:t>
            </a:r>
            <a:endParaRPr lang="en-US" sz="800" dirty="0">
              <a:ea typeface="Calibri"/>
              <a:cs typeface="Segoe UI"/>
            </a:endParaRPr>
          </a:p>
        </p:txBody>
      </p:sp>
    </p:spTree>
    <p:extLst>
      <p:ext uri="{BB962C8B-B14F-4D97-AF65-F5344CB8AC3E}">
        <p14:creationId xmlns:p14="http://schemas.microsoft.com/office/powerpoint/2010/main" val="3350834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AB9B15-65F6-6AD5-6B23-EAA9CDC005A2}"/>
              </a:ext>
            </a:extLst>
          </p:cNvPr>
          <p:cNvSpPr txBox="1"/>
          <p:nvPr/>
        </p:nvSpPr>
        <p:spPr>
          <a:xfrm>
            <a:off x="365520" y="917642"/>
            <a:ext cx="7043114" cy="7761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dirty="0" err="1">
                <a:latin typeface="Century Gothic"/>
              </a:rPr>
              <a:t>Programme</a:t>
            </a:r>
            <a:r>
              <a:rPr lang="en-US" dirty="0">
                <a:latin typeface="Century Gothic"/>
              </a:rPr>
              <a:t> </a:t>
            </a:r>
            <a:r>
              <a:rPr lang="en-US" dirty="0" err="1">
                <a:latin typeface="Century Gothic"/>
              </a:rPr>
              <a:t>destiné</a:t>
            </a:r>
            <a:r>
              <a:rPr lang="en-US" dirty="0">
                <a:latin typeface="Century Gothic"/>
              </a:rPr>
              <a:t> aux </a:t>
            </a:r>
            <a:r>
              <a:rPr lang="en-US" b="1" dirty="0" err="1">
                <a:latin typeface="Century Gothic"/>
              </a:rPr>
              <a:t>résidents</a:t>
            </a:r>
            <a:r>
              <a:rPr lang="en-US" b="1" dirty="0">
                <a:latin typeface="Century Gothic"/>
              </a:rPr>
              <a:t> de </a:t>
            </a:r>
            <a:r>
              <a:rPr lang="en-US" b="1" dirty="0" err="1">
                <a:latin typeface="Century Gothic"/>
              </a:rPr>
              <a:t>l'Ontario</a:t>
            </a:r>
            <a:r>
              <a:rPr lang="en-US" b="1" dirty="0">
                <a:latin typeface="Century Gothic"/>
              </a:rPr>
              <a:t> </a:t>
            </a:r>
            <a:r>
              <a:rPr lang="en-US" dirty="0" err="1">
                <a:latin typeface="Century Gothic"/>
              </a:rPr>
              <a:t>atteints</a:t>
            </a:r>
            <a:r>
              <a:rPr lang="en-US" dirty="0">
                <a:latin typeface="Century Gothic"/>
              </a:rPr>
              <a:t> </a:t>
            </a:r>
            <a:r>
              <a:rPr lang="en-US" dirty="0" err="1">
                <a:latin typeface="Century Gothic"/>
              </a:rPr>
              <a:t>d'une</a:t>
            </a:r>
            <a:r>
              <a:rPr lang="en-US" dirty="0">
                <a:latin typeface="Century Gothic"/>
              </a:rPr>
              <a:t> </a:t>
            </a:r>
            <a:r>
              <a:rPr lang="en-US" dirty="0" err="1">
                <a:latin typeface="Century Gothic"/>
              </a:rPr>
              <a:t>maladie</a:t>
            </a:r>
            <a:r>
              <a:rPr lang="en-US" dirty="0">
                <a:latin typeface="Century Gothic"/>
              </a:rPr>
              <a:t> grave qui </a:t>
            </a:r>
            <a:r>
              <a:rPr lang="en-US" b="1" dirty="0" err="1">
                <a:latin typeface="Century Gothic"/>
              </a:rPr>
              <a:t>prend</a:t>
            </a:r>
            <a:r>
              <a:rPr lang="en-US" b="1" dirty="0">
                <a:latin typeface="Century Gothic"/>
              </a:rPr>
              <a:t> </a:t>
            </a:r>
            <a:r>
              <a:rPr lang="en-US" b="1" dirty="0" err="1">
                <a:latin typeface="Century Gothic"/>
              </a:rPr>
              <a:t>en</a:t>
            </a:r>
            <a:r>
              <a:rPr lang="en-US" b="1" dirty="0">
                <a:latin typeface="Century Gothic"/>
              </a:rPr>
              <a:t> charge les </a:t>
            </a:r>
            <a:r>
              <a:rPr lang="en-US" b="1" dirty="0" err="1">
                <a:latin typeface="Century Gothic"/>
              </a:rPr>
              <a:t>coûts</a:t>
            </a:r>
            <a:r>
              <a:rPr lang="en-US" b="1" dirty="0">
                <a:latin typeface="Century Gothic"/>
              </a:rPr>
              <a:t> </a:t>
            </a:r>
            <a:r>
              <a:rPr lang="en-US" dirty="0" err="1">
                <a:latin typeface="Century Gothic"/>
              </a:rPr>
              <a:t>élevés</a:t>
            </a:r>
            <a:r>
              <a:rPr lang="en-US" dirty="0">
                <a:latin typeface="Century Gothic"/>
              </a:rPr>
              <a:t> </a:t>
            </a:r>
            <a:r>
              <a:rPr lang="en-US" b="1" dirty="0">
                <a:latin typeface="Century Gothic"/>
              </a:rPr>
              <a:t>des </a:t>
            </a:r>
            <a:r>
              <a:rPr lang="en-US" b="1" dirty="0" err="1">
                <a:latin typeface="Century Gothic"/>
              </a:rPr>
              <a:t>médicaments</a:t>
            </a:r>
            <a:r>
              <a:rPr lang="en-US" b="1" dirty="0">
                <a:latin typeface="Century Gothic"/>
              </a:rPr>
              <a:t> sur ordonnance</a:t>
            </a:r>
            <a:r>
              <a:rPr lang="en-US" dirty="0">
                <a:latin typeface="Century Gothic"/>
              </a:rPr>
              <a:t>. Le PMT </a:t>
            </a:r>
            <a:r>
              <a:rPr lang="en-US" dirty="0" err="1">
                <a:latin typeface="Century Gothic"/>
              </a:rPr>
              <a:t>couvre</a:t>
            </a:r>
            <a:r>
              <a:rPr lang="en-US" dirty="0">
                <a:latin typeface="Century Gothic"/>
              </a:rPr>
              <a:t> </a:t>
            </a:r>
            <a:r>
              <a:rPr lang="en-US" b="1" dirty="0">
                <a:latin typeface="Century Gothic"/>
              </a:rPr>
              <a:t>plus de 5 000 </a:t>
            </a:r>
            <a:r>
              <a:rPr lang="en-US" b="1" dirty="0" err="1">
                <a:latin typeface="Century Gothic"/>
              </a:rPr>
              <a:t>produits</a:t>
            </a:r>
            <a:r>
              <a:rPr lang="en-US" dirty="0">
                <a:latin typeface="Century Gothic"/>
              </a:rPr>
              <a:t> </a:t>
            </a:r>
            <a:r>
              <a:rPr lang="en-US" dirty="0" err="1">
                <a:latin typeface="Century Gothic"/>
              </a:rPr>
              <a:t>pharmaceutiques</a:t>
            </a:r>
            <a:r>
              <a:rPr lang="en-US" dirty="0">
                <a:latin typeface="Century Gothic"/>
              </a:rPr>
              <a:t>, </a:t>
            </a:r>
            <a:r>
              <a:rPr lang="en-US" dirty="0" err="1">
                <a:latin typeface="Century Gothic"/>
              </a:rPr>
              <a:t>notamment</a:t>
            </a:r>
            <a:r>
              <a:rPr lang="en-US" dirty="0">
                <a:latin typeface="Century Gothic"/>
              </a:rPr>
              <a:t>: </a:t>
            </a:r>
            <a:endParaRPr lang="en-US" dirty="0">
              <a:latin typeface="Century Gothic"/>
              <a:cs typeface="Calibri" panose="020F0502020204030204"/>
            </a:endParaRPr>
          </a:p>
          <a:p>
            <a:pPr marL="285750" indent="-285750">
              <a:lnSpc>
                <a:spcPct val="200000"/>
              </a:lnSpc>
              <a:buFont typeface="Calibri"/>
              <a:buChar char="-"/>
            </a:pPr>
            <a:r>
              <a:rPr lang="en-US" b="1" dirty="0" err="1">
                <a:latin typeface="Century Gothic"/>
              </a:rPr>
              <a:t>Médicaments</a:t>
            </a:r>
            <a:r>
              <a:rPr lang="en-US" b="1" dirty="0">
                <a:latin typeface="Century Gothic"/>
              </a:rPr>
              <a:t> </a:t>
            </a:r>
            <a:r>
              <a:rPr lang="en-US" dirty="0">
                <a:latin typeface="Century Gothic"/>
              </a:rPr>
              <a:t>sur ordonnance </a:t>
            </a:r>
            <a:endParaRPr lang="en-US" dirty="0">
              <a:latin typeface="Century Gothic"/>
              <a:cs typeface="Calibri" panose="020F0502020204030204"/>
            </a:endParaRPr>
          </a:p>
          <a:p>
            <a:pPr marL="285750" indent="-285750">
              <a:lnSpc>
                <a:spcPct val="200000"/>
              </a:lnSpc>
              <a:buFont typeface="Calibri"/>
              <a:buChar char="-"/>
            </a:pPr>
            <a:endParaRPr lang="en-US" sz="1400" dirty="0">
              <a:latin typeface="Century Gothic"/>
            </a:endParaRPr>
          </a:p>
          <a:p>
            <a:pPr marL="285750" indent="-285750">
              <a:lnSpc>
                <a:spcPct val="200000"/>
              </a:lnSpc>
              <a:buFont typeface="Calibri"/>
              <a:buChar char="-"/>
            </a:pPr>
            <a:r>
              <a:rPr lang="en-US" dirty="0" err="1">
                <a:latin typeface="Century Gothic"/>
              </a:rPr>
              <a:t>Produits</a:t>
            </a:r>
            <a:r>
              <a:rPr lang="en-US" dirty="0">
                <a:latin typeface="Century Gothic"/>
              </a:rPr>
              <a:t> </a:t>
            </a:r>
            <a:r>
              <a:rPr lang="en-US" b="1" dirty="0" err="1">
                <a:latin typeface="Century Gothic"/>
              </a:rPr>
              <a:t>nutritionnels</a:t>
            </a:r>
            <a:r>
              <a:rPr lang="en-US" dirty="0">
                <a:latin typeface="Century Gothic"/>
              </a:rPr>
              <a:t> </a:t>
            </a:r>
            <a:endParaRPr lang="en-US" dirty="0">
              <a:latin typeface="Century Gothic"/>
              <a:cs typeface="Calibri" panose="020F0502020204030204"/>
            </a:endParaRPr>
          </a:p>
          <a:p>
            <a:pPr marL="285750" indent="-285750">
              <a:lnSpc>
                <a:spcPct val="200000"/>
              </a:lnSpc>
              <a:buFont typeface="Calibri"/>
              <a:buChar char="-"/>
            </a:pPr>
            <a:endParaRPr lang="en-US">
              <a:latin typeface="Century Gothic"/>
            </a:endParaRPr>
          </a:p>
          <a:p>
            <a:pPr marL="285750" indent="-285750">
              <a:lnSpc>
                <a:spcPct val="200000"/>
              </a:lnSpc>
              <a:buFont typeface="Calibri"/>
              <a:buChar char="-"/>
            </a:pPr>
            <a:r>
              <a:rPr lang="en-US" b="1" dirty="0">
                <a:latin typeface="Century Gothic"/>
              </a:rPr>
              <a:t>Agents de test </a:t>
            </a:r>
            <a:r>
              <a:rPr lang="en-US" dirty="0">
                <a:latin typeface="Century Gothic"/>
              </a:rPr>
              <a:t>pour </a:t>
            </a:r>
            <a:r>
              <a:rPr lang="en-US" err="1">
                <a:latin typeface="Century Gothic"/>
              </a:rPr>
              <a:t>diabétiques</a:t>
            </a:r>
            <a:endParaRPr lang="en-US" err="1">
              <a:latin typeface="Century Gothic"/>
              <a:cs typeface="Calibri"/>
            </a:endParaRPr>
          </a:p>
          <a:p>
            <a:pPr marL="285750" indent="-285750">
              <a:lnSpc>
                <a:spcPct val="200000"/>
              </a:lnSpc>
              <a:buFont typeface="Calibri"/>
              <a:buChar char="-"/>
            </a:pPr>
            <a:endParaRPr lang="en-US" dirty="0">
              <a:latin typeface="Century Gothic"/>
            </a:endParaRPr>
          </a:p>
          <a:p>
            <a:pPr marL="285750" indent="-285750">
              <a:lnSpc>
                <a:spcPct val="200000"/>
              </a:lnSpc>
              <a:buFont typeface="Arial"/>
              <a:buChar char="•"/>
            </a:pPr>
            <a:r>
              <a:rPr lang="en-US" dirty="0">
                <a:latin typeface="Century Gothic"/>
              </a:rPr>
              <a:t>Les </a:t>
            </a:r>
            <a:r>
              <a:rPr lang="en-US" b="1" dirty="0">
                <a:latin typeface="Century Gothic"/>
              </a:rPr>
              <a:t>franchises</a:t>
            </a:r>
            <a:r>
              <a:rPr lang="en-US" dirty="0">
                <a:latin typeface="Century Gothic"/>
              </a:rPr>
              <a:t> et les </a:t>
            </a:r>
            <a:r>
              <a:rPr lang="en-US" b="1" dirty="0">
                <a:latin typeface="Century Gothic"/>
              </a:rPr>
              <a:t>quotes-parts </a:t>
            </a:r>
            <a:r>
              <a:rPr lang="en-US" b="1" dirty="0" err="1">
                <a:latin typeface="Century Gothic"/>
              </a:rPr>
              <a:t>s'appliquent</a:t>
            </a:r>
            <a:r>
              <a:rPr lang="en-US" b="1" dirty="0">
                <a:latin typeface="Century Gothic"/>
              </a:rPr>
              <a:t> </a:t>
            </a:r>
            <a:r>
              <a:rPr lang="en-US" dirty="0">
                <a:latin typeface="Century Gothic"/>
              </a:rPr>
              <a:t>au TDP.</a:t>
            </a:r>
            <a:endParaRPr lang="en-US" dirty="0">
              <a:latin typeface="Century Gothic"/>
              <a:cs typeface="Calibri"/>
            </a:endParaRPr>
          </a:p>
          <a:p>
            <a:pPr marL="285750" indent="-285750">
              <a:lnSpc>
                <a:spcPct val="200000"/>
              </a:lnSpc>
              <a:buFont typeface="Arial"/>
              <a:buChar char="•"/>
            </a:pPr>
            <a:r>
              <a:rPr lang="en-US" dirty="0">
                <a:latin typeface="Century Gothic"/>
              </a:rPr>
              <a:t>Les </a:t>
            </a:r>
            <a:r>
              <a:rPr lang="en-US" b="1" dirty="0" err="1">
                <a:latin typeface="Century Gothic"/>
              </a:rPr>
              <a:t>produits</a:t>
            </a:r>
            <a:r>
              <a:rPr lang="en-US" b="1" dirty="0">
                <a:latin typeface="Century Gothic"/>
              </a:rPr>
              <a:t> non </a:t>
            </a:r>
            <a:r>
              <a:rPr lang="en-US" b="1" dirty="0" err="1">
                <a:latin typeface="Century Gothic"/>
              </a:rPr>
              <a:t>listés</a:t>
            </a:r>
            <a:r>
              <a:rPr lang="en-US" dirty="0">
                <a:latin typeface="Century Gothic"/>
              </a:rPr>
              <a:t> </a:t>
            </a:r>
            <a:r>
              <a:rPr lang="en-US" dirty="0" err="1">
                <a:latin typeface="Century Gothic"/>
              </a:rPr>
              <a:t>sont</a:t>
            </a:r>
            <a:r>
              <a:rPr lang="en-US" dirty="0">
                <a:latin typeface="Century Gothic"/>
              </a:rPr>
              <a:t> </a:t>
            </a:r>
            <a:r>
              <a:rPr lang="en-US" dirty="0" err="1">
                <a:latin typeface="Century Gothic"/>
              </a:rPr>
              <a:t>examinés</a:t>
            </a:r>
            <a:r>
              <a:rPr lang="en-US" dirty="0">
                <a:latin typeface="Century Gothic"/>
              </a:rPr>
              <a:t> au </a:t>
            </a:r>
            <a:r>
              <a:rPr lang="en-US" b="1" dirty="0" err="1">
                <a:latin typeface="Century Gothic"/>
              </a:rPr>
              <a:t>cas</a:t>
            </a:r>
            <a:r>
              <a:rPr lang="en-US" b="1" dirty="0">
                <a:latin typeface="Century Gothic"/>
              </a:rPr>
              <a:t> par </a:t>
            </a:r>
            <a:r>
              <a:rPr lang="en-US" b="1" dirty="0" err="1">
                <a:latin typeface="Century Gothic"/>
              </a:rPr>
              <a:t>cas</a:t>
            </a:r>
            <a:r>
              <a:rPr lang="en-US" dirty="0">
                <a:latin typeface="Century Gothic"/>
              </a:rPr>
              <a:t>.</a:t>
            </a:r>
            <a:endParaRPr lang="en-US" dirty="0">
              <a:latin typeface="Century Gothic"/>
              <a:cs typeface="Calibri"/>
            </a:endParaRPr>
          </a:p>
          <a:p>
            <a:pPr marL="742950" lvl="1" indent="-285750">
              <a:lnSpc>
                <a:spcPct val="200000"/>
              </a:lnSpc>
              <a:buFont typeface="Arial"/>
              <a:buChar char="•"/>
            </a:pPr>
            <a:r>
              <a:rPr lang="en-US" dirty="0" err="1">
                <a:latin typeface="Century Gothic"/>
              </a:rPr>
              <a:t>Demandes</a:t>
            </a:r>
            <a:r>
              <a:rPr lang="en-US" dirty="0">
                <a:latin typeface="Century Gothic"/>
              </a:rPr>
              <a:t> par </a:t>
            </a:r>
            <a:r>
              <a:rPr lang="en-US" dirty="0" err="1">
                <a:latin typeface="Century Gothic"/>
              </a:rPr>
              <a:t>courriel</a:t>
            </a:r>
            <a:r>
              <a:rPr lang="en-US" dirty="0">
                <a:latin typeface="Century Gothic"/>
              </a:rPr>
              <a:t> : eapfeedback.moh@ontario.ca </a:t>
            </a:r>
            <a:endParaRPr lang="en-US" dirty="0">
              <a:latin typeface="Century Gothic"/>
              <a:cs typeface="Calibri"/>
            </a:endParaRPr>
          </a:p>
        </p:txBody>
      </p:sp>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9" name="TextBox 8">
            <a:extLst>
              <a:ext uri="{FF2B5EF4-FFF2-40B4-BE49-F238E27FC236}">
                <a16:creationId xmlns:a16="http://schemas.microsoft.com/office/drawing/2014/main" id="{F48192A0-714F-1A97-5E75-69CEDCF522A2}"/>
              </a:ext>
            </a:extLst>
          </p:cNvPr>
          <p:cNvSpPr txBox="1"/>
          <p:nvPr/>
        </p:nvSpPr>
        <p:spPr>
          <a:xfrm>
            <a:off x="939881" y="8535997"/>
            <a:ext cx="73267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          </a:t>
            </a:r>
            <a:r>
              <a:rPr lang="en-CA" sz="2000" b="1">
                <a:latin typeface="Century Gothic"/>
                <a:cs typeface="Segoe UI"/>
              </a:rPr>
              <a:t>Questions? </a:t>
            </a:r>
            <a:r>
              <a:rPr lang="en-CA" sz="2000">
                <a:latin typeface="Century Gothic"/>
                <a:cs typeface="Segoe UI"/>
              </a:rPr>
              <a:t>​</a:t>
            </a:r>
            <a:endParaRPr lang="en-US" sz="2000">
              <a:cs typeface="Calibri"/>
            </a:endParaRPr>
          </a:p>
          <a:p>
            <a:r>
              <a:rPr lang="en-US" err="1">
                <a:solidFill>
                  <a:srgbClr val="1A1A1A"/>
                </a:solidFill>
                <a:latin typeface="Century Gothic"/>
                <a:cs typeface="Segoe UI"/>
              </a:rPr>
              <a:t>Programme</a:t>
            </a:r>
            <a:r>
              <a:rPr lang="en-US">
                <a:solidFill>
                  <a:srgbClr val="1A1A1A"/>
                </a:solidFill>
                <a:latin typeface="Century Gothic"/>
                <a:cs typeface="Segoe UI"/>
              </a:rPr>
              <a:t> de </a:t>
            </a:r>
            <a:r>
              <a:rPr lang="en-US" err="1">
                <a:solidFill>
                  <a:srgbClr val="1A1A1A"/>
                </a:solidFill>
                <a:latin typeface="Century Gothic"/>
                <a:cs typeface="Segoe UI"/>
              </a:rPr>
              <a:t>médicaments</a:t>
            </a:r>
            <a:r>
              <a:rPr lang="en-US">
                <a:solidFill>
                  <a:srgbClr val="1A1A1A"/>
                </a:solidFill>
                <a:latin typeface="Century Gothic"/>
                <a:cs typeface="Segoe UI"/>
              </a:rPr>
              <a:t> Trillium (PMT),</a:t>
            </a:r>
            <a:r>
              <a:rPr lang="en-US" sz="2400" b="1">
                <a:solidFill>
                  <a:srgbClr val="1A1A1A"/>
                </a:solidFill>
                <a:latin typeface="Century Gothic"/>
                <a:cs typeface="Segoe UI"/>
              </a:rPr>
              <a:t> </a:t>
            </a:r>
            <a:r>
              <a:rPr lang="en-CA" err="1">
                <a:latin typeface="Century Gothic"/>
                <a:cs typeface="Segoe UI"/>
              </a:rPr>
              <a:t>numéro</a:t>
            </a:r>
            <a:r>
              <a:rPr lang="en-CA">
                <a:latin typeface="Century Gothic"/>
                <a:cs typeface="Segoe UI"/>
              </a:rPr>
              <a:t> </a:t>
            </a:r>
            <a:r>
              <a:rPr lang="en-CA" err="1">
                <a:latin typeface="Century Gothic"/>
                <a:cs typeface="Segoe UI"/>
              </a:rPr>
              <a:t>gratuit</a:t>
            </a:r>
            <a:r>
              <a:rPr lang="en-CA">
                <a:latin typeface="Century Gothic"/>
                <a:cs typeface="Segoe UI"/>
              </a:rPr>
              <a:t>:</a:t>
            </a:r>
            <a:endParaRPr lang="en-CA">
              <a:latin typeface="Calibri" panose="020F0502020204030204"/>
              <a:cs typeface="Calibri" panose="020F0502020204030204"/>
            </a:endParaRPr>
          </a:p>
          <a:p>
            <a:r>
              <a:rPr lang="en-CA">
                <a:latin typeface="Century Gothic"/>
                <a:cs typeface="Segoe UI"/>
              </a:rPr>
              <a:t>  </a:t>
            </a:r>
            <a:r>
              <a:rPr lang="en-CA" b="1">
                <a:latin typeface="Century Gothic"/>
                <a:cs typeface="Segoe UI"/>
              </a:rPr>
              <a:t>1-866-811-9893 </a:t>
            </a:r>
            <a:endParaRPr lang="en-CA">
              <a:cs typeface="Calibri"/>
            </a:endParaRPr>
          </a:p>
          <a:p>
            <a:r>
              <a:rPr lang="en-CA" b="1">
                <a:latin typeface="Century Gothic"/>
                <a:cs typeface="Segoe UI"/>
              </a:rPr>
              <a:t>Publicdrugprgrms.moh@ontario.ca</a:t>
            </a:r>
          </a:p>
        </p:txBody>
      </p:sp>
      <p:pic>
        <p:nvPicPr>
          <p:cNvPr id="11" name="Picture 11">
            <a:extLst>
              <a:ext uri="{FF2B5EF4-FFF2-40B4-BE49-F238E27FC236}">
                <a16:creationId xmlns:a16="http://schemas.microsoft.com/office/drawing/2014/main" id="{01493F15-3775-514D-D5AA-F3FBA2B4F21A}"/>
              </a:ext>
            </a:extLst>
          </p:cNvPr>
          <p:cNvPicPr>
            <a:picLocks noChangeAspect="1"/>
          </p:cNvPicPr>
          <p:nvPr/>
        </p:nvPicPr>
        <p:blipFill>
          <a:blip r:embed="rId3"/>
          <a:stretch>
            <a:fillRect/>
          </a:stretch>
        </p:blipFill>
        <p:spPr>
          <a:xfrm>
            <a:off x="140923" y="8636857"/>
            <a:ext cx="1117523" cy="1106543"/>
          </a:xfrm>
          <a:prstGeom prst="rect">
            <a:avLst/>
          </a:prstGeom>
        </p:spPr>
      </p:pic>
      <p:graphicFrame>
        <p:nvGraphicFramePr>
          <p:cNvPr id="16" name="Table 11">
            <a:extLst>
              <a:ext uri="{FF2B5EF4-FFF2-40B4-BE49-F238E27FC236}">
                <a16:creationId xmlns:a16="http://schemas.microsoft.com/office/drawing/2014/main" id="{53BDAA43-FDAA-1CA4-3CDD-9E412D2DE5F6}"/>
              </a:ext>
            </a:extLst>
          </p:cNvPr>
          <p:cNvGraphicFramePr>
            <a:graphicFrameLocks noGrp="1"/>
          </p:cNvGraphicFramePr>
          <p:nvPr>
            <p:extLst>
              <p:ext uri="{D42A27DB-BD31-4B8C-83A1-F6EECF244321}">
                <p14:modId xmlns:p14="http://schemas.microsoft.com/office/powerpoint/2010/main" val="1106398865"/>
              </p:ext>
            </p:extLst>
          </p:nvPr>
        </p:nvGraphicFramePr>
        <p:xfrm>
          <a:off x="5098962" y="7518316"/>
          <a:ext cx="2335494" cy="1192968"/>
        </p:xfrm>
        <a:graphic>
          <a:graphicData uri="http://schemas.openxmlformats.org/drawingml/2006/table">
            <a:tbl>
              <a:tblPr firstRow="1" bandRow="1">
                <a:tableStyleId>{5C22544A-7EE6-4342-B048-85BDC9FD1C3A}</a:tableStyleId>
              </a:tblPr>
              <a:tblGrid>
                <a:gridCol w="2335494">
                  <a:extLst>
                    <a:ext uri="{9D8B030D-6E8A-4147-A177-3AD203B41FA5}">
                      <a16:colId xmlns:a16="http://schemas.microsoft.com/office/drawing/2014/main" val="2813050934"/>
                    </a:ext>
                  </a:extLst>
                </a:gridCol>
              </a:tblGrid>
              <a:tr h="1192968">
                <a:tc>
                  <a:txBody>
                    <a:bodyPr/>
                    <a:lstStyle/>
                    <a:p>
                      <a:pPr marL="0" marR="0" lvl="0" indent="0" algn="ctr">
                        <a:lnSpc>
                          <a:spcPct val="100000"/>
                        </a:lnSpc>
                        <a:spcBef>
                          <a:spcPts val="0"/>
                        </a:spcBef>
                        <a:spcAft>
                          <a:spcPts val="0"/>
                        </a:spcAft>
                        <a:buNone/>
                      </a:pPr>
                      <a:r>
                        <a:rPr lang="en-CA" sz="1800" b="0" i="0" u="sng" strike="noStrike" noProof="0">
                          <a:solidFill>
                            <a:schemeClr val="tx1"/>
                          </a:solidFill>
                          <a:latin typeface="Century Gothic"/>
                        </a:rPr>
                        <a:t>Plus </a:t>
                      </a:r>
                      <a:r>
                        <a:rPr lang="en-CA" sz="1800" b="0" i="0" u="sng" strike="noStrike" noProof="0" err="1">
                          <a:solidFill>
                            <a:schemeClr val="tx1"/>
                          </a:solidFill>
                          <a:latin typeface="Century Gothic"/>
                        </a:rPr>
                        <a:t>d'information</a:t>
                      </a:r>
                      <a:r>
                        <a:rPr lang="en-CA" sz="1800" b="0" i="0" u="sng" strike="noStrike" noProof="0">
                          <a:solidFill>
                            <a:schemeClr val="tx1"/>
                          </a:solidFill>
                          <a:latin typeface="Century Gothic"/>
                        </a:rPr>
                        <a:t>:</a:t>
                      </a:r>
                      <a:r>
                        <a:rPr lang="en-US" sz="1800" b="0" i="0" u="sng" strike="noStrike" noProof="0">
                          <a:solidFill>
                            <a:schemeClr val="tx1"/>
                          </a:solidFill>
                          <a:latin typeface="Century Gothic"/>
                        </a:rPr>
                        <a:t> </a:t>
                      </a:r>
                      <a:endParaRPr lang="en-US" sz="1800" b="0" i="0" u="none" strike="noStrike" noProof="0">
                        <a:solidFill>
                          <a:schemeClr val="tx1"/>
                        </a:solidFill>
                        <a:latin typeface="Century Gothic"/>
                      </a:endParaRPr>
                    </a:p>
                    <a:p>
                      <a:pPr marL="0" marR="0" lvl="0" indent="0" algn="l">
                        <a:lnSpc>
                          <a:spcPct val="100000"/>
                        </a:lnSpc>
                        <a:spcBef>
                          <a:spcPts val="0"/>
                        </a:spcBef>
                        <a:spcAft>
                          <a:spcPts val="0"/>
                        </a:spcAft>
                        <a:buNone/>
                      </a:pPr>
                      <a:endParaRPr lang="en-US" sz="1800" b="0" i="0" u="none" strike="noStrike" noProof="0">
                        <a:solidFill>
                          <a:schemeClr val="tx1"/>
                        </a:solidFill>
                        <a:latin typeface="Century Gothic"/>
                      </a:endParaRPr>
                    </a:p>
                  </a:txBody>
                  <a:tcPr>
                    <a:solidFill>
                      <a:schemeClr val="bg2"/>
                    </a:solidFill>
                  </a:tcPr>
                </a:tc>
                <a:extLst>
                  <a:ext uri="{0D108BD9-81ED-4DB2-BD59-A6C34878D82A}">
                    <a16:rowId xmlns:a16="http://schemas.microsoft.com/office/drawing/2014/main" val="1965160932"/>
                  </a:ext>
                </a:extLst>
              </a:tr>
            </a:tbl>
          </a:graphicData>
        </a:graphic>
      </p:graphicFrame>
      <p:pic>
        <p:nvPicPr>
          <p:cNvPr id="20" name="Picture 22">
            <a:extLst>
              <a:ext uri="{FF2B5EF4-FFF2-40B4-BE49-F238E27FC236}">
                <a16:creationId xmlns:a16="http://schemas.microsoft.com/office/drawing/2014/main" id="{C98D3D35-7AA0-95E3-CDB3-93E67854B5A0}"/>
              </a:ext>
            </a:extLst>
          </p:cNvPr>
          <p:cNvPicPr>
            <a:picLocks noChangeAspect="1"/>
          </p:cNvPicPr>
          <p:nvPr/>
        </p:nvPicPr>
        <p:blipFill>
          <a:blip r:embed="rId4"/>
          <a:stretch>
            <a:fillRect/>
          </a:stretch>
        </p:blipFill>
        <p:spPr>
          <a:xfrm>
            <a:off x="5359309" y="7962083"/>
            <a:ext cx="612631" cy="623817"/>
          </a:xfrm>
          <a:prstGeom prst="rect">
            <a:avLst/>
          </a:prstGeom>
        </p:spPr>
      </p:pic>
      <p:pic>
        <p:nvPicPr>
          <p:cNvPr id="14" name="Picture 14" descr="Qr code&#10;&#10;Description automatically generated">
            <a:extLst>
              <a:ext uri="{FF2B5EF4-FFF2-40B4-BE49-F238E27FC236}">
                <a16:creationId xmlns:a16="http://schemas.microsoft.com/office/drawing/2014/main" id="{08DA22EF-1D32-7B17-E7EC-1D42D09AC863}"/>
              </a:ext>
            </a:extLst>
          </p:cNvPr>
          <p:cNvPicPr>
            <a:picLocks noChangeAspect="1"/>
          </p:cNvPicPr>
          <p:nvPr/>
        </p:nvPicPr>
        <p:blipFill>
          <a:blip r:embed="rId5"/>
          <a:stretch>
            <a:fillRect/>
          </a:stretch>
        </p:blipFill>
        <p:spPr>
          <a:xfrm>
            <a:off x="6057203" y="7924737"/>
            <a:ext cx="691636" cy="701228"/>
          </a:xfrm>
          <a:prstGeom prst="rect">
            <a:avLst/>
          </a:prstGeom>
        </p:spPr>
      </p:pic>
      <p:pic>
        <p:nvPicPr>
          <p:cNvPr id="21" name="Picture 21">
            <a:extLst>
              <a:ext uri="{FF2B5EF4-FFF2-40B4-BE49-F238E27FC236}">
                <a16:creationId xmlns:a16="http://schemas.microsoft.com/office/drawing/2014/main" id="{6DD7571C-CE11-4B8F-C185-8E4348E2C306}"/>
              </a:ext>
            </a:extLst>
          </p:cNvPr>
          <p:cNvPicPr>
            <a:picLocks noChangeAspect="1"/>
          </p:cNvPicPr>
          <p:nvPr/>
        </p:nvPicPr>
        <p:blipFill>
          <a:blip r:embed="rId6"/>
          <a:stretch>
            <a:fillRect/>
          </a:stretch>
        </p:blipFill>
        <p:spPr>
          <a:xfrm>
            <a:off x="3943189" y="3117358"/>
            <a:ext cx="902817" cy="924702"/>
          </a:xfrm>
          <a:prstGeom prst="rect">
            <a:avLst/>
          </a:prstGeom>
        </p:spPr>
      </p:pic>
      <p:pic>
        <p:nvPicPr>
          <p:cNvPr id="22" name="Picture 22">
            <a:extLst>
              <a:ext uri="{FF2B5EF4-FFF2-40B4-BE49-F238E27FC236}">
                <a16:creationId xmlns:a16="http://schemas.microsoft.com/office/drawing/2014/main" id="{034F527F-6872-FD68-47F9-8D448F2670BB}"/>
              </a:ext>
            </a:extLst>
          </p:cNvPr>
          <p:cNvPicPr>
            <a:picLocks noChangeAspect="1"/>
          </p:cNvPicPr>
          <p:nvPr/>
        </p:nvPicPr>
        <p:blipFill>
          <a:blip r:embed="rId7"/>
          <a:stretch>
            <a:fillRect/>
          </a:stretch>
        </p:blipFill>
        <p:spPr>
          <a:xfrm>
            <a:off x="6060013" y="394431"/>
            <a:ext cx="886040" cy="886038"/>
          </a:xfrm>
          <a:prstGeom prst="rect">
            <a:avLst/>
          </a:prstGeom>
        </p:spPr>
      </p:pic>
      <p:pic>
        <p:nvPicPr>
          <p:cNvPr id="23" name="Picture 23">
            <a:extLst>
              <a:ext uri="{FF2B5EF4-FFF2-40B4-BE49-F238E27FC236}">
                <a16:creationId xmlns:a16="http://schemas.microsoft.com/office/drawing/2014/main" id="{C16166C2-ACB3-D750-F1D3-DC466FC22038}"/>
              </a:ext>
            </a:extLst>
          </p:cNvPr>
          <p:cNvPicPr>
            <a:picLocks noChangeAspect="1"/>
          </p:cNvPicPr>
          <p:nvPr/>
        </p:nvPicPr>
        <p:blipFill>
          <a:blip r:embed="rId8"/>
          <a:stretch>
            <a:fillRect/>
          </a:stretch>
        </p:blipFill>
        <p:spPr>
          <a:xfrm>
            <a:off x="3017275" y="4046862"/>
            <a:ext cx="588453" cy="621217"/>
          </a:xfrm>
          <a:prstGeom prst="rect">
            <a:avLst/>
          </a:prstGeom>
        </p:spPr>
      </p:pic>
      <p:pic>
        <p:nvPicPr>
          <p:cNvPr id="24" name="Picture 24">
            <a:extLst>
              <a:ext uri="{FF2B5EF4-FFF2-40B4-BE49-F238E27FC236}">
                <a16:creationId xmlns:a16="http://schemas.microsoft.com/office/drawing/2014/main" id="{E025EF22-2678-A8F8-47F2-0E8CB403AAC0}"/>
              </a:ext>
            </a:extLst>
          </p:cNvPr>
          <p:cNvPicPr>
            <a:picLocks noChangeAspect="1"/>
          </p:cNvPicPr>
          <p:nvPr/>
        </p:nvPicPr>
        <p:blipFill>
          <a:blip r:embed="rId9"/>
          <a:stretch>
            <a:fillRect/>
          </a:stretch>
        </p:blipFill>
        <p:spPr>
          <a:xfrm>
            <a:off x="4322357" y="5137595"/>
            <a:ext cx="566773" cy="599539"/>
          </a:xfrm>
          <a:prstGeom prst="rect">
            <a:avLst/>
          </a:prstGeom>
        </p:spPr>
      </p:pic>
      <p:sp>
        <p:nvSpPr>
          <p:cNvPr id="3" name="TextBox 2">
            <a:extLst>
              <a:ext uri="{FF2B5EF4-FFF2-40B4-BE49-F238E27FC236}">
                <a16:creationId xmlns:a16="http://schemas.microsoft.com/office/drawing/2014/main" id="{0E1EAED9-A918-65A8-7249-3C935AE488C3}"/>
              </a:ext>
            </a:extLst>
          </p:cNvPr>
          <p:cNvSpPr txBox="1"/>
          <p:nvPr/>
        </p:nvSpPr>
        <p:spPr>
          <a:xfrm>
            <a:off x="5187" y="96740"/>
            <a:ext cx="68396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latin typeface="Century Gothic"/>
                <a:ea typeface="Open Sans"/>
                <a:cs typeface="Open Sans"/>
              </a:rPr>
              <a:t>Programme</a:t>
            </a:r>
            <a:r>
              <a:rPr lang="en-US" sz="2400" b="1" dirty="0">
                <a:latin typeface="Century Gothic"/>
                <a:ea typeface="Open Sans"/>
                <a:cs typeface="Open Sans"/>
              </a:rPr>
              <a:t> de </a:t>
            </a:r>
            <a:r>
              <a:rPr lang="en-US" sz="2400" b="1" err="1">
                <a:latin typeface="Century Gothic"/>
                <a:ea typeface="Open Sans"/>
                <a:cs typeface="Open Sans"/>
              </a:rPr>
              <a:t>médicaments</a:t>
            </a:r>
            <a:r>
              <a:rPr lang="en-US" sz="2400" b="1" dirty="0">
                <a:latin typeface="Century Gothic"/>
                <a:ea typeface="Open Sans"/>
                <a:cs typeface="Open Sans"/>
              </a:rPr>
              <a:t> Trillium (PMT)</a:t>
            </a:r>
            <a:endParaRPr lang="en-US" sz="2400" b="1" dirty="0">
              <a:latin typeface="Century Gothic"/>
            </a:endParaRPr>
          </a:p>
        </p:txBody>
      </p:sp>
      <p:sp>
        <p:nvSpPr>
          <p:cNvPr id="4" name="TextBox 3">
            <a:extLst>
              <a:ext uri="{FF2B5EF4-FFF2-40B4-BE49-F238E27FC236}">
                <a16:creationId xmlns:a16="http://schemas.microsoft.com/office/drawing/2014/main" id="{3836994D-FA99-876B-A9E8-8292EC5EAA88}"/>
              </a:ext>
            </a:extLst>
          </p:cNvPr>
          <p:cNvSpPr txBox="1"/>
          <p:nvPr/>
        </p:nvSpPr>
        <p:spPr>
          <a:xfrm>
            <a:off x="-4701660" y="669841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rgbClr val="1A1A1A"/>
              </a:solidFill>
              <a:latin typeface="Century Gothic"/>
            </a:endParaRPr>
          </a:p>
        </p:txBody>
      </p:sp>
      <p:sp>
        <p:nvSpPr>
          <p:cNvPr id="7" name="TextBox 6">
            <a:extLst>
              <a:ext uri="{FF2B5EF4-FFF2-40B4-BE49-F238E27FC236}">
                <a16:creationId xmlns:a16="http://schemas.microsoft.com/office/drawing/2014/main" id="{6B4253AB-BC43-005B-8624-194332A1252F}"/>
              </a:ext>
            </a:extLst>
          </p:cNvPr>
          <p:cNvSpPr txBox="1"/>
          <p:nvPr/>
        </p:nvSpPr>
        <p:spPr>
          <a:xfrm>
            <a:off x="-1161" y="9820098"/>
            <a:ext cx="768936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err="1">
                <a:latin typeface="Calibri"/>
                <a:ea typeface="Calibri"/>
                <a:cs typeface="Calibri"/>
              </a:rPr>
              <a:t>Adapté</a:t>
            </a:r>
            <a:r>
              <a:rPr lang="en-US" sz="700" dirty="0">
                <a:latin typeface="Calibri"/>
                <a:ea typeface="Calibri"/>
                <a:cs typeface="Calibri"/>
              </a:rPr>
              <a:t> de: Government of Ontario. (2024). Get help with high prescription drug costs. Retrieved from </a:t>
            </a:r>
            <a:r>
              <a:rPr lang="en-US" sz="700" dirty="0">
                <a:ea typeface="+mn-lt"/>
                <a:cs typeface="+mn-lt"/>
              </a:rPr>
              <a:t>https://www.ontario.ca/page/get-help-high-prescription-drug-costs</a:t>
            </a:r>
          </a:p>
        </p:txBody>
      </p:sp>
    </p:spTree>
    <p:extLst>
      <p:ext uri="{BB962C8B-B14F-4D97-AF65-F5344CB8AC3E}">
        <p14:creationId xmlns:p14="http://schemas.microsoft.com/office/powerpoint/2010/main" val="272710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90D79E2F-FFC0-E2EF-1789-29E483246A0D}"/>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2C595218-5A5A-C1F3-8EDC-B72930CA0F31}"/>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a:latin typeface="Calibri" panose="020F0502020204030204"/>
              <a:cs typeface="Calibri" panose="020F0502020204030204"/>
            </a:endParaRPr>
          </a:p>
          <a:p>
            <a:r>
              <a:rPr lang="en-CA" sz="1400" b="1">
                <a:latin typeface="Century Gothic"/>
              </a:rPr>
              <a:t>Regular</a:t>
            </a:r>
          </a:p>
        </p:txBody>
      </p:sp>
      <p:sp>
        <p:nvSpPr>
          <p:cNvPr id="3" name="TextBox 2">
            <a:extLst>
              <a:ext uri="{FF2B5EF4-FFF2-40B4-BE49-F238E27FC236}">
                <a16:creationId xmlns:a16="http://schemas.microsoft.com/office/drawing/2014/main" id="{5C1C4FEC-716F-A97B-F69A-537AC6BBA43C}"/>
              </a:ext>
            </a:extLst>
          </p:cNvPr>
          <p:cNvSpPr txBox="1"/>
          <p:nvPr/>
        </p:nvSpPr>
        <p:spPr>
          <a:xfrm>
            <a:off x="216765" y="1463235"/>
            <a:ext cx="7348718" cy="7682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en-CA">
                <a:latin typeface="Century Gothic"/>
                <a:ea typeface="+mn-lt"/>
                <a:cs typeface="+mn-lt"/>
              </a:rPr>
              <a:t>Federal government program that </a:t>
            </a:r>
            <a:r>
              <a:rPr lang="en-CA" b="1">
                <a:latin typeface="Century Gothic"/>
                <a:ea typeface="+mn-lt"/>
                <a:cs typeface="+mn-lt"/>
              </a:rPr>
              <a:t>gives</a:t>
            </a:r>
            <a:r>
              <a:rPr lang="en-CA">
                <a:latin typeface="Century Gothic"/>
                <a:ea typeface="+mn-lt"/>
                <a:cs typeface="+mn-lt"/>
              </a:rPr>
              <a:t> a </a:t>
            </a:r>
            <a:r>
              <a:rPr lang="en-CA" b="1">
                <a:latin typeface="Century Gothic"/>
                <a:ea typeface="+mn-lt"/>
                <a:cs typeface="+mn-lt"/>
              </a:rPr>
              <a:t>monthly</a:t>
            </a:r>
            <a:r>
              <a:rPr lang="en-CA">
                <a:latin typeface="Century Gothic"/>
                <a:ea typeface="+mn-lt"/>
                <a:cs typeface="+mn-lt"/>
              </a:rPr>
              <a:t>, </a:t>
            </a:r>
            <a:r>
              <a:rPr lang="en-CA" b="1">
                <a:latin typeface="Century Gothic"/>
                <a:ea typeface="+mn-lt"/>
                <a:cs typeface="+mn-lt"/>
              </a:rPr>
              <a:t>taxable</a:t>
            </a:r>
            <a:r>
              <a:rPr lang="en-CA">
                <a:latin typeface="Century Gothic"/>
                <a:ea typeface="+mn-lt"/>
                <a:cs typeface="+mn-lt"/>
              </a:rPr>
              <a:t> </a:t>
            </a:r>
            <a:r>
              <a:rPr lang="en-CA" b="1">
                <a:latin typeface="Century Gothic"/>
                <a:ea typeface="+mn-lt"/>
                <a:cs typeface="+mn-lt"/>
              </a:rPr>
              <a:t>payment </a:t>
            </a:r>
            <a:r>
              <a:rPr lang="en-CA">
                <a:latin typeface="Century Gothic"/>
                <a:ea typeface="+mn-lt"/>
                <a:cs typeface="+mn-lt"/>
              </a:rPr>
              <a:t>that replaces part of income </a:t>
            </a:r>
            <a:r>
              <a:rPr lang="en-CA" b="1">
                <a:latin typeface="Century Gothic"/>
                <a:ea typeface="+mn-lt"/>
                <a:cs typeface="+mn-lt"/>
              </a:rPr>
              <a:t>when you retire </a:t>
            </a:r>
            <a:r>
              <a:rPr lang="en-CA">
                <a:latin typeface="Century Gothic"/>
                <a:ea typeface="+mn-lt"/>
                <a:cs typeface="+mn-lt"/>
              </a:rPr>
              <a:t>for the</a:t>
            </a:r>
            <a:r>
              <a:rPr lang="en-CA" b="1">
                <a:latin typeface="Century Gothic"/>
                <a:ea typeface="+mn-lt"/>
                <a:cs typeface="+mn-lt"/>
              </a:rPr>
              <a:t> rest of your life</a:t>
            </a:r>
            <a:r>
              <a:rPr lang="en-CA">
                <a:latin typeface="Century Gothic"/>
                <a:ea typeface="+mn-lt"/>
                <a:cs typeface="+mn-lt"/>
              </a:rPr>
              <a:t>.</a:t>
            </a:r>
            <a:endParaRPr lang="en-US">
              <a:latin typeface="Century Gothic"/>
              <a:ea typeface="+mn-lt"/>
              <a:cs typeface="+mn-lt"/>
            </a:endParaRPr>
          </a:p>
          <a:p>
            <a:pPr algn="ctr">
              <a:lnSpc>
                <a:spcPct val="150000"/>
              </a:lnSpc>
              <a:spcBef>
                <a:spcPts val="1000"/>
              </a:spcBef>
            </a:pPr>
            <a:r>
              <a:rPr lang="en-CA" u="sng">
                <a:latin typeface="Century Gothic"/>
                <a:ea typeface="+mn-lt"/>
                <a:cs typeface="+mn-lt"/>
              </a:rPr>
              <a:t>How to qualify: </a:t>
            </a:r>
          </a:p>
          <a:p>
            <a:pPr marL="285750" indent="-285750">
              <a:lnSpc>
                <a:spcPct val="150000"/>
              </a:lnSpc>
              <a:spcBef>
                <a:spcPts val="1000"/>
              </a:spcBef>
              <a:buFont typeface="Arial"/>
              <a:buChar char="•"/>
            </a:pPr>
            <a:r>
              <a:rPr lang="en-CA">
                <a:latin typeface="Century Gothic"/>
                <a:ea typeface="+mn-lt"/>
                <a:cs typeface="+mn-lt"/>
              </a:rPr>
              <a:t>Are </a:t>
            </a:r>
            <a:r>
              <a:rPr lang="en-CA" b="1">
                <a:latin typeface="Century Gothic"/>
                <a:ea typeface="+mn-lt"/>
                <a:cs typeface="+mn-lt"/>
              </a:rPr>
              <a:t>60+ years</a:t>
            </a:r>
            <a:r>
              <a:rPr lang="en-CA">
                <a:latin typeface="Century Gothic"/>
                <a:ea typeface="+mn-lt"/>
                <a:cs typeface="+mn-lt"/>
              </a:rPr>
              <a:t> old </a:t>
            </a:r>
            <a:endParaRPr lang="en-US">
              <a:latin typeface="Century Gothic"/>
              <a:ea typeface="+mn-lt"/>
              <a:cs typeface="+mn-lt"/>
            </a:endParaRPr>
          </a:p>
          <a:p>
            <a:pPr marL="285750" indent="-285750">
              <a:lnSpc>
                <a:spcPct val="150000"/>
              </a:lnSpc>
              <a:spcBef>
                <a:spcPts val="1000"/>
              </a:spcBef>
              <a:buFont typeface="Arial"/>
              <a:buChar char="•"/>
            </a:pPr>
            <a:r>
              <a:rPr lang="en-CA">
                <a:latin typeface="Century Gothic"/>
                <a:ea typeface="+mn-lt"/>
                <a:cs typeface="+mn-lt"/>
              </a:rPr>
              <a:t>Have </a:t>
            </a:r>
            <a:r>
              <a:rPr lang="en-CA" b="1">
                <a:latin typeface="Century Gothic"/>
                <a:ea typeface="+mn-lt"/>
                <a:cs typeface="+mn-lt"/>
              </a:rPr>
              <a:t>paid to CPP</a:t>
            </a:r>
            <a:r>
              <a:rPr lang="en-CA">
                <a:latin typeface="Century Gothic"/>
                <a:ea typeface="+mn-lt"/>
                <a:cs typeface="+mn-lt"/>
              </a:rPr>
              <a:t> at least </a:t>
            </a:r>
            <a:r>
              <a:rPr lang="en-CA" b="1">
                <a:latin typeface="Century Gothic"/>
                <a:ea typeface="+mn-lt"/>
                <a:cs typeface="+mn-lt"/>
              </a:rPr>
              <a:t>once</a:t>
            </a:r>
            <a:r>
              <a:rPr lang="en-CA">
                <a:latin typeface="Century Gothic"/>
                <a:ea typeface="+mn-lt"/>
                <a:cs typeface="+mn-lt"/>
              </a:rPr>
              <a:t> in lifetime</a:t>
            </a:r>
          </a:p>
          <a:p>
            <a:pPr algn="ctr">
              <a:lnSpc>
                <a:spcPct val="150000"/>
              </a:lnSpc>
              <a:spcBef>
                <a:spcPts val="1000"/>
              </a:spcBef>
            </a:pPr>
            <a:endParaRPr lang="en-CA" u="sng">
              <a:latin typeface="Century Gothic"/>
              <a:ea typeface="+mn-lt"/>
              <a:cs typeface="+mn-lt"/>
            </a:endParaRPr>
          </a:p>
          <a:p>
            <a:pPr algn="ctr">
              <a:lnSpc>
                <a:spcPct val="150000"/>
              </a:lnSpc>
              <a:spcBef>
                <a:spcPts val="1000"/>
              </a:spcBef>
            </a:pPr>
            <a:r>
              <a:rPr lang="en-CA" u="sng">
                <a:latin typeface="Century Gothic"/>
                <a:ea typeface="+mn-lt"/>
                <a:cs typeface="+mn-lt"/>
              </a:rPr>
              <a:t>Factors determining </a:t>
            </a:r>
            <a:r>
              <a:rPr lang="en-CA" b="1" u="sng">
                <a:latin typeface="Century Gothic"/>
                <a:ea typeface="+mn-lt"/>
                <a:cs typeface="+mn-lt"/>
              </a:rPr>
              <a:t>how much money </a:t>
            </a:r>
            <a:r>
              <a:rPr lang="en-CA" u="sng">
                <a:latin typeface="Century Gothic"/>
                <a:ea typeface="+mn-lt"/>
                <a:cs typeface="+mn-lt"/>
              </a:rPr>
              <a:t>you receive:</a:t>
            </a:r>
            <a:endParaRPr lang="en-CA"/>
          </a:p>
          <a:p>
            <a:pPr marL="285750" indent="-285750">
              <a:lnSpc>
                <a:spcPct val="150000"/>
              </a:lnSpc>
              <a:spcBef>
                <a:spcPts val="1000"/>
              </a:spcBef>
              <a:buFont typeface="Arial"/>
              <a:buChar char="•"/>
            </a:pPr>
            <a:r>
              <a:rPr lang="en-CA" b="1">
                <a:latin typeface="Century Gothic"/>
                <a:ea typeface="+mn-lt"/>
                <a:cs typeface="+mn-lt"/>
              </a:rPr>
              <a:t>Average earnings </a:t>
            </a:r>
            <a:r>
              <a:rPr lang="en-CA">
                <a:latin typeface="Century Gothic"/>
                <a:ea typeface="+mn-lt"/>
                <a:cs typeface="+mn-lt"/>
              </a:rPr>
              <a:t>throughout life</a:t>
            </a:r>
          </a:p>
          <a:p>
            <a:pPr marL="285750" indent="-285750">
              <a:lnSpc>
                <a:spcPct val="150000"/>
              </a:lnSpc>
              <a:spcBef>
                <a:spcPts val="1000"/>
              </a:spcBef>
              <a:buFont typeface="Arial"/>
              <a:buChar char="•"/>
            </a:pPr>
            <a:r>
              <a:rPr lang="en-CA" b="1">
                <a:latin typeface="Century Gothic"/>
                <a:ea typeface="+mn-lt"/>
                <a:cs typeface="+mn-lt"/>
              </a:rPr>
              <a:t>CPP contributions </a:t>
            </a:r>
            <a:r>
              <a:rPr lang="en-CA">
                <a:latin typeface="Century Gothic"/>
                <a:ea typeface="+mn-lt"/>
                <a:cs typeface="+mn-lt"/>
              </a:rPr>
              <a:t>throughout life</a:t>
            </a:r>
          </a:p>
          <a:p>
            <a:pPr marL="742950" lvl="1" indent="-285750">
              <a:lnSpc>
                <a:spcPct val="150000"/>
              </a:lnSpc>
              <a:spcBef>
                <a:spcPts val="1000"/>
              </a:spcBef>
              <a:buFont typeface="Calibri"/>
              <a:buChar char="-"/>
            </a:pPr>
            <a:r>
              <a:rPr lang="en-CA">
                <a:latin typeface="Century Gothic"/>
                <a:ea typeface="+mn-lt"/>
                <a:cs typeface="+mn-lt"/>
              </a:rPr>
              <a:t>Working in Canada</a:t>
            </a:r>
          </a:p>
          <a:p>
            <a:pPr marL="742950" lvl="1" indent="-285750">
              <a:lnSpc>
                <a:spcPct val="150000"/>
              </a:lnSpc>
              <a:spcBef>
                <a:spcPts val="1000"/>
              </a:spcBef>
              <a:buFont typeface="Calibri"/>
              <a:buChar char="-"/>
            </a:pPr>
            <a:r>
              <a:rPr lang="en-CA">
                <a:latin typeface="Century Gothic"/>
                <a:ea typeface="+mn-lt"/>
                <a:cs typeface="+mn-lt"/>
              </a:rPr>
              <a:t>Receiving credits from spouse/common-law partner</a:t>
            </a:r>
          </a:p>
          <a:p>
            <a:pPr marL="285750" indent="-285750">
              <a:lnSpc>
                <a:spcPct val="150000"/>
              </a:lnSpc>
              <a:spcBef>
                <a:spcPts val="1000"/>
              </a:spcBef>
              <a:buFont typeface="Arial"/>
              <a:buChar char="•"/>
            </a:pPr>
            <a:r>
              <a:rPr lang="en-CA" b="1">
                <a:latin typeface="Century Gothic"/>
                <a:ea typeface="+mn-lt"/>
                <a:cs typeface="+mn-lt"/>
              </a:rPr>
              <a:t>Age</a:t>
            </a:r>
            <a:r>
              <a:rPr lang="en-CA">
                <a:latin typeface="Century Gothic"/>
                <a:ea typeface="+mn-lt"/>
                <a:cs typeface="+mn-lt"/>
              </a:rPr>
              <a:t> you begin receiving CPP</a:t>
            </a:r>
          </a:p>
          <a:p>
            <a:pPr marL="742950" lvl="1" indent="-285750">
              <a:lnSpc>
                <a:spcPct val="150000"/>
              </a:lnSpc>
              <a:spcBef>
                <a:spcPts val="1000"/>
              </a:spcBef>
              <a:buFont typeface="Calibri"/>
              <a:buChar char="-"/>
            </a:pPr>
            <a:r>
              <a:rPr lang="en-CA">
                <a:latin typeface="Century Gothic"/>
                <a:ea typeface="+mn-lt"/>
                <a:cs typeface="+mn-lt"/>
              </a:rPr>
              <a:t>The </a:t>
            </a:r>
            <a:r>
              <a:rPr lang="en-CA" b="1">
                <a:latin typeface="Century Gothic"/>
                <a:ea typeface="+mn-lt"/>
                <a:cs typeface="+mn-lt"/>
              </a:rPr>
              <a:t>maximum monthly amount </a:t>
            </a:r>
            <a:r>
              <a:rPr lang="en-CA">
                <a:latin typeface="Century Gothic"/>
                <a:ea typeface="+mn-lt"/>
                <a:cs typeface="+mn-lt"/>
              </a:rPr>
              <a:t>is reached at </a:t>
            </a:r>
            <a:r>
              <a:rPr lang="en-CA" b="1">
                <a:latin typeface="Century Gothic"/>
                <a:ea typeface="+mn-lt"/>
                <a:cs typeface="+mn-lt"/>
              </a:rPr>
              <a:t>age 70</a:t>
            </a:r>
            <a:r>
              <a:rPr lang="en-CA">
                <a:latin typeface="Century Gothic"/>
                <a:ea typeface="+mn-lt"/>
                <a:cs typeface="+mn-lt"/>
              </a:rPr>
              <a:t>. There is </a:t>
            </a:r>
            <a:r>
              <a:rPr lang="en-CA" b="1">
                <a:latin typeface="Century Gothic"/>
                <a:ea typeface="+mn-lt"/>
                <a:cs typeface="+mn-lt"/>
              </a:rPr>
              <a:t>no benefit waiting </a:t>
            </a:r>
            <a:r>
              <a:rPr lang="en-CA">
                <a:latin typeface="Century Gothic"/>
                <a:ea typeface="+mn-lt"/>
                <a:cs typeface="+mn-lt"/>
              </a:rPr>
              <a:t>to apply </a:t>
            </a:r>
            <a:r>
              <a:rPr lang="en-CA" b="1">
                <a:latin typeface="Century Gothic"/>
                <a:ea typeface="+mn-lt"/>
                <a:cs typeface="+mn-lt"/>
              </a:rPr>
              <a:t>after age 70</a:t>
            </a:r>
            <a:r>
              <a:rPr lang="en-CA">
                <a:latin typeface="Century Gothic"/>
                <a:ea typeface="+mn-lt"/>
                <a:cs typeface="+mn-lt"/>
              </a:rPr>
              <a:t>. </a:t>
            </a:r>
          </a:p>
        </p:txBody>
      </p:sp>
      <p:graphicFrame>
        <p:nvGraphicFramePr>
          <p:cNvPr id="7" name="Table 7">
            <a:extLst>
              <a:ext uri="{FF2B5EF4-FFF2-40B4-BE49-F238E27FC236}">
                <a16:creationId xmlns:a16="http://schemas.microsoft.com/office/drawing/2014/main" id="{8B99FEA2-21C1-61F5-A370-ACF53F01870E}"/>
              </a:ext>
            </a:extLst>
          </p:cNvPr>
          <p:cNvGraphicFramePr>
            <a:graphicFrameLocks noGrp="1"/>
          </p:cNvGraphicFramePr>
          <p:nvPr>
            <p:extLst>
              <p:ext uri="{D42A27DB-BD31-4B8C-83A1-F6EECF244321}">
                <p14:modId xmlns:p14="http://schemas.microsoft.com/office/powerpoint/2010/main" val="3989653430"/>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1/2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0" name="Picture 6">
            <a:extLst>
              <a:ext uri="{FF2B5EF4-FFF2-40B4-BE49-F238E27FC236}">
                <a16:creationId xmlns:a16="http://schemas.microsoft.com/office/drawing/2014/main" id="{CDA08A05-8B9A-7727-C6F3-B29B1D0AEED6}"/>
              </a:ext>
            </a:extLst>
          </p:cNvPr>
          <p:cNvPicPr>
            <a:picLocks noChangeAspect="1"/>
          </p:cNvPicPr>
          <p:nvPr/>
        </p:nvPicPr>
        <p:blipFill>
          <a:blip r:embed="rId3"/>
          <a:stretch>
            <a:fillRect/>
          </a:stretch>
        </p:blipFill>
        <p:spPr>
          <a:xfrm>
            <a:off x="5843376" y="-11930"/>
            <a:ext cx="1210963" cy="1210963"/>
          </a:xfrm>
          <a:prstGeom prst="rect">
            <a:avLst/>
          </a:prstGeom>
        </p:spPr>
      </p:pic>
      <p:sp>
        <p:nvSpPr>
          <p:cNvPr id="4" name="TextBox 3">
            <a:extLst>
              <a:ext uri="{FF2B5EF4-FFF2-40B4-BE49-F238E27FC236}">
                <a16:creationId xmlns:a16="http://schemas.microsoft.com/office/drawing/2014/main" id="{50A9756C-F840-3CFF-2163-06900DDD4AF1}"/>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Adapted from: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293122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595218-5A5A-C1F3-8EDC-B72930CA0F31}"/>
              </a:ext>
            </a:extLst>
          </p:cNvPr>
          <p:cNvSpPr txBox="1"/>
          <p:nvPr/>
        </p:nvSpPr>
        <p:spPr>
          <a:xfrm>
            <a:off x="-319" y="118241"/>
            <a:ext cx="567004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a:latin typeface="Century Gothic"/>
              </a:rPr>
              <a:t>Canada Pension Plan (CPP)</a:t>
            </a:r>
            <a:endParaRPr lang="en-US">
              <a:latin typeface="Calibri" panose="020F0502020204030204"/>
              <a:cs typeface="Calibri" panose="020F0502020204030204"/>
            </a:endParaRPr>
          </a:p>
          <a:p>
            <a:r>
              <a:rPr lang="en-CA" sz="1400" b="1">
                <a:latin typeface="Century Gothic"/>
              </a:rPr>
              <a:t>Regular</a:t>
            </a:r>
          </a:p>
        </p:txBody>
      </p:sp>
      <p:sp>
        <p:nvSpPr>
          <p:cNvPr id="8" name="TextBox 7">
            <a:extLst>
              <a:ext uri="{FF2B5EF4-FFF2-40B4-BE49-F238E27FC236}">
                <a16:creationId xmlns:a16="http://schemas.microsoft.com/office/drawing/2014/main" id="{456B4C62-E4EA-3306-9501-BCD0CDABE090}"/>
              </a:ext>
            </a:extLst>
          </p:cNvPr>
          <p:cNvSpPr txBox="1"/>
          <p:nvPr/>
        </p:nvSpPr>
        <p:spPr>
          <a:xfrm>
            <a:off x="140602" y="807544"/>
            <a:ext cx="7567073" cy="76647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u="sng">
                <a:latin typeface="Century Gothic"/>
                <a:cs typeface="Arial"/>
              </a:rPr>
              <a:t>How to apply:</a:t>
            </a:r>
            <a:endParaRPr lang="en-US">
              <a:cs typeface="Calibri" panose="020F0502020204030204"/>
            </a:endParaRPr>
          </a:p>
          <a:p>
            <a:pPr algn="ctr">
              <a:lnSpc>
                <a:spcPct val="150000"/>
              </a:lnSpc>
            </a:pPr>
            <a:endParaRPr lang="en-US" u="sng">
              <a:latin typeface="Century Gothic"/>
              <a:cs typeface="Arial"/>
            </a:endParaRPr>
          </a:p>
          <a:p>
            <a:pPr lvl="6">
              <a:lnSpc>
                <a:spcPct val="150000"/>
              </a:lnSpc>
            </a:pPr>
            <a:r>
              <a:rPr lang="en-CA" b="1" u="sng">
                <a:latin typeface="Century Gothic"/>
                <a:cs typeface="Arial"/>
              </a:rPr>
              <a:t>Online</a:t>
            </a:r>
            <a:r>
              <a:rPr lang="en-CA" u="sng">
                <a:latin typeface="Century Gothic"/>
                <a:cs typeface="Arial"/>
              </a:rPr>
              <a:t> application</a:t>
            </a:r>
          </a:p>
          <a:p>
            <a:pPr lvl="6">
              <a:lnSpc>
                <a:spcPct val="150000"/>
              </a:lnSpc>
              <a:buFont typeface="Wingdings"/>
              <a:buChar char="•"/>
            </a:pPr>
            <a:r>
              <a:rPr lang="en-CA">
                <a:latin typeface="Century Gothic"/>
                <a:cs typeface="Arial"/>
              </a:rPr>
              <a:t>Processed in </a:t>
            </a:r>
            <a:r>
              <a:rPr lang="en-CA" b="1">
                <a:latin typeface="Century Gothic"/>
                <a:cs typeface="Arial"/>
              </a:rPr>
              <a:t>7-14 days</a:t>
            </a:r>
            <a:endParaRPr lang="en-CA"/>
          </a:p>
          <a:p>
            <a:pPr lvl="6">
              <a:lnSpc>
                <a:spcPct val="150000"/>
              </a:lnSpc>
              <a:buFont typeface="Wingdings"/>
              <a:buChar char="•"/>
            </a:pPr>
            <a:endParaRPr lang="en-CA" b="1">
              <a:latin typeface="Century Gothic"/>
              <a:cs typeface="Arial"/>
            </a:endParaRPr>
          </a:p>
          <a:p>
            <a:pPr marL="800100" lvl="1" indent="-342900">
              <a:lnSpc>
                <a:spcPct val="150000"/>
              </a:lnSpc>
              <a:buAutoNum type="arabicPeriod"/>
            </a:pPr>
            <a:r>
              <a:rPr lang="en-CA">
                <a:latin typeface="Century Gothic"/>
                <a:cs typeface="Arial"/>
              </a:rPr>
              <a:t>Visit </a:t>
            </a:r>
            <a:r>
              <a:rPr lang="en-CA" b="1">
                <a:latin typeface="Century Gothic"/>
                <a:cs typeface="Arial"/>
              </a:rPr>
              <a:t>website</a:t>
            </a:r>
            <a:r>
              <a:rPr lang="en-CA">
                <a:latin typeface="Century Gothic"/>
                <a:cs typeface="Arial"/>
              </a:rPr>
              <a:t> here:</a:t>
            </a:r>
          </a:p>
          <a:p>
            <a:pPr lvl="1">
              <a:lnSpc>
                <a:spcPct val="150000"/>
              </a:lnSpc>
            </a:pPr>
            <a:endParaRPr lang="en-CA">
              <a:solidFill>
                <a:srgbClr val="000000"/>
              </a:solidFill>
              <a:latin typeface="Century Gothic"/>
              <a:cs typeface="Arial"/>
            </a:endParaRPr>
          </a:p>
          <a:p>
            <a:pPr lvl="1">
              <a:lnSpc>
                <a:spcPct val="150000"/>
              </a:lnSpc>
            </a:pPr>
            <a:r>
              <a:rPr lang="en-CA">
                <a:latin typeface="Century Gothic"/>
                <a:cs typeface="Arial"/>
              </a:rPr>
              <a:t>2. Click </a:t>
            </a:r>
            <a:r>
              <a:rPr lang="en-CA" b="1">
                <a:latin typeface="Century Gothic"/>
                <a:cs typeface="Arial"/>
              </a:rPr>
              <a:t>Apply Now </a:t>
            </a:r>
          </a:p>
          <a:p>
            <a:pPr marL="742950" lvl="1" indent="-285750">
              <a:lnSpc>
                <a:spcPct val="150000"/>
              </a:lnSpc>
              <a:buFont typeface="Calibri"/>
              <a:buChar char="-"/>
            </a:pPr>
            <a:endParaRPr lang="en-CA" b="1">
              <a:latin typeface="Century Gothic"/>
              <a:cs typeface="Arial"/>
            </a:endParaRPr>
          </a:p>
          <a:p>
            <a:pPr lvl="1">
              <a:lnSpc>
                <a:spcPct val="150000"/>
              </a:lnSpc>
            </a:pPr>
            <a:r>
              <a:rPr lang="en-CA" b="1">
                <a:latin typeface="Century Gothic"/>
                <a:cs typeface="Arial"/>
              </a:rPr>
              <a:t>-------------------------------------------------------------------</a:t>
            </a:r>
          </a:p>
          <a:p>
            <a:pPr lvl="1">
              <a:lnSpc>
                <a:spcPct val="150000"/>
              </a:lnSpc>
            </a:pPr>
            <a:endParaRPr lang="en-CA" b="1">
              <a:latin typeface="Century Gothic"/>
              <a:cs typeface="Arial"/>
            </a:endParaRPr>
          </a:p>
          <a:p>
            <a:pPr lvl="6">
              <a:lnSpc>
                <a:spcPct val="150000"/>
              </a:lnSpc>
            </a:pPr>
            <a:r>
              <a:rPr lang="en-CA" b="1" u="sng">
                <a:latin typeface="Century Gothic"/>
                <a:cs typeface="Arial"/>
              </a:rPr>
              <a:t>Mail-in</a:t>
            </a:r>
            <a:r>
              <a:rPr lang="en-CA" u="sng">
                <a:latin typeface="Century Gothic"/>
                <a:cs typeface="Arial"/>
              </a:rPr>
              <a:t> application</a:t>
            </a:r>
          </a:p>
          <a:p>
            <a:pPr lvl="6">
              <a:lnSpc>
                <a:spcPct val="150000"/>
              </a:lnSpc>
              <a:buFont typeface="Wingdings"/>
              <a:buChar char="•"/>
            </a:pPr>
            <a:r>
              <a:rPr lang="en-CA">
                <a:latin typeface="Century Gothic"/>
                <a:cs typeface="Arial"/>
              </a:rPr>
              <a:t>Processed in </a:t>
            </a:r>
            <a:r>
              <a:rPr lang="en-CA" b="1">
                <a:latin typeface="Century Gothic"/>
                <a:cs typeface="Arial"/>
              </a:rPr>
              <a:t>120 days</a:t>
            </a:r>
            <a:endParaRPr lang="en-US" b="1">
              <a:latin typeface="Calibri" panose="020F0502020204030204"/>
              <a:cs typeface="Calibri" panose="020F0502020204030204"/>
            </a:endParaRPr>
          </a:p>
          <a:p>
            <a:pPr lvl="2">
              <a:lnSpc>
                <a:spcPct val="150000"/>
              </a:lnSpc>
              <a:buChar char="•"/>
            </a:pPr>
            <a:endParaRPr lang="en-CA" b="1">
              <a:latin typeface="Century Gothic"/>
              <a:cs typeface="Arial"/>
            </a:endParaRPr>
          </a:p>
          <a:p>
            <a:pPr marL="800100" lvl="1" indent="-342900">
              <a:lnSpc>
                <a:spcPct val="150000"/>
              </a:lnSpc>
              <a:buAutoNum type="arabicPeriod"/>
            </a:pPr>
            <a:r>
              <a:rPr lang="en-CA">
                <a:latin typeface="Century Gothic"/>
                <a:cs typeface="Arial"/>
              </a:rPr>
              <a:t>Download</a:t>
            </a:r>
            <a:r>
              <a:rPr lang="en-CA" sz="2400">
                <a:latin typeface="Century Gothic"/>
                <a:cs typeface="Arial"/>
              </a:rPr>
              <a:t> </a:t>
            </a:r>
            <a:r>
              <a:rPr lang="en-CA" sz="2400" b="1">
                <a:latin typeface="Century Gothic"/>
                <a:cs typeface="Arial"/>
              </a:rPr>
              <a:t>ISP-1000 </a:t>
            </a:r>
            <a:r>
              <a:rPr lang="en-CA" b="1">
                <a:latin typeface="Century Gothic"/>
                <a:cs typeface="Arial"/>
              </a:rPr>
              <a:t>application form </a:t>
            </a:r>
            <a:r>
              <a:rPr lang="en-CA">
                <a:latin typeface="Century Gothic"/>
                <a:cs typeface="Arial"/>
              </a:rPr>
              <a:t>here:</a:t>
            </a:r>
            <a:r>
              <a:rPr lang="en-CA" b="1">
                <a:latin typeface="Century Gothic"/>
                <a:cs typeface="Arial"/>
              </a:rPr>
              <a:t> </a:t>
            </a:r>
          </a:p>
          <a:p>
            <a:pPr marL="800100" lvl="1" indent="-342900">
              <a:lnSpc>
                <a:spcPct val="150000"/>
              </a:lnSpc>
              <a:buAutoNum type="arabicPeriod"/>
            </a:pPr>
            <a:endParaRPr lang="en-CA" b="1">
              <a:solidFill>
                <a:srgbClr val="000000"/>
              </a:solidFill>
              <a:latin typeface="Century Gothic"/>
              <a:cs typeface="Arial"/>
            </a:endParaRPr>
          </a:p>
          <a:p>
            <a:pPr lvl="1">
              <a:lnSpc>
                <a:spcPct val="150000"/>
              </a:lnSpc>
            </a:pPr>
            <a:r>
              <a:rPr lang="en-CA">
                <a:latin typeface="Century Gothic"/>
                <a:cs typeface="Arial"/>
              </a:rPr>
              <a:t>2. </a:t>
            </a:r>
            <a:r>
              <a:rPr lang="en-CA" b="1">
                <a:latin typeface="Century Gothic"/>
                <a:cs typeface="Arial"/>
              </a:rPr>
              <a:t>Send </a:t>
            </a:r>
            <a:r>
              <a:rPr lang="en-CA">
                <a:latin typeface="Century Gothic"/>
                <a:cs typeface="Arial"/>
              </a:rPr>
              <a:t>completed form to </a:t>
            </a:r>
            <a:r>
              <a:rPr lang="en-CA" b="1">
                <a:latin typeface="Century Gothic"/>
                <a:cs typeface="Arial"/>
              </a:rPr>
              <a:t>mailing address</a:t>
            </a:r>
            <a:r>
              <a:rPr lang="en-CA">
                <a:latin typeface="Century Gothic"/>
                <a:cs typeface="Arial"/>
              </a:rPr>
              <a:t> on </a:t>
            </a:r>
            <a:r>
              <a:rPr lang="en-CA" b="1">
                <a:latin typeface="Century Gothic"/>
                <a:cs typeface="Arial"/>
              </a:rPr>
              <a:t>page 8</a:t>
            </a:r>
            <a:r>
              <a:rPr lang="en-CA">
                <a:latin typeface="Century Gothic"/>
                <a:cs typeface="Arial"/>
              </a:rPr>
              <a:t> of application. </a:t>
            </a:r>
            <a:endParaRPr lang="en-US">
              <a:latin typeface="Calibri" panose="020F0502020204030204"/>
              <a:cs typeface="Calibri" panose="020F0502020204030204"/>
            </a:endParaRPr>
          </a:p>
        </p:txBody>
      </p:sp>
      <p:pic>
        <p:nvPicPr>
          <p:cNvPr id="2" name="Picture 3">
            <a:extLst>
              <a:ext uri="{FF2B5EF4-FFF2-40B4-BE49-F238E27FC236}">
                <a16:creationId xmlns:a16="http://schemas.microsoft.com/office/drawing/2014/main" id="{EEC3CDA5-1629-9860-8A65-3B184E5BA87D}"/>
              </a:ext>
            </a:extLst>
          </p:cNvPr>
          <p:cNvPicPr>
            <a:picLocks noChangeAspect="1"/>
          </p:cNvPicPr>
          <p:nvPr/>
        </p:nvPicPr>
        <p:blipFill>
          <a:blip r:embed="rId2"/>
          <a:stretch>
            <a:fillRect/>
          </a:stretch>
        </p:blipFill>
        <p:spPr>
          <a:xfrm>
            <a:off x="2831939" y="3560686"/>
            <a:ext cx="1603073" cy="770390"/>
          </a:xfrm>
          <a:prstGeom prst="rect">
            <a:avLst/>
          </a:prstGeom>
        </p:spPr>
      </p:pic>
      <p:sp>
        <p:nvSpPr>
          <p:cNvPr id="9" name="TextBox 8">
            <a:extLst>
              <a:ext uri="{FF2B5EF4-FFF2-40B4-BE49-F238E27FC236}">
                <a16:creationId xmlns:a16="http://schemas.microsoft.com/office/drawing/2014/main" id="{74DEF4F5-5B0A-A08D-A916-292760983DFE}"/>
              </a:ext>
            </a:extLst>
          </p:cNvPr>
          <p:cNvSpPr txBox="1"/>
          <p:nvPr/>
        </p:nvSpPr>
        <p:spPr>
          <a:xfrm>
            <a:off x="1116218" y="9103601"/>
            <a:ext cx="6537258"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latin typeface="Century Gothic"/>
                <a:cs typeface="Segoe UI"/>
              </a:rPr>
              <a:t>​</a:t>
            </a:r>
            <a:r>
              <a:rPr lang="en-CA">
                <a:ea typeface="+mn-lt"/>
                <a:cs typeface="+mn-lt"/>
              </a:rPr>
              <a:t>     </a:t>
            </a:r>
            <a:r>
              <a:rPr lang="en-CA">
                <a:latin typeface="Century Gothic"/>
                <a:ea typeface="+mn-lt"/>
                <a:cs typeface="+mn-lt"/>
              </a:rPr>
              <a:t>  </a:t>
            </a:r>
            <a:r>
              <a:rPr lang="en-CA" sz="2000">
                <a:latin typeface="Century Gothic"/>
                <a:ea typeface="+mn-lt"/>
                <a:cs typeface="+mn-lt"/>
              </a:rPr>
              <a:t> </a:t>
            </a:r>
            <a:r>
              <a:rPr lang="en-CA" sz="2000" b="1">
                <a:latin typeface="Century Gothic"/>
                <a:ea typeface="+mn-lt"/>
                <a:cs typeface="+mn-lt"/>
              </a:rPr>
              <a:t>Questions? </a:t>
            </a:r>
            <a:r>
              <a:rPr lang="en-CA" sz="2000">
                <a:latin typeface="Century Gothic"/>
                <a:ea typeface="+mn-lt"/>
                <a:cs typeface="+mn-lt"/>
              </a:rPr>
              <a:t> </a:t>
            </a:r>
            <a:endParaRPr lang="en-US" sz="2000">
              <a:latin typeface="Century Gothic"/>
              <a:cs typeface="Calibri"/>
            </a:endParaRPr>
          </a:p>
          <a:p>
            <a:r>
              <a:rPr lang="en-CA">
                <a:latin typeface="Century Gothic"/>
                <a:cs typeface="Segoe UI"/>
              </a:rPr>
              <a:t>Canadian Pension Plan Toll-Free: </a:t>
            </a:r>
            <a:r>
              <a:rPr lang="en-CA" b="1">
                <a:latin typeface="Century Gothic"/>
                <a:cs typeface="Segoe UI"/>
              </a:rPr>
              <a:t>1-800-277-9914</a:t>
            </a:r>
          </a:p>
        </p:txBody>
      </p:sp>
      <p:pic>
        <p:nvPicPr>
          <p:cNvPr id="12" name="Picture 11">
            <a:extLst>
              <a:ext uri="{FF2B5EF4-FFF2-40B4-BE49-F238E27FC236}">
                <a16:creationId xmlns:a16="http://schemas.microsoft.com/office/drawing/2014/main" id="{64793FCD-68EF-1C99-0A98-4B63213A2E25}"/>
              </a:ext>
            </a:extLst>
          </p:cNvPr>
          <p:cNvPicPr>
            <a:picLocks noChangeAspect="1"/>
          </p:cNvPicPr>
          <p:nvPr/>
        </p:nvPicPr>
        <p:blipFill>
          <a:blip r:embed="rId3"/>
          <a:stretch>
            <a:fillRect/>
          </a:stretch>
        </p:blipFill>
        <p:spPr>
          <a:xfrm>
            <a:off x="140923" y="8881898"/>
            <a:ext cx="1117523" cy="1106543"/>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7AE6A9C4-5F15-5254-0DCB-F18DF8CEAFCF}"/>
              </a:ext>
            </a:extLst>
          </p:cNvPr>
          <p:cNvPicPr>
            <a:picLocks noChangeAspect="1"/>
          </p:cNvPicPr>
          <p:nvPr/>
        </p:nvPicPr>
        <p:blipFill>
          <a:blip r:embed="rId4"/>
          <a:stretch>
            <a:fillRect/>
          </a:stretch>
        </p:blipFill>
        <p:spPr>
          <a:xfrm>
            <a:off x="6936441" y="2522"/>
            <a:ext cx="838200" cy="828675"/>
          </a:xfrm>
          <a:prstGeom prst="rect">
            <a:avLst/>
          </a:prstGeom>
        </p:spPr>
      </p:pic>
      <p:graphicFrame>
        <p:nvGraphicFramePr>
          <p:cNvPr id="16" name="Table 7">
            <a:extLst>
              <a:ext uri="{FF2B5EF4-FFF2-40B4-BE49-F238E27FC236}">
                <a16:creationId xmlns:a16="http://schemas.microsoft.com/office/drawing/2014/main" id="{53E18A24-7D45-798C-0132-C58897A4F4F8}"/>
              </a:ext>
            </a:extLst>
          </p:cNvPr>
          <p:cNvGraphicFramePr>
            <a:graphicFrameLocks noGrp="1"/>
          </p:cNvGraphicFramePr>
          <p:nvPr>
            <p:extLst>
              <p:ext uri="{D42A27DB-BD31-4B8C-83A1-F6EECF244321}">
                <p14:modId xmlns:p14="http://schemas.microsoft.com/office/powerpoint/2010/main" val="3929906028"/>
              </p:ext>
            </p:extLst>
          </p:nvPr>
        </p:nvGraphicFramePr>
        <p:xfrm>
          <a:off x="5029837" y="86710"/>
          <a:ext cx="1863144" cy="932136"/>
        </p:xfrm>
        <a:graphic>
          <a:graphicData uri="http://schemas.openxmlformats.org/drawingml/2006/table">
            <a:tbl>
              <a:tblPr firstRow="1" bandRow="1">
                <a:tableStyleId>{5C22544A-7EE6-4342-B048-85BDC9FD1C3A}</a:tableStyleId>
              </a:tblPr>
              <a:tblGrid>
                <a:gridCol w="1863144">
                  <a:extLst>
                    <a:ext uri="{9D8B030D-6E8A-4147-A177-3AD203B41FA5}">
                      <a16:colId xmlns:a16="http://schemas.microsoft.com/office/drawing/2014/main" val="2711246440"/>
                    </a:ext>
                  </a:extLst>
                </a:gridCol>
              </a:tblGrid>
              <a:tr h="932136">
                <a:tc>
                  <a:txBody>
                    <a:bodyPr/>
                    <a:lstStyle/>
                    <a:p>
                      <a:pPr lvl="0">
                        <a:buNone/>
                      </a:pPr>
                      <a:endParaRPr lang="en-US" sz="1800" b="1" i="0" u="none" strike="noStrike" noProof="0">
                        <a:solidFill>
                          <a:schemeClr val="tx1"/>
                        </a:solidFill>
                      </a:endParaRPr>
                    </a:p>
                    <a:p>
                      <a:pPr lvl="0">
                        <a:buNone/>
                      </a:pPr>
                      <a:r>
                        <a:rPr lang="en-US" sz="1800" b="1" i="0" u="none" strike="noStrike" noProof="0">
                          <a:solidFill>
                            <a:schemeClr val="tx1"/>
                          </a:solidFill>
                        </a:rPr>
                        <a:t>PAGE 2/2 </a:t>
                      </a:r>
                      <a:r>
                        <a:rPr lang="en-US" sz="1800" b="0" i="0" u="none" strike="noStrike" noProof="0">
                          <a:latin typeface="Calibri"/>
                        </a:rPr>
                        <a:t> </a:t>
                      </a:r>
                    </a:p>
                    <a:p>
                      <a:pPr lvl="0">
                        <a:buNone/>
                      </a:pPr>
                      <a:endParaRPr lang="en-US" sz="1800" b="0" i="0" u="none" strike="noStrike" noProof="0">
                        <a:latin typeface="Calibri"/>
                      </a:endParaRPr>
                    </a:p>
                  </a:txBody>
                  <a:tcPr>
                    <a:solidFill>
                      <a:srgbClr val="F5F5F5"/>
                    </a:solidFill>
                  </a:tcPr>
                </a:tc>
                <a:extLst>
                  <a:ext uri="{0D108BD9-81ED-4DB2-BD59-A6C34878D82A}">
                    <a16:rowId xmlns:a16="http://schemas.microsoft.com/office/drawing/2014/main" val="1461490523"/>
                  </a:ext>
                </a:extLst>
              </a:tr>
            </a:tbl>
          </a:graphicData>
        </a:graphic>
      </p:graphicFrame>
      <p:pic>
        <p:nvPicPr>
          <p:cNvPr id="18" name="Picture 6">
            <a:extLst>
              <a:ext uri="{FF2B5EF4-FFF2-40B4-BE49-F238E27FC236}">
                <a16:creationId xmlns:a16="http://schemas.microsoft.com/office/drawing/2014/main" id="{6E2997E4-F519-D6BD-29BD-90D4B77C8825}"/>
              </a:ext>
            </a:extLst>
          </p:cNvPr>
          <p:cNvPicPr>
            <a:picLocks noChangeAspect="1"/>
          </p:cNvPicPr>
          <p:nvPr/>
        </p:nvPicPr>
        <p:blipFill>
          <a:blip r:embed="rId5"/>
          <a:stretch>
            <a:fillRect/>
          </a:stretch>
        </p:blipFill>
        <p:spPr>
          <a:xfrm>
            <a:off x="5843376" y="-11930"/>
            <a:ext cx="1210963" cy="1210963"/>
          </a:xfrm>
          <a:prstGeom prst="rect">
            <a:avLst/>
          </a:prstGeom>
        </p:spPr>
      </p:pic>
      <p:pic>
        <p:nvPicPr>
          <p:cNvPr id="20" name="Picture 11">
            <a:extLst>
              <a:ext uri="{FF2B5EF4-FFF2-40B4-BE49-F238E27FC236}">
                <a16:creationId xmlns:a16="http://schemas.microsoft.com/office/drawing/2014/main" id="{E011683B-E58E-131B-F7E2-4BD3CFD0015F}"/>
              </a:ext>
            </a:extLst>
          </p:cNvPr>
          <p:cNvPicPr>
            <a:picLocks noChangeAspect="1"/>
          </p:cNvPicPr>
          <p:nvPr/>
        </p:nvPicPr>
        <p:blipFill>
          <a:blip r:embed="rId6"/>
          <a:stretch>
            <a:fillRect/>
          </a:stretch>
        </p:blipFill>
        <p:spPr>
          <a:xfrm>
            <a:off x="1446203" y="5023095"/>
            <a:ext cx="1391520" cy="1394252"/>
          </a:xfrm>
          <a:prstGeom prst="rect">
            <a:avLst/>
          </a:prstGeom>
        </p:spPr>
      </p:pic>
      <p:pic>
        <p:nvPicPr>
          <p:cNvPr id="21" name="Picture 21">
            <a:extLst>
              <a:ext uri="{FF2B5EF4-FFF2-40B4-BE49-F238E27FC236}">
                <a16:creationId xmlns:a16="http://schemas.microsoft.com/office/drawing/2014/main" id="{3A37FDE9-7CBB-B791-921B-829640D21569}"/>
              </a:ext>
            </a:extLst>
          </p:cNvPr>
          <p:cNvPicPr>
            <a:picLocks noChangeAspect="1"/>
          </p:cNvPicPr>
          <p:nvPr/>
        </p:nvPicPr>
        <p:blipFill>
          <a:blip r:embed="rId7"/>
          <a:stretch>
            <a:fillRect/>
          </a:stretch>
        </p:blipFill>
        <p:spPr>
          <a:xfrm>
            <a:off x="2006940" y="1565164"/>
            <a:ext cx="937766" cy="948854"/>
          </a:xfrm>
          <a:prstGeom prst="rect">
            <a:avLst/>
          </a:prstGeom>
        </p:spPr>
      </p:pic>
      <p:pic>
        <p:nvPicPr>
          <p:cNvPr id="23" name="Picture 22">
            <a:extLst>
              <a:ext uri="{FF2B5EF4-FFF2-40B4-BE49-F238E27FC236}">
                <a16:creationId xmlns:a16="http://schemas.microsoft.com/office/drawing/2014/main" id="{2970B581-C8B1-09D4-642D-CBC2A0A52BED}"/>
              </a:ext>
            </a:extLst>
          </p:cNvPr>
          <p:cNvPicPr>
            <a:picLocks noChangeAspect="1"/>
          </p:cNvPicPr>
          <p:nvPr/>
        </p:nvPicPr>
        <p:blipFill>
          <a:blip r:embed="rId8"/>
          <a:stretch>
            <a:fillRect/>
          </a:stretch>
        </p:blipFill>
        <p:spPr>
          <a:xfrm>
            <a:off x="3006547" y="2846993"/>
            <a:ext cx="532728" cy="543628"/>
          </a:xfrm>
          <a:prstGeom prst="rect">
            <a:avLst/>
          </a:prstGeom>
        </p:spPr>
      </p:pic>
      <p:pic>
        <p:nvPicPr>
          <p:cNvPr id="25" name="Picture 22">
            <a:extLst>
              <a:ext uri="{FF2B5EF4-FFF2-40B4-BE49-F238E27FC236}">
                <a16:creationId xmlns:a16="http://schemas.microsoft.com/office/drawing/2014/main" id="{65578600-A4EE-BAA9-7DF2-83266CB9CE43}"/>
              </a:ext>
            </a:extLst>
          </p:cNvPr>
          <p:cNvPicPr>
            <a:picLocks noChangeAspect="1"/>
          </p:cNvPicPr>
          <p:nvPr/>
        </p:nvPicPr>
        <p:blipFill>
          <a:blip r:embed="rId8"/>
          <a:stretch>
            <a:fillRect/>
          </a:stretch>
        </p:blipFill>
        <p:spPr>
          <a:xfrm>
            <a:off x="6087770" y="6541396"/>
            <a:ext cx="613690" cy="597633"/>
          </a:xfrm>
          <a:prstGeom prst="rect">
            <a:avLst/>
          </a:prstGeom>
        </p:spPr>
      </p:pic>
      <p:pic>
        <p:nvPicPr>
          <p:cNvPr id="26" name="Picture 26" descr="Qr code&#10;&#10;Description automatically generated">
            <a:extLst>
              <a:ext uri="{FF2B5EF4-FFF2-40B4-BE49-F238E27FC236}">
                <a16:creationId xmlns:a16="http://schemas.microsoft.com/office/drawing/2014/main" id="{1D1B8BC5-EC91-54A7-BC2F-04A2CDA27F9B}"/>
              </a:ext>
            </a:extLst>
          </p:cNvPr>
          <p:cNvPicPr>
            <a:picLocks noChangeAspect="1"/>
          </p:cNvPicPr>
          <p:nvPr/>
        </p:nvPicPr>
        <p:blipFill>
          <a:blip r:embed="rId9"/>
          <a:stretch>
            <a:fillRect/>
          </a:stretch>
        </p:blipFill>
        <p:spPr>
          <a:xfrm>
            <a:off x="3543154" y="2778727"/>
            <a:ext cx="685949" cy="680162"/>
          </a:xfrm>
          <a:prstGeom prst="rect">
            <a:avLst/>
          </a:prstGeom>
        </p:spPr>
      </p:pic>
      <p:pic>
        <p:nvPicPr>
          <p:cNvPr id="27" name="Picture 27" descr="Qr code&#10;&#10;Description automatically generated">
            <a:extLst>
              <a:ext uri="{FF2B5EF4-FFF2-40B4-BE49-F238E27FC236}">
                <a16:creationId xmlns:a16="http://schemas.microsoft.com/office/drawing/2014/main" id="{21EA90A8-75C3-0F5C-F32B-809FEDF4569D}"/>
              </a:ext>
            </a:extLst>
          </p:cNvPr>
          <p:cNvPicPr>
            <a:picLocks noChangeAspect="1"/>
          </p:cNvPicPr>
          <p:nvPr/>
        </p:nvPicPr>
        <p:blipFill>
          <a:blip r:embed="rId10"/>
          <a:stretch>
            <a:fillRect/>
          </a:stretch>
        </p:blipFill>
        <p:spPr>
          <a:xfrm>
            <a:off x="6704700" y="6452009"/>
            <a:ext cx="788141" cy="777754"/>
          </a:xfrm>
          <a:prstGeom prst="rect">
            <a:avLst/>
          </a:prstGeom>
        </p:spPr>
      </p:pic>
      <p:sp>
        <p:nvSpPr>
          <p:cNvPr id="4" name="TextBox 3">
            <a:extLst>
              <a:ext uri="{FF2B5EF4-FFF2-40B4-BE49-F238E27FC236}">
                <a16:creationId xmlns:a16="http://schemas.microsoft.com/office/drawing/2014/main" id="{B03EA427-C217-E09E-86F4-1628FA8DCBF5}"/>
              </a:ext>
            </a:extLst>
          </p:cNvPr>
          <p:cNvSpPr txBox="1"/>
          <p:nvPr/>
        </p:nvSpPr>
        <p:spPr>
          <a:xfrm>
            <a:off x="4192" y="9873627"/>
            <a:ext cx="763583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ea typeface="Calibri"/>
                <a:cs typeface="Calibri"/>
              </a:rPr>
              <a:t>Adapted from: Government of Canada. (2024). CPP Retirement Pension. Retrieved from </a:t>
            </a:r>
            <a:r>
              <a:rPr lang="en-US" sz="800" dirty="0">
                <a:ea typeface="+mn-lt"/>
                <a:cs typeface="+mn-lt"/>
              </a:rPr>
              <a:t>https://www.canada.ca/en/services/benefits/publicpensions/cpp.html</a:t>
            </a:r>
            <a:endParaRPr lang="en-US" sz="800" dirty="0">
              <a:latin typeface="Calibri"/>
              <a:ea typeface="Calibri"/>
              <a:cs typeface="Calibri"/>
            </a:endParaRPr>
          </a:p>
        </p:txBody>
      </p:sp>
    </p:spTree>
    <p:extLst>
      <p:ext uri="{BB962C8B-B14F-4D97-AF65-F5344CB8AC3E}">
        <p14:creationId xmlns:p14="http://schemas.microsoft.com/office/powerpoint/2010/main" val="3941858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9063</Words>
  <Application>Microsoft Office PowerPoint</Application>
  <PresentationFormat>Custom</PresentationFormat>
  <Paragraphs>1425</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1090</cp:revision>
  <dcterms:created xsi:type="dcterms:W3CDTF">2023-02-10T20:27:58Z</dcterms:created>
  <dcterms:modified xsi:type="dcterms:W3CDTF">2024-02-16T15:01:24Z</dcterms:modified>
</cp:coreProperties>
</file>