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omments/modernComment_14B_9D906F89.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44" r:id="rId6"/>
    <p:sldId id="318" r:id="rId7"/>
    <p:sldId id="319" r:id="rId8"/>
    <p:sldId id="333" r:id="rId9"/>
    <p:sldId id="320" r:id="rId10"/>
    <p:sldId id="334" r:id="rId11"/>
    <p:sldId id="321" r:id="rId12"/>
    <p:sldId id="335" r:id="rId13"/>
    <p:sldId id="322" r:id="rId14"/>
    <p:sldId id="336" r:id="rId15"/>
    <p:sldId id="323" r:id="rId16"/>
    <p:sldId id="337" r:id="rId17"/>
    <p:sldId id="324" r:id="rId18"/>
    <p:sldId id="326" r:id="rId19"/>
    <p:sldId id="327" r:id="rId20"/>
    <p:sldId id="341" r:id="rId21"/>
    <p:sldId id="342" r:id="rId22"/>
    <p:sldId id="328" r:id="rId23"/>
    <p:sldId id="329" r:id="rId24"/>
    <p:sldId id="340" r:id="rId25"/>
    <p:sldId id="330" r:id="rId26"/>
    <p:sldId id="339" r:id="rId27"/>
    <p:sldId id="331" r:id="rId28"/>
    <p:sldId id="338" r:id="rId29"/>
    <p:sldId id="332" r:id="rId30"/>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7AE95A-97CB-A0A1-EB3E-52C9F96AF52E}" name="Anna McElcheran" initials="AM" userId="S::amcelcheran@bruyere.org::271408d7-754f-4f83-8cf4-d8ddb707ea55" providerId="AD"/>
  <p188:author id="{431B1DA9-B310-B565-1DFF-415F32C360E5}" name="Aran Oberle" initials="AO" userId="S::aoberle@bruyere.org::be0363db-9d75-4fdc-95ad-b092d83f3080" providerId="AD"/>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8A747B-A981-4A4E-BD7B-5E59ACD4F2A2}" v="1" dt="2024-12-02T19:53:21.7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microsoft.com/office/2016/11/relationships/changesInfo" Target="changesInfos/changesInfo1.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778A747B-A981-4A4E-BD7B-5E59ACD4F2A2}"/>
    <pc:docChg chg="addSld delSld modSld">
      <pc:chgData name="Laura Dunn" userId="a1b48991-b855-4e9d-9b46-097d553f086f" providerId="ADAL" clId="{778A747B-A981-4A4E-BD7B-5E59ACD4F2A2}" dt="2024-12-02T19:53:23.393" v="1" actId="47"/>
      <pc:docMkLst>
        <pc:docMk/>
      </pc:docMkLst>
      <pc:sldChg chg="del">
        <pc:chgData name="Laura Dunn" userId="a1b48991-b855-4e9d-9b46-097d553f086f" providerId="ADAL" clId="{778A747B-A981-4A4E-BD7B-5E59ACD4F2A2}" dt="2024-12-02T19:53:23.393" v="1" actId="47"/>
        <pc:sldMkLst>
          <pc:docMk/>
          <pc:sldMk cId="308601264" sldId="343"/>
        </pc:sldMkLst>
      </pc:sldChg>
      <pc:sldChg chg="add">
        <pc:chgData name="Laura Dunn" userId="a1b48991-b855-4e9d-9b46-097d553f086f" providerId="ADAL" clId="{778A747B-A981-4A4E-BD7B-5E59ACD4F2A2}" dt="2024-12-02T19:53:21.721" v="0"/>
        <pc:sldMkLst>
          <pc:docMk/>
          <pc:sldMk cId="404696796" sldId="344"/>
        </pc:sldMkLst>
      </pc:sldChg>
    </pc:docChg>
  </pc:docChgLst>
  <pc:docChgLst>
    <pc:chgData name="Laura Dunn" userId="S::laudunn@toh.ca::a1b48991-b855-4e9d-9b46-097d553f086f" providerId="AD" clId="Web-{321D31DB-DB25-C5AE-B183-7E30F975080C}"/>
    <pc:docChg chg="modSld">
      <pc:chgData name="Laura Dunn" userId="S::laudunn@toh.ca::a1b48991-b855-4e9d-9b46-097d553f086f" providerId="AD" clId="Web-{321D31DB-DB25-C5AE-B183-7E30F975080C}" dt="2024-02-16T15:03:25.377" v="0" actId="1076"/>
      <pc:docMkLst>
        <pc:docMk/>
      </pc:docMkLst>
      <pc:sldChg chg="modSp">
        <pc:chgData name="Laura Dunn" userId="S::laudunn@toh.ca::a1b48991-b855-4e9d-9b46-097d553f086f" providerId="AD" clId="Web-{321D31DB-DB25-C5AE-B183-7E30F975080C}" dt="2024-02-16T15:03:25.377" v="0" actId="1076"/>
        <pc:sldMkLst>
          <pc:docMk/>
          <pc:sldMk cId="308601264" sldId="343"/>
        </pc:sldMkLst>
        <pc:spChg chg="mod">
          <ac:chgData name="Laura Dunn" userId="S::laudunn@toh.ca::a1b48991-b855-4e9d-9b46-097d553f086f" providerId="AD" clId="Web-{321D31DB-DB25-C5AE-B183-7E30F975080C}" dt="2024-02-16T15:03:25.377" v="0" actId="1076"/>
          <ac:spMkLst>
            <pc:docMk/>
            <pc:sldMk cId="308601264" sldId="343"/>
            <ac:spMk id="5" creationId="{B4521EF5-1305-AA92-8F1F-A2C2D5301B2E}"/>
          </ac:spMkLst>
        </pc:spChg>
      </pc:sldChg>
    </pc:docChg>
  </pc:docChgLst>
  <pc:docChgLst>
    <pc:chgData name="Laura Dunn" userId="S::laudunn@toh.ca::a1b48991-b855-4e9d-9b46-097d553f086f" providerId="AD" clId="Web-{A911685B-FAC1-F5EA-E61D-6B12755D568E}"/>
    <pc:docChg chg="addSld modSld sldOrd">
      <pc:chgData name="Laura Dunn" userId="S::laudunn@toh.ca::a1b48991-b855-4e9d-9b46-097d553f086f" providerId="AD" clId="Web-{A911685B-FAC1-F5EA-E61D-6B12755D568E}" dt="2024-02-15T18:54:16.781" v="68" actId="1076"/>
      <pc:docMkLst>
        <pc:docMk/>
      </pc:docMkLst>
      <pc:sldChg chg="addSp delSp modSp new ord">
        <pc:chgData name="Laura Dunn" userId="S::laudunn@toh.ca::a1b48991-b855-4e9d-9b46-097d553f086f" providerId="AD" clId="Web-{A911685B-FAC1-F5EA-E61D-6B12755D568E}" dt="2024-02-15T18:54:16.781" v="68" actId="1076"/>
        <pc:sldMkLst>
          <pc:docMk/>
          <pc:sldMk cId="308601264" sldId="343"/>
        </pc:sldMkLst>
        <pc:spChg chg="del">
          <ac:chgData name="Laura Dunn" userId="S::laudunn@toh.ca::a1b48991-b855-4e9d-9b46-097d553f086f" providerId="AD" clId="Web-{A911685B-FAC1-F5EA-E61D-6B12755D568E}" dt="2024-02-15T18:51:06.466" v="3"/>
          <ac:spMkLst>
            <pc:docMk/>
            <pc:sldMk cId="308601264" sldId="343"/>
            <ac:spMk id="2" creationId="{AF3D7A5F-B468-76A4-2DBE-554FF0A88A26}"/>
          </ac:spMkLst>
        </pc:spChg>
        <pc:spChg chg="del">
          <ac:chgData name="Laura Dunn" userId="S::laudunn@toh.ca::a1b48991-b855-4e9d-9b46-097d553f086f" providerId="AD" clId="Web-{A911685B-FAC1-F5EA-E61D-6B12755D568E}" dt="2024-02-15T18:51:04.294" v="2"/>
          <ac:spMkLst>
            <pc:docMk/>
            <pc:sldMk cId="308601264" sldId="343"/>
            <ac:spMk id="3" creationId="{7B274643-973F-A550-E109-66899602F291}"/>
          </ac:spMkLst>
        </pc:spChg>
        <pc:spChg chg="add mod">
          <ac:chgData name="Laura Dunn" userId="S::laudunn@toh.ca::a1b48991-b855-4e9d-9b46-097d553f086f" providerId="AD" clId="Web-{A911685B-FAC1-F5EA-E61D-6B12755D568E}" dt="2024-02-15T18:53:35.780" v="64" actId="1076"/>
          <ac:spMkLst>
            <pc:docMk/>
            <pc:sldMk cId="308601264" sldId="343"/>
            <ac:spMk id="5" creationId="{B4521EF5-1305-AA92-8F1F-A2C2D5301B2E}"/>
          </ac:spMkLst>
        </pc:spChg>
        <pc:spChg chg="add mod">
          <ac:chgData name="Laura Dunn" userId="S::laudunn@toh.ca::a1b48991-b855-4e9d-9b46-097d553f086f" providerId="AD" clId="Web-{A911685B-FAC1-F5EA-E61D-6B12755D568E}" dt="2024-02-15T18:54:16.781" v="68" actId="1076"/>
          <ac:spMkLst>
            <pc:docMk/>
            <pc:sldMk cId="308601264" sldId="343"/>
            <ac:spMk id="6" creationId="{B007E5F9-70AD-9D93-CC4F-C6102C19A3F6}"/>
          </ac:spMkLst>
        </pc:spChg>
        <pc:picChg chg="add mod ord">
          <ac:chgData name="Laura Dunn" userId="S::laudunn@toh.ca::a1b48991-b855-4e9d-9b46-097d553f086f" providerId="AD" clId="Web-{A911685B-FAC1-F5EA-E61D-6B12755D568E}" dt="2024-02-15T18:51:14.794" v="5" actId="14100"/>
          <ac:picMkLst>
            <pc:docMk/>
            <pc:sldMk cId="308601264" sldId="343"/>
            <ac:picMk id="4" creationId="{C37DA933-4612-90D1-A353-358D9AC83EE4}"/>
          </ac:picMkLst>
        </pc:picChg>
      </pc:sldChg>
    </pc:docChg>
  </pc:docChgLst>
  <pc:docChgLst>
    <pc:chgData name="Laura Dunn" userId="S::laudunn@toh.ca::a1b48991-b855-4e9d-9b46-097d553f086f" providerId="AD" clId="Web-{8A4655ED-0A00-25BF-B976-A1011D993CF2}"/>
    <pc:docChg chg="modSld">
      <pc:chgData name="Laura Dunn" userId="S::laudunn@toh.ca::a1b48991-b855-4e9d-9b46-097d553f086f" providerId="AD" clId="Web-{8A4655ED-0A00-25BF-B976-A1011D993CF2}" dt="2024-02-16T15:27:36.243" v="4" actId="1076"/>
      <pc:docMkLst>
        <pc:docMk/>
      </pc:docMkLst>
      <pc:sldChg chg="modSp">
        <pc:chgData name="Laura Dunn" userId="S::laudunn@toh.ca::a1b48991-b855-4e9d-9b46-097d553f086f" providerId="AD" clId="Web-{8A4655ED-0A00-25BF-B976-A1011D993CF2}" dt="2024-02-16T15:27:36.243" v="4" actId="1076"/>
        <pc:sldMkLst>
          <pc:docMk/>
          <pc:sldMk cId="308601264" sldId="343"/>
        </pc:sldMkLst>
        <pc:spChg chg="mod">
          <ac:chgData name="Laura Dunn" userId="S::laudunn@toh.ca::a1b48991-b855-4e9d-9b46-097d553f086f" providerId="AD" clId="Web-{8A4655ED-0A00-25BF-B976-A1011D993CF2}" dt="2024-02-16T15:27:29.618" v="3" actId="1076"/>
          <ac:spMkLst>
            <pc:docMk/>
            <pc:sldMk cId="308601264" sldId="343"/>
            <ac:spMk id="5" creationId="{B4521EF5-1305-AA92-8F1F-A2C2D5301B2E}"/>
          </ac:spMkLst>
        </pc:spChg>
        <pc:spChg chg="mod">
          <ac:chgData name="Laura Dunn" userId="S::laudunn@toh.ca::a1b48991-b855-4e9d-9b46-097d553f086f" providerId="AD" clId="Web-{8A4655ED-0A00-25BF-B976-A1011D993CF2}" dt="2024-02-16T15:27:36.243" v="4" actId="1076"/>
          <ac:spMkLst>
            <pc:docMk/>
            <pc:sldMk cId="308601264" sldId="343"/>
            <ac:spMk id="6" creationId="{B007E5F9-70AD-9D93-CC4F-C6102C19A3F6}"/>
          </ac:spMkLst>
        </pc:spChg>
        <pc:picChg chg="mod">
          <ac:chgData name="Laura Dunn" userId="S::laudunn@toh.ca::a1b48991-b855-4e9d-9b46-097d553f086f" providerId="AD" clId="Web-{8A4655ED-0A00-25BF-B976-A1011D993CF2}" dt="2024-02-16T15:27:17.649" v="2" actId="1076"/>
          <ac:picMkLst>
            <pc:docMk/>
            <pc:sldMk cId="308601264" sldId="343"/>
            <ac:picMk id="4" creationId="{C37DA933-4612-90D1-A353-358D9AC83EE4}"/>
          </ac:picMkLst>
        </pc:picChg>
      </pc:sldChg>
    </pc:docChg>
  </pc:docChgLst>
</pc:chgInfo>
</file>

<file path=ppt/comments/modernComment_14B_9D906F89.xml><?xml version="1.0" encoding="utf-8"?>
<p188:cmLst xmlns:a="http://schemas.openxmlformats.org/drawingml/2006/main" xmlns:r="http://schemas.openxmlformats.org/officeDocument/2006/relationships" xmlns:p188="http://schemas.microsoft.com/office/powerpoint/2018/8/main">
  <p188:cm id="{3659B22B-4755-4941-87F8-3E6BB24A48D3}" authorId="{797AE95A-97CB-A0A1-EB3E-52C9F96AF52E}" created="2023-06-08T18:54:23.694">
    <ac:txMkLst xmlns:ac="http://schemas.microsoft.com/office/drawing/2013/main/command">
      <pc:docMk xmlns:pc="http://schemas.microsoft.com/office/powerpoint/2013/main/command"/>
      <pc:sldMk xmlns:pc="http://schemas.microsoft.com/office/powerpoint/2013/main/command" cId="2643488649" sldId="331"/>
      <ac:spMk id="4" creationId="{24A8A3AB-9176-8BF0-AEA7-D5020C07ABD3}"/>
      <ac:txMk cp="1" len="11">
        <ac:context len="310" hash="492221701"/>
      </ac:txMk>
    </ac:txMkLst>
    <p188:pos x="1264023" y="403411"/>
    <p188:txBody>
      <a:bodyPr/>
      <a:lstStyle/>
      <a:p>
        <a:r>
          <a:rPr lang="en-US"/>
          <a:t>Throughout I noticed a mix of infinitive and 2.p.pl (er/ez) in these lists, so I've changed them all to infinitive to stay consistent. I can go through and change them to -ez if you'd rather</a:t>
        </a:r>
      </a:p>
    </p188:txBody>
    <p188:extLst>
      <p:ext xmlns:p="http://schemas.openxmlformats.org/presentationml/2006/main" uri="{57CB4572-C831-44C2-8A1C-0ADB6CCDFE69}">
        <p223:reactions xmlns:p223="http://schemas.microsoft.com/office/powerpoint/2022/03/main" xmlns="">
          <p223:rxn type="👍">
            <p223:instance time="2023-09-20T17:45:28.782" authorId="{431B1DA9-B310-B565-1DFF-415F32C360E5}"/>
          </p223:rxn>
        </p223:reactions>
      </p:ext>
    </p188:extLst>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61846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439912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981756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84175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9768463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499478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2563819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031963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559188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553160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4065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10995716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8.png"/><Relationship Id="rId7" Type="http://schemas.openxmlformats.org/officeDocument/2006/relationships/image" Target="../media/image41.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40.png"/><Relationship Id="rId5" Type="http://schemas.openxmlformats.org/officeDocument/2006/relationships/image" Target="../media/image39.png"/><Relationship Id="rId10" Type="http://schemas.openxmlformats.org/officeDocument/2006/relationships/image" Target="../media/image44.png"/><Relationship Id="rId4" Type="http://schemas.openxmlformats.org/officeDocument/2006/relationships/image" Target="../media/image38.png"/><Relationship Id="rId9" Type="http://schemas.openxmlformats.org/officeDocument/2006/relationships/image" Target="../media/image43.png"/></Relationships>
</file>

<file path=ppt/slides/_rels/slide11.xml.rels><?xml version="1.0" encoding="UTF-8" standalone="yes"?>
<Relationships xmlns="http://schemas.openxmlformats.org/package/2006/relationships"><Relationship Id="rId8" Type="http://schemas.openxmlformats.org/officeDocument/2006/relationships/image" Target="../media/image49.png"/><Relationship Id="rId3" Type="http://schemas.openxmlformats.org/officeDocument/2006/relationships/image" Target="../media/image9.png"/><Relationship Id="rId7" Type="http://schemas.openxmlformats.org/officeDocument/2006/relationships/image" Target="../media/image4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png"/></Relationships>
</file>

<file path=ppt/slides/_rels/slide12.xml.rels><?xml version="1.0" encoding="UTF-8" standalone="yes"?>
<Relationships xmlns="http://schemas.openxmlformats.org/package/2006/relationships"><Relationship Id="rId8" Type="http://schemas.openxmlformats.org/officeDocument/2006/relationships/image" Target="../media/image54.png"/><Relationship Id="rId3" Type="http://schemas.openxmlformats.org/officeDocument/2006/relationships/image" Target="../media/image9.png"/><Relationship Id="rId7" Type="http://schemas.openxmlformats.org/officeDocument/2006/relationships/image" Target="../media/image53.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image" Target="../media/image10.png"/><Relationship Id="rId7" Type="http://schemas.openxmlformats.org/officeDocument/2006/relationships/image" Target="../media/image5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57.png"/><Relationship Id="rId5" Type="http://schemas.openxmlformats.org/officeDocument/2006/relationships/image" Target="../media/image56.png"/><Relationship Id="rId4" Type="http://schemas.openxmlformats.org/officeDocument/2006/relationships/image" Target="../media/image55.png"/></Relationships>
</file>

<file path=ppt/slides/_rels/slide1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1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2.png"/><Relationship Id="rId7" Type="http://schemas.openxmlformats.org/officeDocument/2006/relationships/image" Target="../media/image1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7.jpeg"/><Relationship Id="rId5" Type="http://schemas.openxmlformats.org/officeDocument/2006/relationships/image" Target="../media/image26.png"/><Relationship Id="rId4" Type="http://schemas.openxmlformats.org/officeDocument/2006/relationships/image" Target="../media/image25.pn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2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7.png"/><Relationship Id="rId7"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21.xml.rels><?xml version="1.0" encoding="UTF-8" standalone="yes"?>
<Relationships xmlns="http://schemas.openxmlformats.org/package/2006/relationships"><Relationship Id="rId8" Type="http://schemas.openxmlformats.org/officeDocument/2006/relationships/image" Target="../media/image61.png"/><Relationship Id="rId3" Type="http://schemas.openxmlformats.org/officeDocument/2006/relationships/image" Target="../media/image8.png"/><Relationship Id="rId7" Type="http://schemas.openxmlformats.org/officeDocument/2006/relationships/image" Target="../media/image60.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35.png"/><Relationship Id="rId5" Type="http://schemas.openxmlformats.org/officeDocument/2006/relationships/image" Target="../media/image19.png"/><Relationship Id="rId4" Type="http://schemas.openxmlformats.org/officeDocument/2006/relationships/image" Target="../media/image34.png"/></Relationships>
</file>

<file path=ppt/slides/_rels/slide22.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8.png"/><Relationship Id="rId7" Type="http://schemas.openxmlformats.org/officeDocument/2006/relationships/image" Target="../media/image41.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40.png"/><Relationship Id="rId5" Type="http://schemas.openxmlformats.org/officeDocument/2006/relationships/image" Target="../media/image39.png"/><Relationship Id="rId10" Type="http://schemas.openxmlformats.org/officeDocument/2006/relationships/image" Target="../media/image44.png"/><Relationship Id="rId4" Type="http://schemas.openxmlformats.org/officeDocument/2006/relationships/image" Target="../media/image38.png"/><Relationship Id="rId9" Type="http://schemas.openxmlformats.org/officeDocument/2006/relationships/image" Target="../media/image43.png"/></Relationships>
</file>

<file path=ppt/slides/_rels/slide23.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4.png"/><Relationship Id="rId7" Type="http://schemas.openxmlformats.org/officeDocument/2006/relationships/image" Target="../media/image47.png"/><Relationship Id="rId2" Type="http://schemas.microsoft.com/office/2018/10/relationships/comments" Target="../comments/modernComment_14B_9D906F89.xml"/><Relationship Id="rId1" Type="http://schemas.openxmlformats.org/officeDocument/2006/relationships/slideLayout" Target="../slideLayouts/slideLayout1.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9.png"/><Relationship Id="rId9" Type="http://schemas.openxmlformats.org/officeDocument/2006/relationships/image" Target="../media/image49.png"/></Relationships>
</file>

<file path=ppt/slides/_rels/slide24.xml.rels><?xml version="1.0" encoding="UTF-8" standalone="yes"?>
<Relationships xmlns="http://schemas.openxmlformats.org/package/2006/relationships"><Relationship Id="rId8" Type="http://schemas.openxmlformats.org/officeDocument/2006/relationships/image" Target="../media/image54.png"/><Relationship Id="rId3" Type="http://schemas.openxmlformats.org/officeDocument/2006/relationships/image" Target="../media/image9.png"/><Relationship Id="rId7" Type="http://schemas.openxmlformats.org/officeDocument/2006/relationships/image" Target="../media/image53.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 Id="rId9" Type="http://schemas.openxmlformats.org/officeDocument/2006/relationships/image" Target="../media/image17.png"/></Relationships>
</file>

<file path=ppt/slides/_rels/slide25.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image" Target="../media/image10.png"/><Relationship Id="rId7" Type="http://schemas.openxmlformats.org/officeDocument/2006/relationships/image" Target="../media/image5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57.png"/><Relationship Id="rId5" Type="http://schemas.openxmlformats.org/officeDocument/2006/relationships/image" Target="../media/image56.png"/><Relationship Id="rId4" Type="http://schemas.openxmlformats.org/officeDocument/2006/relationships/image" Target="../media/image55.png"/></Relationships>
</file>

<file path=ppt/slides/_rels/slide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1.png"/><Relationship Id="rId9" Type="http://schemas.openxmlformats.org/officeDocument/2006/relationships/image" Target="../media/image17.png"/></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21.png"/><Relationship Id="rId4" Type="http://schemas.openxmlformats.org/officeDocument/2006/relationships/image" Target="../media/image20.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7.jpeg"/><Relationship Id="rId5" Type="http://schemas.openxmlformats.org/officeDocument/2006/relationships/image" Target="../media/image26.png"/><Relationship Id="rId4" Type="http://schemas.openxmlformats.org/officeDocument/2006/relationships/image" Target="../media/image2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7.png"/><Relationship Id="rId7"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9.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8.png"/><Relationship Id="rId7" Type="http://schemas.openxmlformats.org/officeDocument/2006/relationships/image" Target="../media/image36.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35.png"/><Relationship Id="rId5" Type="http://schemas.openxmlformats.org/officeDocument/2006/relationships/image" Target="../media/image19.png"/><Relationship Id="rId4" Type="http://schemas.openxmlformats.org/officeDocument/2006/relationships/image" Target="../media/image3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6" y="7448679"/>
            <a:ext cx="6207927" cy="1574074"/>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367">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782236" y="3580269"/>
            <a:ext cx="6207927" cy="2629252"/>
          </a:xfrm>
          <a:prstGeom prst="rect">
            <a:avLst/>
          </a:prstGeom>
          <a:noFill/>
        </p:spPr>
        <p:txBody>
          <a:bodyPr wrap="square">
            <a:spAutoFit/>
          </a:bodyPr>
          <a:lstStyle/>
          <a:p>
            <a:pPr algn="ctr" defTabSz="448696"/>
            <a:r>
              <a:rPr lang="en-CA" sz="5888" dirty="0">
                <a:solidFill>
                  <a:prstClr val="black"/>
                </a:solidFill>
                <a:latin typeface="Calibri" panose="020F0502020204030204"/>
                <a:ea typeface="+mn-lt"/>
                <a:cs typeface="Calibri" panose="020F0502020204030204"/>
              </a:rPr>
              <a:t>Kitchen Safety Recommendations</a:t>
            </a:r>
            <a:endParaRPr lang="en-CA" sz="5888" dirty="0">
              <a:solidFill>
                <a:prstClr val="black"/>
              </a:solidFill>
              <a:latin typeface="Calibri" panose="020F0502020204030204"/>
              <a:cs typeface="Calibri" panose="020F0502020204030204"/>
            </a:endParaRPr>
          </a:p>
          <a:p>
            <a:pPr algn="ctr" defTabSz="899367">
              <a:defRPr/>
            </a:pPr>
            <a:endParaRPr lang="en-US" sz="2360" b="1" dirty="0">
              <a:solidFill>
                <a:srgbClr val="E7E6E6">
                  <a:lumMod val="10000"/>
                </a:srgbClr>
              </a:solidFill>
              <a:latin typeface="Calibri"/>
              <a:ea typeface="+mn-lt"/>
              <a:cs typeface="Calibri" panose="020F0502020204030204"/>
            </a:endParaRPr>
          </a:p>
          <a:p>
            <a:pPr algn="ctr" defTabSz="899367">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68" y="1007500"/>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40" y="872673"/>
            <a:ext cx="2798293" cy="1287215"/>
          </a:xfrm>
          <a:prstGeom prst="rect">
            <a:avLst/>
          </a:prstGeom>
        </p:spPr>
      </p:pic>
    </p:spTree>
    <p:extLst>
      <p:ext uri="{BB962C8B-B14F-4D97-AF65-F5344CB8AC3E}">
        <p14:creationId xmlns:p14="http://schemas.microsoft.com/office/powerpoint/2010/main" val="404696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539B9D-3C47-9D4F-A88F-356334C2AB59}"/>
              </a:ext>
            </a:extLst>
          </p:cNvPr>
          <p:cNvSpPr txBox="1"/>
          <p:nvPr/>
        </p:nvSpPr>
        <p:spPr>
          <a:xfrm>
            <a:off x="143723" y="791236"/>
            <a:ext cx="7489044" cy="75184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dirty="0">
                <a:latin typeface="Century Gothic"/>
              </a:rPr>
              <a:t>□ Consider using a </a:t>
            </a:r>
            <a:r>
              <a:rPr lang="en-US" b="1" dirty="0">
                <a:latin typeface="Century Gothic"/>
              </a:rPr>
              <a:t>cup with lid</a:t>
            </a:r>
            <a:r>
              <a:rPr lang="en-US" dirty="0">
                <a:latin typeface="Century Gothic"/>
              </a:rPr>
              <a:t> on it to </a:t>
            </a:r>
            <a:r>
              <a:rPr lang="en-US" b="1" dirty="0">
                <a:latin typeface="Century Gothic"/>
              </a:rPr>
              <a:t>prevent spills</a:t>
            </a:r>
            <a:endParaRPr lang="en-US" b="1" dirty="0">
              <a:latin typeface="Century Gothic"/>
              <a:cs typeface="Calibri"/>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dirty="0">
                <a:latin typeface="Century Gothic"/>
              </a:rPr>
              <a:t>□ </a:t>
            </a:r>
            <a:r>
              <a:rPr lang="en-US" b="1" dirty="0">
                <a:latin typeface="Century Gothic"/>
              </a:rPr>
              <a:t>Rimmed plates</a:t>
            </a:r>
            <a:r>
              <a:rPr lang="en-US" dirty="0">
                <a:latin typeface="Century Gothic"/>
              </a:rPr>
              <a:t> make scooping your food easier</a:t>
            </a:r>
            <a:endParaRPr lang="en-US" dirty="0">
              <a:latin typeface="Century Gothic"/>
              <a:cs typeface="Calibri"/>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dirty="0">
                <a:latin typeface="Century Gothic"/>
              </a:rPr>
              <a:t>□ Put nonskid </a:t>
            </a:r>
            <a:r>
              <a:rPr lang="en-US" b="1" dirty="0">
                <a:latin typeface="Century Gothic"/>
              </a:rPr>
              <a:t>placemats under dishes</a:t>
            </a:r>
            <a:r>
              <a:rPr lang="en-US" dirty="0">
                <a:latin typeface="Century Gothic"/>
              </a:rPr>
              <a:t> to stop slips when eating</a:t>
            </a:r>
            <a:endParaRPr lang="en-US" dirty="0">
              <a:latin typeface="Century Gothic"/>
              <a:cs typeface="Calibri"/>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dirty="0">
                <a:latin typeface="Century Gothic"/>
              </a:rPr>
              <a:t>□ Use </a:t>
            </a:r>
            <a:r>
              <a:rPr lang="en-US" b="1" dirty="0">
                <a:latin typeface="Century Gothic"/>
              </a:rPr>
              <a:t>non-breakable dishes</a:t>
            </a:r>
            <a:r>
              <a:rPr lang="en-US" dirty="0">
                <a:latin typeface="Century Gothic"/>
              </a:rPr>
              <a:t> in plastic or “Corelle” </a:t>
            </a:r>
            <a:endParaRPr lang="en-US" dirty="0">
              <a:latin typeface="Century Gothic"/>
              <a:cs typeface="Calibri"/>
            </a:endParaRPr>
          </a:p>
        </p:txBody>
      </p:sp>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5" name="TextBox 4">
            <a:extLst>
              <a:ext uri="{FF2B5EF4-FFF2-40B4-BE49-F238E27FC236}">
                <a16:creationId xmlns:a16="http://schemas.microsoft.com/office/drawing/2014/main" id="{B3F6D558-5089-706C-E4C0-B25F62492076}"/>
              </a:ext>
            </a:extLst>
          </p:cNvPr>
          <p:cNvSpPr txBox="1"/>
          <p:nvPr/>
        </p:nvSpPr>
        <p:spPr>
          <a:xfrm>
            <a:off x="2792953" y="39490"/>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4. Eating</a:t>
            </a:r>
            <a:endParaRPr lang="en-US" dirty="0"/>
          </a:p>
        </p:txBody>
      </p:sp>
      <p:pic>
        <p:nvPicPr>
          <p:cNvPr id="9" name="Picture 13">
            <a:extLst>
              <a:ext uri="{FF2B5EF4-FFF2-40B4-BE49-F238E27FC236}">
                <a16:creationId xmlns:a16="http://schemas.microsoft.com/office/drawing/2014/main" id="{634B30AF-742C-7CBC-B29A-75790C21E037}"/>
              </a:ext>
            </a:extLst>
          </p:cNvPr>
          <p:cNvPicPr>
            <a:picLocks noChangeAspect="1"/>
          </p:cNvPicPr>
          <p:nvPr/>
        </p:nvPicPr>
        <p:blipFill>
          <a:blip r:embed="rId3"/>
          <a:stretch>
            <a:fillRect/>
          </a:stretch>
        </p:blipFill>
        <p:spPr>
          <a:xfrm>
            <a:off x="4816241" y="35603"/>
            <a:ext cx="993572" cy="973469"/>
          </a:xfrm>
          <a:prstGeom prst="rect">
            <a:avLst/>
          </a:prstGeom>
        </p:spPr>
      </p:pic>
      <p:pic>
        <p:nvPicPr>
          <p:cNvPr id="12" name="Picture 12">
            <a:extLst>
              <a:ext uri="{FF2B5EF4-FFF2-40B4-BE49-F238E27FC236}">
                <a16:creationId xmlns:a16="http://schemas.microsoft.com/office/drawing/2014/main" id="{85393F3A-1B41-D684-5BD5-B377ED204FCC}"/>
              </a:ext>
            </a:extLst>
          </p:cNvPr>
          <p:cNvPicPr>
            <a:picLocks noChangeAspect="1"/>
          </p:cNvPicPr>
          <p:nvPr/>
        </p:nvPicPr>
        <p:blipFill>
          <a:blip r:embed="rId4"/>
          <a:stretch>
            <a:fillRect/>
          </a:stretch>
        </p:blipFill>
        <p:spPr>
          <a:xfrm>
            <a:off x="3607450" y="1228373"/>
            <a:ext cx="514171" cy="491077"/>
          </a:xfrm>
          <a:prstGeom prst="rect">
            <a:avLst/>
          </a:prstGeom>
        </p:spPr>
      </p:pic>
      <p:pic>
        <p:nvPicPr>
          <p:cNvPr id="13" name="Picture 13">
            <a:extLst>
              <a:ext uri="{FF2B5EF4-FFF2-40B4-BE49-F238E27FC236}">
                <a16:creationId xmlns:a16="http://schemas.microsoft.com/office/drawing/2014/main" id="{D63C99E3-8F3C-89C6-D22F-368E15DF6DE8}"/>
              </a:ext>
            </a:extLst>
          </p:cNvPr>
          <p:cNvPicPr>
            <a:picLocks noChangeAspect="1"/>
          </p:cNvPicPr>
          <p:nvPr/>
        </p:nvPicPr>
        <p:blipFill>
          <a:blip r:embed="rId5"/>
          <a:stretch>
            <a:fillRect/>
          </a:stretch>
        </p:blipFill>
        <p:spPr>
          <a:xfrm>
            <a:off x="2798745" y="1200030"/>
            <a:ext cx="548665" cy="560050"/>
          </a:xfrm>
          <a:prstGeom prst="rect">
            <a:avLst/>
          </a:prstGeom>
        </p:spPr>
      </p:pic>
      <p:pic>
        <p:nvPicPr>
          <p:cNvPr id="16" name="Picture 16">
            <a:extLst>
              <a:ext uri="{FF2B5EF4-FFF2-40B4-BE49-F238E27FC236}">
                <a16:creationId xmlns:a16="http://schemas.microsoft.com/office/drawing/2014/main" id="{5029FA60-C56B-6907-F18E-B7B84B8F31A6}"/>
              </a:ext>
            </a:extLst>
          </p:cNvPr>
          <p:cNvPicPr>
            <a:picLocks noChangeAspect="1"/>
          </p:cNvPicPr>
          <p:nvPr/>
        </p:nvPicPr>
        <p:blipFill>
          <a:blip r:embed="rId6"/>
          <a:stretch>
            <a:fillRect/>
          </a:stretch>
        </p:blipFill>
        <p:spPr>
          <a:xfrm>
            <a:off x="1883949" y="980360"/>
            <a:ext cx="928086" cy="950889"/>
          </a:xfrm>
          <a:prstGeom prst="rect">
            <a:avLst/>
          </a:prstGeom>
        </p:spPr>
      </p:pic>
      <p:pic>
        <p:nvPicPr>
          <p:cNvPr id="17" name="Picture 17">
            <a:extLst>
              <a:ext uri="{FF2B5EF4-FFF2-40B4-BE49-F238E27FC236}">
                <a16:creationId xmlns:a16="http://schemas.microsoft.com/office/drawing/2014/main" id="{975B2A98-2763-45CF-F800-D6925E434664}"/>
              </a:ext>
            </a:extLst>
          </p:cNvPr>
          <p:cNvPicPr>
            <a:picLocks noChangeAspect="1"/>
          </p:cNvPicPr>
          <p:nvPr/>
        </p:nvPicPr>
        <p:blipFill>
          <a:blip r:embed="rId7"/>
          <a:stretch>
            <a:fillRect/>
          </a:stretch>
        </p:blipFill>
        <p:spPr>
          <a:xfrm>
            <a:off x="375780" y="2761598"/>
            <a:ext cx="1020067" cy="1054347"/>
          </a:xfrm>
          <a:prstGeom prst="rect">
            <a:avLst/>
          </a:prstGeom>
        </p:spPr>
      </p:pic>
      <p:pic>
        <p:nvPicPr>
          <p:cNvPr id="18" name="Picture 18">
            <a:extLst>
              <a:ext uri="{FF2B5EF4-FFF2-40B4-BE49-F238E27FC236}">
                <a16:creationId xmlns:a16="http://schemas.microsoft.com/office/drawing/2014/main" id="{B9A44A86-F66D-9C99-AE56-384D14073630}"/>
              </a:ext>
            </a:extLst>
          </p:cNvPr>
          <p:cNvPicPr>
            <a:picLocks noChangeAspect="1"/>
          </p:cNvPicPr>
          <p:nvPr/>
        </p:nvPicPr>
        <p:blipFill>
          <a:blip r:embed="rId8"/>
          <a:stretch>
            <a:fillRect/>
          </a:stretch>
        </p:blipFill>
        <p:spPr>
          <a:xfrm>
            <a:off x="1258077" y="3026218"/>
            <a:ext cx="928086" cy="962384"/>
          </a:xfrm>
          <a:prstGeom prst="rect">
            <a:avLst/>
          </a:prstGeom>
        </p:spPr>
      </p:pic>
      <p:pic>
        <p:nvPicPr>
          <p:cNvPr id="21" name="Picture 21">
            <a:extLst>
              <a:ext uri="{FF2B5EF4-FFF2-40B4-BE49-F238E27FC236}">
                <a16:creationId xmlns:a16="http://schemas.microsoft.com/office/drawing/2014/main" id="{62F9B8FF-9DA1-5251-E11E-C8FF40BD9170}"/>
              </a:ext>
            </a:extLst>
          </p:cNvPr>
          <p:cNvPicPr>
            <a:picLocks noChangeAspect="1"/>
          </p:cNvPicPr>
          <p:nvPr/>
        </p:nvPicPr>
        <p:blipFill>
          <a:blip r:embed="rId9"/>
          <a:stretch>
            <a:fillRect/>
          </a:stretch>
        </p:blipFill>
        <p:spPr>
          <a:xfrm>
            <a:off x="2297028" y="4786871"/>
            <a:ext cx="1089052" cy="1065842"/>
          </a:xfrm>
          <a:prstGeom prst="rect">
            <a:avLst/>
          </a:prstGeom>
        </p:spPr>
      </p:pic>
      <p:pic>
        <p:nvPicPr>
          <p:cNvPr id="22" name="Picture 22">
            <a:extLst>
              <a:ext uri="{FF2B5EF4-FFF2-40B4-BE49-F238E27FC236}">
                <a16:creationId xmlns:a16="http://schemas.microsoft.com/office/drawing/2014/main" id="{209AFBAD-585A-8EEE-7621-9E871876CDC7}"/>
              </a:ext>
            </a:extLst>
          </p:cNvPr>
          <p:cNvPicPr>
            <a:picLocks noChangeAspect="1"/>
          </p:cNvPicPr>
          <p:nvPr/>
        </p:nvPicPr>
        <p:blipFill>
          <a:blip r:embed="rId10"/>
          <a:stretch>
            <a:fillRect/>
          </a:stretch>
        </p:blipFill>
        <p:spPr>
          <a:xfrm>
            <a:off x="2573016" y="5028220"/>
            <a:ext cx="548665" cy="583040"/>
          </a:xfrm>
          <a:prstGeom prst="rect">
            <a:avLst/>
          </a:prstGeom>
        </p:spPr>
      </p:pic>
      <p:sp>
        <p:nvSpPr>
          <p:cNvPr id="7" name="TextBox 6">
            <a:extLst>
              <a:ext uri="{FF2B5EF4-FFF2-40B4-BE49-F238E27FC236}">
                <a16:creationId xmlns:a16="http://schemas.microsoft.com/office/drawing/2014/main" id="{64783524-FF20-AA1D-70C5-D3ADF2D7229B}"/>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a:t>
            </a:r>
            <a:r>
              <a:rPr lang="en-US" sz="800" dirty="0" err="1"/>
              <a:t>Saftey</a:t>
            </a:r>
            <a:r>
              <a:rPr lang="en-US" sz="800" dirty="0"/>
              <a:t> Information. </a:t>
            </a:r>
            <a:endParaRPr lang="en-US" dirty="0"/>
          </a:p>
        </p:txBody>
      </p:sp>
    </p:spTree>
    <p:extLst>
      <p:ext uri="{BB962C8B-B14F-4D97-AF65-F5344CB8AC3E}">
        <p14:creationId xmlns:p14="http://schemas.microsoft.com/office/powerpoint/2010/main" val="126436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A8A3AB-9176-8BF0-AEA7-D5020C07ABD3}"/>
              </a:ext>
            </a:extLst>
          </p:cNvPr>
          <p:cNvSpPr txBox="1"/>
          <p:nvPr/>
        </p:nvSpPr>
        <p:spPr>
          <a:xfrm>
            <a:off x="319243" y="2520840"/>
            <a:ext cx="7216070" cy="58663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dirty="0">
                <a:latin typeface="Century Gothic"/>
                <a:cs typeface="Segoe UI"/>
              </a:rPr>
              <a:t>□ Install </a:t>
            </a:r>
            <a:r>
              <a:rPr lang="en-US" b="1" dirty="0">
                <a:latin typeface="Century Gothic"/>
                <a:cs typeface="Segoe UI"/>
              </a:rPr>
              <a:t>lever-handled faucets</a:t>
            </a:r>
            <a:r>
              <a:rPr lang="en-US" dirty="0">
                <a:latin typeface="Century Gothic"/>
                <a:cs typeface="Segoe UI"/>
              </a:rPr>
              <a:t> that you can turn on and off with your wrists or arm​</a:t>
            </a:r>
            <a:endParaRPr lang="en-US" dirty="0">
              <a:latin typeface="Century Gothic"/>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r>
              <a:rPr lang="en-US" dirty="0">
                <a:latin typeface="Century Gothic"/>
                <a:cs typeface="Segoe UI"/>
              </a:rPr>
              <a:t>□ Use a </a:t>
            </a:r>
            <a:r>
              <a:rPr lang="en-US" b="1" dirty="0">
                <a:latin typeface="Century Gothic"/>
                <a:cs typeface="Segoe UI"/>
              </a:rPr>
              <a:t>dish drainer</a:t>
            </a:r>
            <a:r>
              <a:rPr lang="en-US" dirty="0">
                <a:latin typeface="Century Gothic"/>
                <a:cs typeface="Segoe UI"/>
              </a:rPr>
              <a:t> in the</a:t>
            </a:r>
            <a:r>
              <a:rPr lang="en-US" b="1" dirty="0">
                <a:latin typeface="Century Gothic"/>
                <a:cs typeface="Segoe UI"/>
              </a:rPr>
              <a:t> sink </a:t>
            </a:r>
            <a:r>
              <a:rPr lang="en-US" dirty="0">
                <a:latin typeface="Century Gothic"/>
                <a:cs typeface="Segoe UI"/>
              </a:rPr>
              <a:t>to</a:t>
            </a:r>
            <a:r>
              <a:rPr lang="en-US" b="1" dirty="0">
                <a:latin typeface="Century Gothic"/>
                <a:cs typeface="Segoe UI"/>
              </a:rPr>
              <a:t> hold dishes steady </a:t>
            </a:r>
            <a:r>
              <a:rPr lang="en-US" dirty="0">
                <a:latin typeface="Century Gothic"/>
                <a:cs typeface="Segoe UI"/>
              </a:rPr>
              <a:t>while washing and rinsing. </a:t>
            </a:r>
          </a:p>
          <a:p>
            <a:pPr>
              <a:lnSpc>
                <a:spcPct val="150000"/>
              </a:lnSpc>
            </a:pPr>
            <a:endParaRPr lang="en-US">
              <a:latin typeface="Century Gothic"/>
              <a:cs typeface="Segoe UI"/>
            </a:endParaRPr>
          </a:p>
          <a:p>
            <a:pPr marL="285750" indent="-285750">
              <a:lnSpc>
                <a:spcPct val="150000"/>
              </a:lnSpc>
              <a:buFont typeface="Calibri"/>
              <a:buChar char="-"/>
            </a:pPr>
            <a:r>
              <a:rPr lang="en-US" b="1" dirty="0">
                <a:latin typeface="Century Gothic"/>
                <a:cs typeface="Segoe UI"/>
              </a:rPr>
              <a:t>Clean dishes</a:t>
            </a:r>
            <a:r>
              <a:rPr lang="en-US" dirty="0">
                <a:latin typeface="Century Gothic"/>
                <a:cs typeface="Segoe UI"/>
              </a:rPr>
              <a:t> can then be put in a</a:t>
            </a:r>
            <a:r>
              <a:rPr lang="en-US" b="1" dirty="0">
                <a:latin typeface="Century Gothic"/>
                <a:cs typeface="Segoe UI"/>
              </a:rPr>
              <a:t> separate dish rack</a:t>
            </a:r>
            <a:r>
              <a:rPr lang="en-US" dirty="0">
                <a:latin typeface="Century Gothic"/>
                <a:cs typeface="Segoe UI"/>
              </a:rPr>
              <a:t> to dry​</a:t>
            </a:r>
            <a:endParaRPr lang="en-US" dirty="0">
              <a:cs typeface="Calibri" panose="020F0502020204030204"/>
            </a:endParaRPr>
          </a:p>
          <a:p>
            <a:pPr marL="285750" indent="-285750">
              <a:lnSpc>
                <a:spcPct val="150000"/>
              </a:lnSpc>
              <a:buFont typeface="Calibri"/>
              <a:buChar char="-"/>
            </a:pPr>
            <a:endParaRPr lang="en-US"/>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7" name="TextBox 6">
            <a:extLst>
              <a:ext uri="{FF2B5EF4-FFF2-40B4-BE49-F238E27FC236}">
                <a16:creationId xmlns:a16="http://schemas.microsoft.com/office/drawing/2014/main" id="{73F28CE6-34FF-04DE-6BA1-9DE867AD9731}"/>
              </a:ext>
            </a:extLst>
          </p:cNvPr>
          <p:cNvSpPr txBox="1"/>
          <p:nvPr/>
        </p:nvSpPr>
        <p:spPr>
          <a:xfrm>
            <a:off x="2662861" y="39490"/>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5. Cleaning Up</a:t>
            </a:r>
            <a:endParaRPr lang="en-US" dirty="0"/>
          </a:p>
        </p:txBody>
      </p:sp>
      <p:pic>
        <p:nvPicPr>
          <p:cNvPr id="9" name="Picture 14">
            <a:extLst>
              <a:ext uri="{FF2B5EF4-FFF2-40B4-BE49-F238E27FC236}">
                <a16:creationId xmlns:a16="http://schemas.microsoft.com/office/drawing/2014/main" id="{AEC0370C-B89E-89DB-D402-3D28350B1998}"/>
              </a:ext>
            </a:extLst>
          </p:cNvPr>
          <p:cNvPicPr>
            <a:picLocks noChangeAspect="1"/>
          </p:cNvPicPr>
          <p:nvPr/>
        </p:nvPicPr>
        <p:blipFill>
          <a:blip r:embed="rId3"/>
          <a:stretch>
            <a:fillRect/>
          </a:stretch>
        </p:blipFill>
        <p:spPr>
          <a:xfrm>
            <a:off x="4925823" y="-4029"/>
            <a:ext cx="1233696" cy="1207715"/>
          </a:xfrm>
          <a:prstGeom prst="rect">
            <a:avLst/>
          </a:prstGeom>
        </p:spPr>
      </p:pic>
      <p:pic>
        <p:nvPicPr>
          <p:cNvPr id="2" name="Picture 2">
            <a:extLst>
              <a:ext uri="{FF2B5EF4-FFF2-40B4-BE49-F238E27FC236}">
                <a16:creationId xmlns:a16="http://schemas.microsoft.com/office/drawing/2014/main" id="{41F0DBCF-EF3B-AB84-9DFB-4F92315A7A81}"/>
              </a:ext>
            </a:extLst>
          </p:cNvPr>
          <p:cNvPicPr>
            <a:picLocks noChangeAspect="1"/>
          </p:cNvPicPr>
          <p:nvPr/>
        </p:nvPicPr>
        <p:blipFill>
          <a:blip r:embed="rId4"/>
          <a:stretch>
            <a:fillRect/>
          </a:stretch>
        </p:blipFill>
        <p:spPr>
          <a:xfrm>
            <a:off x="2663348" y="2056370"/>
            <a:ext cx="588941" cy="589548"/>
          </a:xfrm>
          <a:prstGeom prst="rect">
            <a:avLst/>
          </a:prstGeom>
        </p:spPr>
      </p:pic>
      <p:pic>
        <p:nvPicPr>
          <p:cNvPr id="3" name="Picture 7">
            <a:extLst>
              <a:ext uri="{FF2B5EF4-FFF2-40B4-BE49-F238E27FC236}">
                <a16:creationId xmlns:a16="http://schemas.microsoft.com/office/drawing/2014/main" id="{C112B039-B8FC-0F33-2353-9A619BFFAF9D}"/>
              </a:ext>
            </a:extLst>
          </p:cNvPr>
          <p:cNvPicPr>
            <a:picLocks noChangeAspect="1"/>
          </p:cNvPicPr>
          <p:nvPr/>
        </p:nvPicPr>
        <p:blipFill>
          <a:blip r:embed="rId5"/>
          <a:stretch>
            <a:fillRect/>
          </a:stretch>
        </p:blipFill>
        <p:spPr>
          <a:xfrm>
            <a:off x="1862610" y="2060317"/>
            <a:ext cx="653043" cy="685801"/>
          </a:xfrm>
          <a:prstGeom prst="rect">
            <a:avLst/>
          </a:prstGeom>
        </p:spPr>
      </p:pic>
      <p:pic>
        <p:nvPicPr>
          <p:cNvPr id="8" name="Picture 9">
            <a:extLst>
              <a:ext uri="{FF2B5EF4-FFF2-40B4-BE49-F238E27FC236}">
                <a16:creationId xmlns:a16="http://schemas.microsoft.com/office/drawing/2014/main" id="{5107240A-C79A-D68A-F612-322740474B00}"/>
              </a:ext>
            </a:extLst>
          </p:cNvPr>
          <p:cNvPicPr>
            <a:picLocks noChangeAspect="1"/>
          </p:cNvPicPr>
          <p:nvPr/>
        </p:nvPicPr>
        <p:blipFill>
          <a:blip r:embed="rId6"/>
          <a:stretch>
            <a:fillRect/>
          </a:stretch>
        </p:blipFill>
        <p:spPr>
          <a:xfrm>
            <a:off x="1498877" y="5663893"/>
            <a:ext cx="686114" cy="628718"/>
          </a:xfrm>
          <a:prstGeom prst="rect">
            <a:avLst/>
          </a:prstGeom>
        </p:spPr>
      </p:pic>
      <p:pic>
        <p:nvPicPr>
          <p:cNvPr id="10" name="Picture 10">
            <a:extLst>
              <a:ext uri="{FF2B5EF4-FFF2-40B4-BE49-F238E27FC236}">
                <a16:creationId xmlns:a16="http://schemas.microsoft.com/office/drawing/2014/main" id="{88ABB141-1466-D4A1-21BF-497163BE7A63}"/>
              </a:ext>
            </a:extLst>
          </p:cNvPr>
          <p:cNvPicPr>
            <a:picLocks noChangeAspect="1"/>
          </p:cNvPicPr>
          <p:nvPr/>
        </p:nvPicPr>
        <p:blipFill>
          <a:blip r:embed="rId7"/>
          <a:stretch>
            <a:fillRect/>
          </a:stretch>
        </p:blipFill>
        <p:spPr>
          <a:xfrm>
            <a:off x="4846119" y="6857866"/>
            <a:ext cx="852348" cy="823060"/>
          </a:xfrm>
          <a:prstGeom prst="rect">
            <a:avLst/>
          </a:prstGeom>
        </p:spPr>
      </p:pic>
      <p:pic>
        <p:nvPicPr>
          <p:cNvPr id="14" name="Picture 14">
            <a:extLst>
              <a:ext uri="{FF2B5EF4-FFF2-40B4-BE49-F238E27FC236}">
                <a16:creationId xmlns:a16="http://schemas.microsoft.com/office/drawing/2014/main" id="{CD6274E0-083E-934A-F7B6-644D4794E30A}"/>
              </a:ext>
            </a:extLst>
          </p:cNvPr>
          <p:cNvPicPr>
            <a:picLocks noChangeAspect="1"/>
          </p:cNvPicPr>
          <p:nvPr/>
        </p:nvPicPr>
        <p:blipFill>
          <a:blip r:embed="rId8"/>
          <a:stretch>
            <a:fillRect/>
          </a:stretch>
        </p:blipFill>
        <p:spPr>
          <a:xfrm>
            <a:off x="3405126" y="5732574"/>
            <a:ext cx="562584" cy="563012"/>
          </a:xfrm>
          <a:prstGeom prst="rect">
            <a:avLst/>
          </a:prstGeom>
        </p:spPr>
      </p:pic>
      <p:sp>
        <p:nvSpPr>
          <p:cNvPr id="16" name="TextBox 15">
            <a:extLst>
              <a:ext uri="{FF2B5EF4-FFF2-40B4-BE49-F238E27FC236}">
                <a16:creationId xmlns:a16="http://schemas.microsoft.com/office/drawing/2014/main" id="{96D68924-101F-4052-A3D5-FCA4DD96163B}"/>
              </a:ext>
            </a:extLst>
          </p:cNvPr>
          <p:cNvSpPr txBox="1"/>
          <p:nvPr/>
        </p:nvSpPr>
        <p:spPr>
          <a:xfrm>
            <a:off x="-1371600" y="3769028"/>
            <a:ext cx="2743200" cy="457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17" name="TextBox 16">
            <a:extLst>
              <a:ext uri="{FF2B5EF4-FFF2-40B4-BE49-F238E27FC236}">
                <a16:creationId xmlns:a16="http://schemas.microsoft.com/office/drawing/2014/main" id="{A84F6AB1-4DD9-D86A-5D48-6E606E43F095}"/>
              </a:ext>
            </a:extLst>
          </p:cNvPr>
          <p:cNvSpPr txBox="1"/>
          <p:nvPr/>
        </p:nvSpPr>
        <p:spPr>
          <a:xfrm>
            <a:off x="9710953" y="4244215"/>
            <a:ext cx="585859"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9600">
              <a:solidFill>
                <a:srgbClr val="FF0000"/>
              </a:solidFill>
            </a:endParaRPr>
          </a:p>
        </p:txBody>
      </p:sp>
      <p:sp>
        <p:nvSpPr>
          <p:cNvPr id="11" name="TextBox 10">
            <a:extLst>
              <a:ext uri="{FF2B5EF4-FFF2-40B4-BE49-F238E27FC236}">
                <a16:creationId xmlns:a16="http://schemas.microsoft.com/office/drawing/2014/main" id="{813484E3-74CC-34C4-896B-276871D08A43}"/>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2834352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A8A3AB-9176-8BF0-AEA7-D5020C07ABD3}"/>
              </a:ext>
            </a:extLst>
          </p:cNvPr>
          <p:cNvSpPr txBox="1"/>
          <p:nvPr/>
        </p:nvSpPr>
        <p:spPr>
          <a:xfrm>
            <a:off x="278762" y="1872782"/>
            <a:ext cx="7216070" cy="75262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a:latin typeface="Century Gothic"/>
                <a:cs typeface="Segoe UI"/>
              </a:rPr>
              <a:t>□ Use </a:t>
            </a:r>
            <a:r>
              <a:rPr lang="en-US" b="1">
                <a:latin typeface="Century Gothic"/>
                <a:cs typeface="Segoe UI"/>
              </a:rPr>
              <a:t>pump-top dish soap</a:t>
            </a:r>
            <a:r>
              <a:rPr lang="en-US">
                <a:latin typeface="Century Gothic"/>
                <a:cs typeface="Segoe UI"/>
              </a:rPr>
              <a:t> instead of a squeeze bottles. </a:t>
            </a:r>
            <a:endParaRPr lang="en-US">
              <a:latin typeface="Calibri" panose="020F0502020204030204"/>
              <a:cs typeface="Calibri" panose="020F0502020204030204"/>
            </a:endParaRPr>
          </a:p>
          <a:p>
            <a:pPr>
              <a:lnSpc>
                <a:spcPct val="150000"/>
              </a:lnSpc>
            </a:pPr>
            <a:endParaRPr lang="en-US">
              <a:latin typeface="Calibri" panose="020F0502020204030204"/>
              <a:cs typeface="Calibri" panose="020F0502020204030204"/>
            </a:endParaRPr>
          </a:p>
          <a:p>
            <a:pPr>
              <a:lnSpc>
                <a:spcPct val="150000"/>
              </a:lnSpc>
            </a:pPr>
            <a:endParaRPr lang="en-US">
              <a:latin typeface="Calibri" panose="020F0502020204030204"/>
              <a:cs typeface="Calibri" panose="020F0502020204030204"/>
            </a:endParaRPr>
          </a:p>
          <a:p>
            <a:pPr marL="285750" indent="-285750">
              <a:lnSpc>
                <a:spcPct val="150000"/>
              </a:lnSpc>
              <a:buFont typeface="Calibri"/>
              <a:buChar char="-"/>
            </a:pPr>
            <a:r>
              <a:rPr lang="en-US">
                <a:latin typeface="Century Gothic"/>
                <a:cs typeface="Segoe UI"/>
              </a:rPr>
              <a:t>You can also buy a </a:t>
            </a:r>
            <a:r>
              <a:rPr lang="en-US" b="1">
                <a:latin typeface="Century Gothic"/>
                <a:cs typeface="Segoe UI"/>
              </a:rPr>
              <a:t>sponge with a handle</a:t>
            </a:r>
            <a:r>
              <a:rPr lang="en-US">
                <a:latin typeface="Century Gothic"/>
                <a:cs typeface="Segoe UI"/>
              </a:rPr>
              <a:t> that can be filled with soap​</a:t>
            </a:r>
            <a:endParaRPr lang="en-US">
              <a:cs typeface="Calibri" panose="020F0502020204030204"/>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r>
              <a:rPr lang="en-US">
                <a:latin typeface="Century Gothic"/>
                <a:cs typeface="Segoe UI"/>
              </a:rPr>
              <a:t>□ </a:t>
            </a:r>
            <a:r>
              <a:rPr lang="en-US" b="1">
                <a:latin typeface="Century Gothic"/>
                <a:cs typeface="Segoe UI"/>
              </a:rPr>
              <a:t>Avoid reaching + bending</a:t>
            </a:r>
            <a:r>
              <a:rPr lang="en-US">
                <a:latin typeface="Century Gothic"/>
                <a:cs typeface="Segoe UI"/>
              </a:rPr>
              <a:t> by leaving a </a:t>
            </a:r>
            <a:r>
              <a:rPr lang="en-US" b="1">
                <a:latin typeface="Century Gothic"/>
                <a:cs typeface="Segoe UI"/>
              </a:rPr>
              <a:t>clean pot</a:t>
            </a:r>
            <a:r>
              <a:rPr lang="en-US">
                <a:latin typeface="Century Gothic"/>
                <a:cs typeface="Segoe UI"/>
              </a:rPr>
              <a:t> </a:t>
            </a:r>
            <a:r>
              <a:rPr lang="en-US" b="1">
                <a:latin typeface="Century Gothic"/>
                <a:cs typeface="Segoe UI"/>
              </a:rPr>
              <a:t>out </a:t>
            </a:r>
            <a:r>
              <a:rPr lang="en-US">
                <a:latin typeface="Century Gothic"/>
                <a:cs typeface="Segoe UI"/>
              </a:rPr>
              <a:t>instead of putting it away each time​</a:t>
            </a: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r>
              <a:rPr lang="en-US">
                <a:latin typeface="Century Gothic"/>
                <a:cs typeface="Segoe UI"/>
              </a:rPr>
              <a:t>□ Do </a:t>
            </a:r>
            <a:r>
              <a:rPr lang="en-US" b="1">
                <a:latin typeface="Century Gothic"/>
                <a:cs typeface="Segoe UI"/>
              </a:rPr>
              <a:t>NOT</a:t>
            </a:r>
            <a:r>
              <a:rPr lang="en-US">
                <a:latin typeface="Century Gothic"/>
                <a:cs typeface="Segoe UI"/>
              </a:rPr>
              <a:t> put </a:t>
            </a:r>
            <a:r>
              <a:rPr lang="en-US" b="1">
                <a:latin typeface="Century Gothic"/>
                <a:cs typeface="Segoe UI"/>
              </a:rPr>
              <a:t>sharp utensils in sink to soak</a:t>
            </a:r>
            <a:r>
              <a:rPr lang="en-US">
                <a:latin typeface="Century Gothic"/>
                <a:cs typeface="Segoe UI"/>
              </a:rPr>
              <a:t>. </a:t>
            </a:r>
          </a:p>
          <a:p>
            <a:pPr>
              <a:lnSpc>
                <a:spcPct val="150000"/>
              </a:lnSpc>
            </a:pPr>
            <a:r>
              <a:rPr lang="en-US">
                <a:latin typeface="Century Gothic"/>
                <a:cs typeface="Segoe UI"/>
              </a:rPr>
              <a:t>Wash sharp tools in your hand. ​</a:t>
            </a:r>
            <a:endParaRPr lang="en-US"/>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7" name="TextBox 6">
            <a:extLst>
              <a:ext uri="{FF2B5EF4-FFF2-40B4-BE49-F238E27FC236}">
                <a16:creationId xmlns:a16="http://schemas.microsoft.com/office/drawing/2014/main" id="{73F28CE6-34FF-04DE-6BA1-9DE867AD9731}"/>
              </a:ext>
            </a:extLst>
          </p:cNvPr>
          <p:cNvSpPr txBox="1"/>
          <p:nvPr/>
        </p:nvSpPr>
        <p:spPr>
          <a:xfrm>
            <a:off x="2662861" y="39490"/>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5. Cleaning Up</a:t>
            </a:r>
            <a:endParaRPr lang="en-US"/>
          </a:p>
        </p:txBody>
      </p:sp>
      <p:pic>
        <p:nvPicPr>
          <p:cNvPr id="9" name="Picture 14">
            <a:extLst>
              <a:ext uri="{FF2B5EF4-FFF2-40B4-BE49-F238E27FC236}">
                <a16:creationId xmlns:a16="http://schemas.microsoft.com/office/drawing/2014/main" id="{AEC0370C-B89E-89DB-D402-3D28350B1998}"/>
              </a:ext>
            </a:extLst>
          </p:cNvPr>
          <p:cNvPicPr>
            <a:picLocks noChangeAspect="1"/>
          </p:cNvPicPr>
          <p:nvPr/>
        </p:nvPicPr>
        <p:blipFill>
          <a:blip r:embed="rId3"/>
          <a:stretch>
            <a:fillRect/>
          </a:stretch>
        </p:blipFill>
        <p:spPr>
          <a:xfrm>
            <a:off x="1319166" y="-91684"/>
            <a:ext cx="1233696" cy="1207715"/>
          </a:xfrm>
          <a:prstGeom prst="rect">
            <a:avLst/>
          </a:prstGeom>
        </p:spPr>
      </p:pic>
      <p:pic>
        <p:nvPicPr>
          <p:cNvPr id="11" name="Picture 11">
            <a:extLst>
              <a:ext uri="{FF2B5EF4-FFF2-40B4-BE49-F238E27FC236}">
                <a16:creationId xmlns:a16="http://schemas.microsoft.com/office/drawing/2014/main" id="{178E2ED1-0F2B-25EB-5A3A-EED15BA62105}"/>
              </a:ext>
            </a:extLst>
          </p:cNvPr>
          <p:cNvPicPr>
            <a:picLocks noChangeAspect="1"/>
          </p:cNvPicPr>
          <p:nvPr/>
        </p:nvPicPr>
        <p:blipFill>
          <a:blip r:embed="rId4"/>
          <a:stretch>
            <a:fillRect/>
          </a:stretch>
        </p:blipFill>
        <p:spPr>
          <a:xfrm>
            <a:off x="5183479" y="1364612"/>
            <a:ext cx="663220" cy="622777"/>
          </a:xfrm>
          <a:prstGeom prst="rect">
            <a:avLst/>
          </a:prstGeom>
        </p:spPr>
      </p:pic>
      <p:pic>
        <p:nvPicPr>
          <p:cNvPr id="12" name="Picture 12">
            <a:extLst>
              <a:ext uri="{FF2B5EF4-FFF2-40B4-BE49-F238E27FC236}">
                <a16:creationId xmlns:a16="http://schemas.microsoft.com/office/drawing/2014/main" id="{C554C677-03FF-59AD-2477-D3673154F725}"/>
              </a:ext>
            </a:extLst>
          </p:cNvPr>
          <p:cNvPicPr>
            <a:picLocks noChangeAspect="1"/>
          </p:cNvPicPr>
          <p:nvPr/>
        </p:nvPicPr>
        <p:blipFill>
          <a:blip r:embed="rId5"/>
          <a:stretch>
            <a:fillRect/>
          </a:stretch>
        </p:blipFill>
        <p:spPr>
          <a:xfrm>
            <a:off x="1908161" y="1323416"/>
            <a:ext cx="614660" cy="641186"/>
          </a:xfrm>
          <a:prstGeom prst="rect">
            <a:avLst/>
          </a:prstGeom>
        </p:spPr>
      </p:pic>
      <p:sp>
        <p:nvSpPr>
          <p:cNvPr id="16" name="TextBox 15">
            <a:extLst>
              <a:ext uri="{FF2B5EF4-FFF2-40B4-BE49-F238E27FC236}">
                <a16:creationId xmlns:a16="http://schemas.microsoft.com/office/drawing/2014/main" id="{96D68924-101F-4052-A3D5-FCA4DD96163B}"/>
              </a:ext>
            </a:extLst>
          </p:cNvPr>
          <p:cNvSpPr txBox="1"/>
          <p:nvPr/>
        </p:nvSpPr>
        <p:spPr>
          <a:xfrm>
            <a:off x="-1371600" y="3769028"/>
            <a:ext cx="2743200" cy="457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17" name="TextBox 16">
            <a:extLst>
              <a:ext uri="{FF2B5EF4-FFF2-40B4-BE49-F238E27FC236}">
                <a16:creationId xmlns:a16="http://schemas.microsoft.com/office/drawing/2014/main" id="{A84F6AB1-4DD9-D86A-5D48-6E606E43F095}"/>
              </a:ext>
            </a:extLst>
          </p:cNvPr>
          <p:cNvSpPr txBox="1"/>
          <p:nvPr/>
        </p:nvSpPr>
        <p:spPr>
          <a:xfrm>
            <a:off x="9710953" y="4244215"/>
            <a:ext cx="585859"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9600">
              <a:solidFill>
                <a:srgbClr val="FF0000"/>
              </a:solidFill>
            </a:endParaRPr>
          </a:p>
        </p:txBody>
      </p:sp>
      <p:pic>
        <p:nvPicPr>
          <p:cNvPr id="19" name="Picture 20">
            <a:extLst>
              <a:ext uri="{FF2B5EF4-FFF2-40B4-BE49-F238E27FC236}">
                <a16:creationId xmlns:a16="http://schemas.microsoft.com/office/drawing/2014/main" id="{043422AF-8941-351A-8607-93BDC2387C02}"/>
              </a:ext>
            </a:extLst>
          </p:cNvPr>
          <p:cNvPicPr>
            <a:picLocks noChangeAspect="1"/>
          </p:cNvPicPr>
          <p:nvPr/>
        </p:nvPicPr>
        <p:blipFill>
          <a:blip r:embed="rId6"/>
          <a:stretch>
            <a:fillRect/>
          </a:stretch>
        </p:blipFill>
        <p:spPr>
          <a:xfrm rot="16200000">
            <a:off x="2149794" y="7959547"/>
            <a:ext cx="731832" cy="719360"/>
          </a:xfrm>
          <a:prstGeom prst="rect">
            <a:avLst/>
          </a:prstGeom>
        </p:spPr>
      </p:pic>
      <p:pic>
        <p:nvPicPr>
          <p:cNvPr id="21" name="Picture 21">
            <a:extLst>
              <a:ext uri="{FF2B5EF4-FFF2-40B4-BE49-F238E27FC236}">
                <a16:creationId xmlns:a16="http://schemas.microsoft.com/office/drawing/2014/main" id="{5B9F00B5-D81F-994E-D181-0FA38A6E41D3}"/>
              </a:ext>
            </a:extLst>
          </p:cNvPr>
          <p:cNvPicPr>
            <a:picLocks noChangeAspect="1"/>
          </p:cNvPicPr>
          <p:nvPr/>
        </p:nvPicPr>
        <p:blipFill>
          <a:blip r:embed="rId7"/>
          <a:stretch>
            <a:fillRect/>
          </a:stretch>
        </p:blipFill>
        <p:spPr>
          <a:xfrm>
            <a:off x="3791648" y="7696193"/>
            <a:ext cx="1083348" cy="1071144"/>
          </a:xfrm>
          <a:prstGeom prst="rect">
            <a:avLst/>
          </a:prstGeom>
        </p:spPr>
      </p:pic>
      <p:pic>
        <p:nvPicPr>
          <p:cNvPr id="22" name="Picture 22">
            <a:extLst>
              <a:ext uri="{FF2B5EF4-FFF2-40B4-BE49-F238E27FC236}">
                <a16:creationId xmlns:a16="http://schemas.microsoft.com/office/drawing/2014/main" id="{FD3C6FB7-018F-38A4-E206-8F7E6DDB635D}"/>
              </a:ext>
            </a:extLst>
          </p:cNvPr>
          <p:cNvPicPr>
            <a:picLocks noChangeAspect="1"/>
          </p:cNvPicPr>
          <p:nvPr/>
        </p:nvPicPr>
        <p:blipFill>
          <a:blip r:embed="rId8"/>
          <a:stretch>
            <a:fillRect/>
          </a:stretch>
        </p:blipFill>
        <p:spPr>
          <a:xfrm>
            <a:off x="5318085" y="5229349"/>
            <a:ext cx="875042" cy="862679"/>
          </a:xfrm>
          <a:prstGeom prst="rect">
            <a:avLst/>
          </a:prstGeom>
        </p:spPr>
      </p:pic>
      <p:pic>
        <p:nvPicPr>
          <p:cNvPr id="23" name="Picture 23">
            <a:extLst>
              <a:ext uri="{FF2B5EF4-FFF2-40B4-BE49-F238E27FC236}">
                <a16:creationId xmlns:a16="http://schemas.microsoft.com/office/drawing/2014/main" id="{C78E49A0-DC55-B84D-1746-B7C6B7CA369A}"/>
              </a:ext>
            </a:extLst>
          </p:cNvPr>
          <p:cNvPicPr>
            <a:picLocks noChangeAspect="1"/>
          </p:cNvPicPr>
          <p:nvPr/>
        </p:nvPicPr>
        <p:blipFill>
          <a:blip r:embed="rId9"/>
          <a:stretch>
            <a:fillRect/>
          </a:stretch>
        </p:blipFill>
        <p:spPr>
          <a:xfrm>
            <a:off x="1410805" y="5323925"/>
            <a:ext cx="809945" cy="771476"/>
          </a:xfrm>
          <a:prstGeom prst="rect">
            <a:avLst/>
          </a:prstGeom>
        </p:spPr>
      </p:pic>
      <p:cxnSp>
        <p:nvCxnSpPr>
          <p:cNvPr id="15" name="Straight Arrow Connector 14">
            <a:extLst>
              <a:ext uri="{FF2B5EF4-FFF2-40B4-BE49-F238E27FC236}">
                <a16:creationId xmlns:a16="http://schemas.microsoft.com/office/drawing/2014/main" id="{2AF522ED-C824-4A42-A810-36324CCBE1B5}"/>
              </a:ext>
            </a:extLst>
          </p:cNvPr>
          <p:cNvCxnSpPr>
            <a:cxnSpLocks/>
          </p:cNvCxnSpPr>
          <p:nvPr/>
        </p:nvCxnSpPr>
        <p:spPr>
          <a:xfrm>
            <a:off x="5277370" y="1487356"/>
            <a:ext cx="484095" cy="376519"/>
          </a:xfrm>
          <a:prstGeom prst="straightConnector1">
            <a:avLst/>
          </a:prstGeom>
          <a:ln w="28575"/>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7120E96-232A-5AB6-B352-19337E0D39D7}"/>
              </a:ext>
            </a:extLst>
          </p:cNvPr>
          <p:cNvCxnSpPr>
            <a:cxnSpLocks/>
          </p:cNvCxnSpPr>
          <p:nvPr/>
        </p:nvCxnSpPr>
        <p:spPr>
          <a:xfrm flipV="1">
            <a:off x="5329611" y="1427097"/>
            <a:ext cx="376519" cy="537883"/>
          </a:xfrm>
          <a:prstGeom prst="straightConnector1">
            <a:avLst/>
          </a:prstGeom>
          <a:ln w="28575"/>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A0BDD33-9C17-9EE7-5CA8-E7C74D9E1EAF}"/>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263063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4" name="TextBox 3">
            <a:extLst>
              <a:ext uri="{FF2B5EF4-FFF2-40B4-BE49-F238E27FC236}">
                <a16:creationId xmlns:a16="http://schemas.microsoft.com/office/drawing/2014/main" id="{C27F32B2-93DB-93B1-91FD-CECF22177FCC}"/>
              </a:ext>
            </a:extLst>
          </p:cNvPr>
          <p:cNvSpPr txBox="1"/>
          <p:nvPr/>
        </p:nvSpPr>
        <p:spPr>
          <a:xfrm>
            <a:off x="487944" y="3014485"/>
            <a:ext cx="6925235" cy="63248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cs typeface="Segoe UI"/>
              </a:rPr>
              <a:t>□ Keep</a:t>
            </a:r>
            <a:r>
              <a:rPr lang="en-US" b="1">
                <a:latin typeface="Century Gothic"/>
                <a:cs typeface="Segoe UI"/>
              </a:rPr>
              <a:t> baking soda beside stove</a:t>
            </a:r>
            <a:r>
              <a:rPr lang="en-US">
                <a:latin typeface="Century Gothic"/>
                <a:cs typeface="Segoe UI"/>
              </a:rPr>
              <a:t> for </a:t>
            </a:r>
            <a:r>
              <a:rPr lang="en-US" b="1">
                <a:latin typeface="Century Gothic"/>
                <a:cs typeface="Segoe UI"/>
              </a:rPr>
              <a:t>grease fires</a:t>
            </a:r>
            <a:endParaRPr lang="en-US">
              <a:latin typeface="Century Gothic"/>
              <a:cs typeface="Segoe UI"/>
            </a:endParaRPr>
          </a:p>
          <a:p>
            <a:endParaRPr lang="en-US" b="1">
              <a:latin typeface="Century Gothic"/>
              <a:cs typeface="Segoe UI"/>
            </a:endParaRPr>
          </a:p>
          <a:p>
            <a:endParaRPr lang="en-US" b="1">
              <a:latin typeface="Century Gothic"/>
              <a:ea typeface="+mn-lt"/>
              <a:cs typeface="Segoe UI"/>
            </a:endParaRPr>
          </a:p>
          <a:p>
            <a:endParaRPr lang="en-US">
              <a:latin typeface="Century Gothic"/>
              <a:ea typeface="+mn-lt"/>
              <a:cs typeface="Segoe UI"/>
            </a:endParaRPr>
          </a:p>
          <a:p>
            <a:endParaRPr lang="en-US">
              <a:latin typeface="Century Gothic"/>
              <a:ea typeface="+mn-lt"/>
              <a:cs typeface="Segoe UI"/>
            </a:endParaRPr>
          </a:p>
          <a:p>
            <a:endParaRPr lang="en-US">
              <a:latin typeface="Century Gothic"/>
              <a:ea typeface="+mn-lt"/>
              <a:cs typeface="Segoe UI"/>
            </a:endParaRPr>
          </a:p>
          <a:p>
            <a:endParaRPr lang="en-US">
              <a:latin typeface="Century Gothic"/>
              <a:ea typeface="+mn-lt"/>
              <a:cs typeface="Segoe UI"/>
            </a:endParaRPr>
          </a:p>
          <a:p>
            <a:endParaRPr lang="en-US">
              <a:latin typeface="Century Gothic"/>
              <a:ea typeface="+mn-lt"/>
              <a:cs typeface="Segoe UI"/>
            </a:endParaRPr>
          </a:p>
          <a:p>
            <a:r>
              <a:rPr lang="en-US">
                <a:latin typeface="Century Gothic"/>
                <a:ea typeface="+mn-lt"/>
                <a:cs typeface="+mn-lt"/>
              </a:rPr>
              <a:t>□ </a:t>
            </a:r>
            <a:r>
              <a:rPr lang="en-US">
                <a:latin typeface="Century Gothic"/>
                <a:cs typeface="Calibri"/>
              </a:rPr>
              <a:t>Keep</a:t>
            </a:r>
            <a:r>
              <a:rPr lang="en-US">
                <a:latin typeface="Century Gothic"/>
                <a:cs typeface="Segoe UI"/>
              </a:rPr>
              <a:t> a </a:t>
            </a:r>
            <a:r>
              <a:rPr lang="en-US" b="1">
                <a:latin typeface="Century Gothic"/>
                <a:cs typeface="Segoe UI"/>
              </a:rPr>
              <a:t>fire extinguisher near stove​</a:t>
            </a: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pPr>
              <a:lnSpc>
                <a:spcPct val="150000"/>
              </a:lnSpc>
            </a:pPr>
            <a:r>
              <a:rPr lang="en-US">
                <a:latin typeface="Century Gothic"/>
                <a:cs typeface="Segoe UI"/>
              </a:rPr>
              <a:t>□ Keep </a:t>
            </a:r>
            <a:r>
              <a:rPr lang="en-US" b="1">
                <a:latin typeface="Century Gothic"/>
                <a:cs typeface="Segoe UI"/>
              </a:rPr>
              <a:t>oven mitts</a:t>
            </a:r>
            <a:r>
              <a:rPr lang="en-US">
                <a:latin typeface="Century Gothic"/>
                <a:cs typeface="Segoe UI"/>
              </a:rPr>
              <a:t> and</a:t>
            </a:r>
            <a:r>
              <a:rPr lang="en-US" b="1">
                <a:latin typeface="Century Gothic"/>
                <a:cs typeface="Segoe UI"/>
              </a:rPr>
              <a:t> potholders</a:t>
            </a:r>
            <a:r>
              <a:rPr lang="en-US">
                <a:latin typeface="Century Gothic"/>
                <a:cs typeface="Segoe UI"/>
              </a:rPr>
              <a:t> </a:t>
            </a:r>
            <a:r>
              <a:rPr lang="en-US" b="1">
                <a:latin typeface="Century Gothic"/>
                <a:cs typeface="Segoe UI"/>
              </a:rPr>
              <a:t>near stove</a:t>
            </a:r>
            <a:r>
              <a:rPr lang="en-US">
                <a:latin typeface="Century Gothic"/>
                <a:cs typeface="Segoe UI"/>
              </a:rPr>
              <a:t> to avoid accidentally grabbing a hot dish. </a:t>
            </a:r>
          </a:p>
          <a:p>
            <a:pPr marL="285750" indent="-285750">
              <a:lnSpc>
                <a:spcPct val="150000"/>
              </a:lnSpc>
              <a:buFont typeface="Calibri"/>
              <a:buChar char="-"/>
            </a:pPr>
            <a:r>
              <a:rPr lang="en-US">
                <a:latin typeface="Century Gothic"/>
                <a:cs typeface="Segoe UI"/>
              </a:rPr>
              <a:t>Some oven mitts have </a:t>
            </a:r>
            <a:r>
              <a:rPr lang="en-US" b="1">
                <a:latin typeface="Century Gothic"/>
                <a:cs typeface="Segoe UI"/>
              </a:rPr>
              <a:t>magnets </a:t>
            </a:r>
            <a:r>
              <a:rPr lang="en-US">
                <a:latin typeface="Century Gothic"/>
                <a:cs typeface="Segoe UI"/>
              </a:rPr>
              <a:t>to </a:t>
            </a:r>
            <a:r>
              <a:rPr lang="en-US" b="1">
                <a:latin typeface="Century Gothic"/>
                <a:cs typeface="Segoe UI"/>
              </a:rPr>
              <a:t>stick on</a:t>
            </a:r>
            <a:r>
              <a:rPr lang="en-US">
                <a:latin typeface="Century Gothic"/>
                <a:cs typeface="Segoe UI"/>
              </a:rPr>
              <a:t> the </a:t>
            </a:r>
            <a:r>
              <a:rPr lang="en-US" b="1">
                <a:latin typeface="Century Gothic"/>
                <a:cs typeface="Segoe UI"/>
              </a:rPr>
              <a:t>oven​</a:t>
            </a:r>
            <a:endParaRPr lang="en-US" b="1">
              <a:cs typeface="Calibri" panose="020F0502020204030204"/>
            </a:endParaRPr>
          </a:p>
          <a:p>
            <a:endParaRPr lang="en-US">
              <a:cs typeface="Segoe UI"/>
            </a:endParaRPr>
          </a:p>
        </p:txBody>
      </p:sp>
      <p:sp>
        <p:nvSpPr>
          <p:cNvPr id="5" name="TextBox 4">
            <a:extLst>
              <a:ext uri="{FF2B5EF4-FFF2-40B4-BE49-F238E27FC236}">
                <a16:creationId xmlns:a16="http://schemas.microsoft.com/office/drawing/2014/main" id="{AD1F8929-E6E6-D7F2-B3BD-635D85A562D1}"/>
              </a:ext>
            </a:extLst>
          </p:cNvPr>
          <p:cNvSpPr txBox="1"/>
          <p:nvPr/>
        </p:nvSpPr>
        <p:spPr>
          <a:xfrm>
            <a:off x="1863081" y="39396"/>
            <a:ext cx="393196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a:latin typeface="Century Gothic"/>
                <a:cs typeface="Arial"/>
              </a:rPr>
              <a:t>6. General Safety </a:t>
            </a:r>
            <a:endParaRPr lang="en-US" sz="2800">
              <a:latin typeface="Century Gothic"/>
              <a:cs typeface="Arial"/>
            </a:endParaRPr>
          </a:p>
        </p:txBody>
      </p:sp>
      <p:pic>
        <p:nvPicPr>
          <p:cNvPr id="8" name="Picture 16">
            <a:extLst>
              <a:ext uri="{FF2B5EF4-FFF2-40B4-BE49-F238E27FC236}">
                <a16:creationId xmlns:a16="http://schemas.microsoft.com/office/drawing/2014/main" id="{857B8337-B029-AC75-24F0-2646053FC285}"/>
              </a:ext>
            </a:extLst>
          </p:cNvPr>
          <p:cNvPicPr>
            <a:picLocks noChangeAspect="1"/>
          </p:cNvPicPr>
          <p:nvPr/>
        </p:nvPicPr>
        <p:blipFill>
          <a:blip r:embed="rId3"/>
          <a:stretch>
            <a:fillRect/>
          </a:stretch>
        </p:blipFill>
        <p:spPr>
          <a:xfrm>
            <a:off x="840245" y="32404"/>
            <a:ext cx="1173875" cy="1173900"/>
          </a:xfrm>
          <a:prstGeom prst="rect">
            <a:avLst/>
          </a:prstGeom>
        </p:spPr>
      </p:pic>
      <p:pic>
        <p:nvPicPr>
          <p:cNvPr id="2" name="Picture 2">
            <a:extLst>
              <a:ext uri="{FF2B5EF4-FFF2-40B4-BE49-F238E27FC236}">
                <a16:creationId xmlns:a16="http://schemas.microsoft.com/office/drawing/2014/main" id="{585986B3-3C0B-2669-BDAF-FF78BF548CCB}"/>
              </a:ext>
            </a:extLst>
          </p:cNvPr>
          <p:cNvPicPr>
            <a:picLocks noChangeAspect="1"/>
          </p:cNvPicPr>
          <p:nvPr/>
        </p:nvPicPr>
        <p:blipFill>
          <a:blip r:embed="rId4"/>
          <a:stretch>
            <a:fillRect/>
          </a:stretch>
        </p:blipFill>
        <p:spPr>
          <a:xfrm>
            <a:off x="1824912" y="4429626"/>
            <a:ext cx="861375" cy="878306"/>
          </a:xfrm>
          <a:prstGeom prst="rect">
            <a:avLst/>
          </a:prstGeom>
        </p:spPr>
      </p:pic>
      <p:pic>
        <p:nvPicPr>
          <p:cNvPr id="3" name="Picture 6">
            <a:extLst>
              <a:ext uri="{FF2B5EF4-FFF2-40B4-BE49-F238E27FC236}">
                <a16:creationId xmlns:a16="http://schemas.microsoft.com/office/drawing/2014/main" id="{FB6CDD2E-D7A9-1211-E460-7E753C9B0303}"/>
              </a:ext>
            </a:extLst>
          </p:cNvPr>
          <p:cNvPicPr>
            <a:picLocks noChangeAspect="1"/>
          </p:cNvPicPr>
          <p:nvPr/>
        </p:nvPicPr>
        <p:blipFill>
          <a:blip r:embed="rId5"/>
          <a:stretch>
            <a:fillRect/>
          </a:stretch>
        </p:blipFill>
        <p:spPr>
          <a:xfrm>
            <a:off x="3956312" y="4541921"/>
            <a:ext cx="653043" cy="669759"/>
          </a:xfrm>
          <a:prstGeom prst="rect">
            <a:avLst/>
          </a:prstGeom>
        </p:spPr>
      </p:pic>
      <p:pic>
        <p:nvPicPr>
          <p:cNvPr id="7" name="Picture 6">
            <a:extLst>
              <a:ext uri="{FF2B5EF4-FFF2-40B4-BE49-F238E27FC236}">
                <a16:creationId xmlns:a16="http://schemas.microsoft.com/office/drawing/2014/main" id="{9046AF90-88F7-AEF2-262B-FAEA8A49BFE6}"/>
              </a:ext>
            </a:extLst>
          </p:cNvPr>
          <p:cNvPicPr>
            <a:picLocks noChangeAspect="1"/>
          </p:cNvPicPr>
          <p:nvPr/>
        </p:nvPicPr>
        <p:blipFill>
          <a:blip r:embed="rId5"/>
          <a:stretch>
            <a:fillRect/>
          </a:stretch>
        </p:blipFill>
        <p:spPr>
          <a:xfrm>
            <a:off x="3527788" y="2103521"/>
            <a:ext cx="909450" cy="942473"/>
          </a:xfrm>
          <a:prstGeom prst="rect">
            <a:avLst/>
          </a:prstGeom>
        </p:spPr>
      </p:pic>
      <p:pic>
        <p:nvPicPr>
          <p:cNvPr id="9" name="Picture 9">
            <a:extLst>
              <a:ext uri="{FF2B5EF4-FFF2-40B4-BE49-F238E27FC236}">
                <a16:creationId xmlns:a16="http://schemas.microsoft.com/office/drawing/2014/main" id="{34441C91-7334-7BD3-241E-11C0801AEB27}"/>
              </a:ext>
            </a:extLst>
          </p:cNvPr>
          <p:cNvPicPr>
            <a:picLocks noChangeAspect="1"/>
          </p:cNvPicPr>
          <p:nvPr/>
        </p:nvPicPr>
        <p:blipFill>
          <a:blip r:embed="rId6"/>
          <a:stretch>
            <a:fillRect/>
          </a:stretch>
        </p:blipFill>
        <p:spPr>
          <a:xfrm>
            <a:off x="5114159" y="2215815"/>
            <a:ext cx="925477" cy="942474"/>
          </a:xfrm>
          <a:prstGeom prst="rect">
            <a:avLst/>
          </a:prstGeom>
        </p:spPr>
      </p:pic>
      <p:pic>
        <p:nvPicPr>
          <p:cNvPr id="10" name="Picture 6">
            <a:extLst>
              <a:ext uri="{FF2B5EF4-FFF2-40B4-BE49-F238E27FC236}">
                <a16:creationId xmlns:a16="http://schemas.microsoft.com/office/drawing/2014/main" id="{83927EE9-D3F2-E259-430A-B801AD5BD1CC}"/>
              </a:ext>
            </a:extLst>
          </p:cNvPr>
          <p:cNvPicPr>
            <a:picLocks noChangeAspect="1"/>
          </p:cNvPicPr>
          <p:nvPr/>
        </p:nvPicPr>
        <p:blipFill>
          <a:blip r:embed="rId5"/>
          <a:stretch>
            <a:fillRect/>
          </a:stretch>
        </p:blipFill>
        <p:spPr>
          <a:xfrm>
            <a:off x="4922243" y="7044489"/>
            <a:ext cx="653043" cy="669759"/>
          </a:xfrm>
          <a:prstGeom prst="rect">
            <a:avLst/>
          </a:prstGeom>
        </p:spPr>
      </p:pic>
      <p:pic>
        <p:nvPicPr>
          <p:cNvPr id="11" name="Picture 12">
            <a:extLst>
              <a:ext uri="{FF2B5EF4-FFF2-40B4-BE49-F238E27FC236}">
                <a16:creationId xmlns:a16="http://schemas.microsoft.com/office/drawing/2014/main" id="{1D66CC80-74FD-185E-DCFB-DD0B55F5E643}"/>
              </a:ext>
            </a:extLst>
          </p:cNvPr>
          <p:cNvPicPr>
            <a:picLocks noChangeAspect="1"/>
          </p:cNvPicPr>
          <p:nvPr/>
        </p:nvPicPr>
        <p:blipFill>
          <a:blip r:embed="rId7"/>
          <a:stretch>
            <a:fillRect/>
          </a:stretch>
        </p:blipFill>
        <p:spPr>
          <a:xfrm>
            <a:off x="1824911" y="2376237"/>
            <a:ext cx="637017" cy="669758"/>
          </a:xfrm>
          <a:prstGeom prst="rect">
            <a:avLst/>
          </a:prstGeom>
        </p:spPr>
      </p:pic>
      <p:pic>
        <p:nvPicPr>
          <p:cNvPr id="13" name="Picture 13">
            <a:extLst>
              <a:ext uri="{FF2B5EF4-FFF2-40B4-BE49-F238E27FC236}">
                <a16:creationId xmlns:a16="http://schemas.microsoft.com/office/drawing/2014/main" id="{D41B9F2E-BE99-7BCE-3E2C-44FDEFAB6FC3}"/>
              </a:ext>
            </a:extLst>
          </p:cNvPr>
          <p:cNvPicPr>
            <a:picLocks noChangeAspect="1"/>
          </p:cNvPicPr>
          <p:nvPr/>
        </p:nvPicPr>
        <p:blipFill>
          <a:blip r:embed="rId8"/>
          <a:stretch>
            <a:fillRect/>
          </a:stretch>
        </p:blipFill>
        <p:spPr>
          <a:xfrm>
            <a:off x="1664656" y="6803857"/>
            <a:ext cx="909452" cy="910390"/>
          </a:xfrm>
          <a:prstGeom prst="rect">
            <a:avLst/>
          </a:prstGeom>
        </p:spPr>
      </p:pic>
      <p:sp>
        <p:nvSpPr>
          <p:cNvPr id="14" name="TextBox 13">
            <a:extLst>
              <a:ext uri="{FF2B5EF4-FFF2-40B4-BE49-F238E27FC236}">
                <a16:creationId xmlns:a16="http://schemas.microsoft.com/office/drawing/2014/main" id="{14CACF12-2518-B4BB-A01A-A58C523F3518}"/>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1332978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380373" y="965829"/>
            <a:ext cx="7244499" cy="80945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rPr>
              <a:t>Voici des recommendations pour </a:t>
            </a:r>
            <a:r>
              <a:rPr lang="en-CA" b="1">
                <a:latin typeface="Century Gothic"/>
              </a:rPr>
              <a:t>augmenter la </a:t>
            </a:r>
            <a:r>
              <a:rPr lang="en-CA" b="1" err="1">
                <a:latin typeface="Century Gothic"/>
              </a:rPr>
              <a:t>sécurité</a:t>
            </a:r>
            <a:r>
              <a:rPr lang="en-CA" b="1">
                <a:latin typeface="Century Gothic"/>
              </a:rPr>
              <a:t> et </a:t>
            </a:r>
            <a:r>
              <a:rPr lang="en-CA" b="1" err="1">
                <a:latin typeface="Century Gothic"/>
              </a:rPr>
              <a:t>l'ind</a:t>
            </a:r>
            <a:r>
              <a:rPr lang="en-CA" b="1" err="1">
                <a:latin typeface="Century Gothic"/>
                <a:ea typeface="+mn-lt"/>
                <a:cs typeface="+mn-lt"/>
              </a:rPr>
              <a:t>é</a:t>
            </a:r>
            <a:r>
              <a:rPr lang="en-CA" b="1" err="1">
                <a:latin typeface="Century Gothic"/>
              </a:rPr>
              <a:t>pendance</a:t>
            </a:r>
            <a:r>
              <a:rPr lang="en-CA" b="1">
                <a:latin typeface="Century Gothic"/>
              </a:rPr>
              <a:t> dans la cuisine. </a:t>
            </a:r>
            <a:endParaRPr lang="en-US">
              <a:latin typeface="Century Gothic"/>
              <a:cs typeface="Calibri"/>
            </a:endParaRPr>
          </a:p>
          <a:p>
            <a:pPr>
              <a:lnSpc>
                <a:spcPct val="150000"/>
              </a:lnSpc>
            </a:pPr>
            <a:endParaRPr lang="en-US">
              <a:latin typeface="Century Gothic"/>
            </a:endParaRPr>
          </a:p>
          <a:p>
            <a:pPr>
              <a:lnSpc>
                <a:spcPct val="150000"/>
              </a:lnSpc>
            </a:pPr>
            <a:r>
              <a:rPr lang="en-US" b="1">
                <a:latin typeface="Century Gothic"/>
              </a:rPr>
              <a:t>Pour </a:t>
            </a:r>
            <a:r>
              <a:rPr lang="en-CA" b="1">
                <a:latin typeface="Century Gothic"/>
              </a:rPr>
              <a:t>é</a:t>
            </a:r>
            <a:r>
              <a:rPr lang="en-US" b="1" err="1">
                <a:latin typeface="Century Gothic"/>
              </a:rPr>
              <a:t>viter</a:t>
            </a:r>
            <a:r>
              <a:rPr lang="en-US" b="1">
                <a:latin typeface="Century Gothic"/>
              </a:rPr>
              <a:t> des accidents, </a:t>
            </a:r>
            <a:r>
              <a:rPr lang="en-US" b="1" err="1">
                <a:latin typeface="Century Gothic"/>
              </a:rPr>
              <a:t>consid</a:t>
            </a:r>
            <a:r>
              <a:rPr lang="en-CA" b="1">
                <a:latin typeface="Century Gothic"/>
              </a:rPr>
              <a:t>é</a:t>
            </a:r>
            <a:r>
              <a:rPr lang="en-US" b="1">
                <a:latin typeface="Century Gothic"/>
              </a:rPr>
              <a:t>rez:  </a:t>
            </a:r>
            <a:endParaRPr lang="en-US">
              <a:latin typeface="Century Gothic"/>
              <a:cs typeface="Calibri"/>
            </a:endParaRPr>
          </a:p>
          <a:p>
            <a:pPr>
              <a:lnSpc>
                <a:spcPct val="150000"/>
              </a:lnSpc>
            </a:pPr>
            <a:endParaRPr lang="en-US" b="1">
              <a:latin typeface="Century Gothic"/>
              <a:cs typeface="Calibri"/>
            </a:endParaRPr>
          </a:p>
          <a:p>
            <a:pPr marL="342900" indent="-342900">
              <a:lnSpc>
                <a:spcPct val="150000"/>
              </a:lnSpc>
              <a:buAutoNum type="arabicPeriod"/>
            </a:pPr>
            <a:r>
              <a:rPr lang="en-US" b="1" err="1">
                <a:latin typeface="Century Gothic"/>
                <a:cs typeface="Calibri"/>
              </a:rPr>
              <a:t>L'environnement</a:t>
            </a:r>
            <a:r>
              <a:rPr lang="en-US" b="1">
                <a:latin typeface="Century Gothic"/>
                <a:cs typeface="Calibri"/>
              </a:rPr>
              <a:t> physique</a:t>
            </a: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r>
              <a:rPr lang="en-US" b="1" err="1">
                <a:latin typeface="Century Gothic"/>
                <a:ea typeface="+mn-lt"/>
                <a:cs typeface="+mn-lt"/>
              </a:rPr>
              <a:t>L'utilisation</a:t>
            </a:r>
            <a:r>
              <a:rPr lang="en-US" b="1">
                <a:latin typeface="Century Gothic"/>
                <a:ea typeface="+mn-lt"/>
                <a:cs typeface="+mn-lt"/>
              </a:rPr>
              <a:t> du four et /</a:t>
            </a:r>
            <a:r>
              <a:rPr lang="en-US" b="1" err="1">
                <a:latin typeface="Century Gothic"/>
                <a:ea typeface="+mn-lt"/>
                <a:cs typeface="+mn-lt"/>
              </a:rPr>
              <a:t>ou</a:t>
            </a:r>
            <a:r>
              <a:rPr lang="en-US" b="1">
                <a:latin typeface="Century Gothic"/>
                <a:ea typeface="+mn-lt"/>
                <a:cs typeface="+mn-lt"/>
              </a:rPr>
              <a:t> de la </a:t>
            </a:r>
            <a:r>
              <a:rPr lang="en-US" b="1" err="1">
                <a:latin typeface="Century Gothic"/>
                <a:ea typeface="+mn-lt"/>
                <a:cs typeface="+mn-lt"/>
              </a:rPr>
              <a:t>cuisinière</a:t>
            </a:r>
            <a:endParaRPr lang="en-US" b="1">
              <a:latin typeface="Century Gothic"/>
              <a:ea typeface="+mn-lt"/>
              <a:cs typeface="+mn-lt"/>
            </a:endParaRP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r>
              <a:rPr lang="en-US" b="1">
                <a:latin typeface="Century Gothic"/>
                <a:cs typeface="Calibri"/>
              </a:rPr>
              <a:t>La pr</a:t>
            </a:r>
            <a:r>
              <a:rPr lang="en-CA" b="1">
                <a:latin typeface="Century Gothic"/>
                <a:cs typeface="Calibri"/>
              </a:rPr>
              <a:t>é</a:t>
            </a:r>
            <a:r>
              <a:rPr lang="en-US" b="1" err="1">
                <a:latin typeface="Century Gothic"/>
                <a:cs typeface="Calibri"/>
              </a:rPr>
              <a:t>paration</a:t>
            </a:r>
            <a:endParaRPr lang="en-US" b="1">
              <a:latin typeface="Century Gothic"/>
              <a:cs typeface="Calibri"/>
            </a:endParaRP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r>
              <a:rPr lang="en-US" b="1">
                <a:latin typeface="Century Gothic"/>
                <a:cs typeface="Calibri"/>
              </a:rPr>
              <a:t>Manger</a:t>
            </a: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r>
              <a:rPr lang="en-US" b="1">
                <a:latin typeface="Century Gothic"/>
                <a:cs typeface="Calibri"/>
              </a:rPr>
              <a:t>Le </a:t>
            </a:r>
            <a:r>
              <a:rPr lang="en-US" b="1" err="1">
                <a:latin typeface="Century Gothic"/>
                <a:cs typeface="Calibri"/>
              </a:rPr>
              <a:t>nettoyage</a:t>
            </a:r>
            <a:endParaRPr lang="en-US" b="1">
              <a:latin typeface="Century Gothic"/>
              <a:cs typeface="Calibri"/>
            </a:endParaRP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r>
              <a:rPr lang="en-US" b="1" err="1">
                <a:latin typeface="Century Gothic"/>
                <a:cs typeface="Calibri"/>
              </a:rPr>
              <a:t>Consid</a:t>
            </a:r>
            <a:r>
              <a:rPr lang="en-CA" b="1">
                <a:latin typeface="Century Gothic"/>
                <a:cs typeface="Calibri"/>
              </a:rPr>
              <a:t>é</a:t>
            </a:r>
            <a:r>
              <a:rPr lang="en-US" b="1">
                <a:latin typeface="Century Gothic"/>
                <a:cs typeface="Calibri"/>
              </a:rPr>
              <a:t>rations g</a:t>
            </a:r>
            <a:r>
              <a:rPr lang="en-CA" b="1">
                <a:latin typeface="Century Gothic"/>
                <a:cs typeface="Calibri"/>
              </a:rPr>
              <a:t>é</a:t>
            </a:r>
            <a:r>
              <a:rPr lang="en-US" b="1">
                <a:latin typeface="Century Gothic"/>
                <a:cs typeface="Calibri"/>
              </a:rPr>
              <a:t>n</a:t>
            </a:r>
            <a:r>
              <a:rPr lang="en-CA" b="1">
                <a:latin typeface="Century Gothic"/>
                <a:cs typeface="Calibri"/>
              </a:rPr>
              <a:t>é</a:t>
            </a:r>
            <a:r>
              <a:rPr lang="en-US" b="1">
                <a:latin typeface="Century Gothic"/>
                <a:cs typeface="Calibri"/>
              </a:rPr>
              <a:t>rales</a:t>
            </a:r>
          </a:p>
          <a:p>
            <a:pPr marL="285750" indent="-285750">
              <a:buFont typeface="Arial"/>
              <a:buChar char="•"/>
            </a:pPr>
            <a:endParaRPr lang="en-US">
              <a:latin typeface="Century Gothic"/>
              <a:ea typeface="+mn-lt"/>
              <a:cs typeface="+mn-lt"/>
            </a:endParaRPr>
          </a:p>
          <a:p>
            <a:pPr>
              <a:lnSpc>
                <a:spcPct val="150000"/>
              </a:lnSpc>
            </a:pPr>
            <a:endParaRPr lang="en-US" sz="1600">
              <a:ea typeface="+mn-lt"/>
              <a:cs typeface="+mn-lt"/>
            </a:endParaRPr>
          </a:p>
          <a:p>
            <a:pPr>
              <a:lnSpc>
                <a:spcPct val="150000"/>
              </a:lnSpc>
            </a:pPr>
            <a:r>
              <a:rPr lang="en-US" sz="1600">
                <a:latin typeface="Century Gothic"/>
                <a:ea typeface="+mn-lt"/>
                <a:cs typeface="+mn-lt"/>
              </a:rPr>
              <a:t>*</a:t>
            </a:r>
            <a:r>
              <a:rPr lang="en-US" sz="1600">
                <a:ea typeface="+mn-lt"/>
                <a:cs typeface="+mn-lt"/>
              </a:rPr>
              <a:t> </a:t>
            </a:r>
            <a:r>
              <a:rPr lang="en-US" sz="1600">
                <a:latin typeface="Century Gothic"/>
                <a:ea typeface="+mn-lt"/>
                <a:cs typeface="+mn-lt"/>
              </a:rPr>
              <a:t>Cette </a:t>
            </a:r>
            <a:r>
              <a:rPr lang="en-US" sz="1600" b="1" err="1">
                <a:latin typeface="Century Gothic"/>
                <a:ea typeface="+mn-lt"/>
                <a:cs typeface="+mn-lt"/>
              </a:rPr>
              <a:t>liste</a:t>
            </a:r>
            <a:r>
              <a:rPr lang="en-US" sz="1600">
                <a:latin typeface="Century Gothic"/>
                <a:ea typeface="+mn-lt"/>
                <a:cs typeface="+mn-lt"/>
              </a:rPr>
              <a:t> </a:t>
            </a:r>
            <a:r>
              <a:rPr lang="en-US" sz="1600" err="1">
                <a:latin typeface="Century Gothic"/>
                <a:ea typeface="+mn-lt"/>
                <a:cs typeface="+mn-lt"/>
              </a:rPr>
              <a:t>n’est</a:t>
            </a:r>
            <a:r>
              <a:rPr lang="en-US" sz="1600">
                <a:latin typeface="Century Gothic"/>
                <a:ea typeface="+mn-lt"/>
                <a:cs typeface="+mn-lt"/>
              </a:rPr>
              <a:t> </a:t>
            </a:r>
            <a:r>
              <a:rPr lang="en-US" sz="1600" b="1">
                <a:latin typeface="Century Gothic"/>
                <a:ea typeface="+mn-lt"/>
                <a:cs typeface="+mn-lt"/>
              </a:rPr>
              <a:t>pas </a:t>
            </a:r>
            <a:r>
              <a:rPr lang="en-US" sz="1600" b="1" err="1">
                <a:latin typeface="Century Gothic"/>
                <a:ea typeface="+mn-lt"/>
                <a:cs typeface="+mn-lt"/>
              </a:rPr>
              <a:t>complète</a:t>
            </a:r>
            <a:r>
              <a:rPr lang="en-US" sz="1600">
                <a:latin typeface="Century Gothic"/>
                <a:ea typeface="+mn-lt"/>
                <a:cs typeface="+mn-lt"/>
              </a:rPr>
              <a:t>. Il </a:t>
            </a:r>
            <a:r>
              <a:rPr lang="en-US" sz="1600" err="1">
                <a:latin typeface="Century Gothic"/>
                <a:ea typeface="+mn-lt"/>
                <a:cs typeface="+mn-lt"/>
              </a:rPr>
              <a:t>peut</a:t>
            </a:r>
            <a:r>
              <a:rPr lang="en-US" sz="1600">
                <a:latin typeface="Century Gothic"/>
                <a:ea typeface="+mn-lt"/>
                <a:cs typeface="+mn-lt"/>
              </a:rPr>
              <a:t> y </a:t>
            </a:r>
            <a:r>
              <a:rPr lang="en-US" sz="1600" err="1">
                <a:latin typeface="Century Gothic"/>
                <a:ea typeface="+mn-lt"/>
                <a:cs typeface="+mn-lt"/>
              </a:rPr>
              <a:t>avoir</a:t>
            </a:r>
            <a:r>
              <a:rPr lang="en-US" sz="1600">
                <a:latin typeface="Century Gothic"/>
                <a:ea typeface="+mn-lt"/>
                <a:cs typeface="+mn-lt"/>
              </a:rPr>
              <a:t> </a:t>
            </a:r>
            <a:r>
              <a:rPr lang="en-US" sz="1600" b="1" err="1">
                <a:latin typeface="Century Gothic"/>
                <a:ea typeface="+mn-lt"/>
                <a:cs typeface="+mn-lt"/>
              </a:rPr>
              <a:t>d’autres</a:t>
            </a:r>
            <a:r>
              <a:rPr lang="en-US" sz="1600" b="1">
                <a:latin typeface="Century Gothic"/>
                <a:ea typeface="+mn-lt"/>
                <a:cs typeface="+mn-lt"/>
              </a:rPr>
              <a:t> </a:t>
            </a:r>
            <a:r>
              <a:rPr lang="en-US" sz="1600" b="1" err="1">
                <a:latin typeface="Century Gothic"/>
                <a:ea typeface="+mn-lt"/>
                <a:cs typeface="+mn-lt"/>
              </a:rPr>
              <a:t>éléments</a:t>
            </a:r>
            <a:r>
              <a:rPr lang="en-US" sz="1600">
                <a:latin typeface="Century Gothic"/>
                <a:ea typeface="+mn-lt"/>
                <a:cs typeface="+mn-lt"/>
              </a:rPr>
              <a:t> à prendre </a:t>
            </a:r>
            <a:r>
              <a:rPr lang="en-US" sz="1600" err="1">
                <a:latin typeface="Century Gothic"/>
                <a:ea typeface="+mn-lt"/>
                <a:cs typeface="+mn-lt"/>
              </a:rPr>
              <a:t>en</a:t>
            </a:r>
            <a:r>
              <a:rPr lang="en-US" sz="1600">
                <a:latin typeface="Century Gothic"/>
                <a:ea typeface="+mn-lt"/>
                <a:cs typeface="+mn-lt"/>
              </a:rPr>
              <a:t> </a:t>
            </a:r>
            <a:r>
              <a:rPr lang="en-US" sz="1600" err="1">
                <a:latin typeface="Century Gothic"/>
                <a:ea typeface="+mn-lt"/>
                <a:cs typeface="+mn-lt"/>
              </a:rPr>
              <a:t>considération</a:t>
            </a:r>
            <a:r>
              <a:rPr lang="en-US" sz="1600">
                <a:latin typeface="Century Gothic"/>
                <a:ea typeface="+mn-lt"/>
                <a:cs typeface="+mn-lt"/>
              </a:rPr>
              <a:t> pour la </a:t>
            </a:r>
            <a:r>
              <a:rPr lang="en-US" sz="1600" b="1" err="1">
                <a:latin typeface="Century Gothic"/>
                <a:ea typeface="+mn-lt"/>
                <a:cs typeface="+mn-lt"/>
              </a:rPr>
              <a:t>sécurité</a:t>
            </a:r>
            <a:r>
              <a:rPr lang="en-US" sz="1600" b="1">
                <a:latin typeface="Century Gothic"/>
                <a:ea typeface="+mn-lt"/>
                <a:cs typeface="+mn-lt"/>
              </a:rPr>
              <a:t> chez </a:t>
            </a:r>
            <a:r>
              <a:rPr lang="en-US" sz="1600" b="1" err="1">
                <a:latin typeface="Century Gothic"/>
                <a:ea typeface="+mn-lt"/>
                <a:cs typeface="+mn-lt"/>
              </a:rPr>
              <a:t>vous</a:t>
            </a:r>
            <a:r>
              <a:rPr lang="en-US" sz="1600">
                <a:latin typeface="Century Gothic"/>
                <a:ea typeface="+mn-lt"/>
                <a:cs typeface="+mn-lt"/>
              </a:rPr>
              <a:t>.</a:t>
            </a:r>
            <a:endParaRPr lang="en-US" sz="1600">
              <a:latin typeface="Century Gothic"/>
            </a:endParaRPr>
          </a:p>
          <a:p>
            <a:endParaRPr lang="en-US" sz="1600">
              <a:ea typeface="+mn-lt"/>
              <a:cs typeface="+mn-lt"/>
            </a:endParaRPr>
          </a:p>
        </p:txBody>
      </p:sp>
      <p:sp>
        <p:nvSpPr>
          <p:cNvPr id="5" name="TextBox 4">
            <a:extLst>
              <a:ext uri="{FF2B5EF4-FFF2-40B4-BE49-F238E27FC236}">
                <a16:creationId xmlns:a16="http://schemas.microsoft.com/office/drawing/2014/main" id="{1FD70838-C36B-5C5A-8252-D67A3A8E0209}"/>
              </a:ext>
            </a:extLst>
          </p:cNvPr>
          <p:cNvSpPr txBox="1"/>
          <p:nvPr/>
        </p:nvSpPr>
        <p:spPr>
          <a:xfrm>
            <a:off x="87043" y="433"/>
            <a:ext cx="7601054"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err="1">
                <a:latin typeface="Century Gothic"/>
              </a:rPr>
              <a:t>Stratégies</a:t>
            </a:r>
            <a:r>
              <a:rPr lang="en-CA" sz="2800" b="1">
                <a:latin typeface="Century Gothic"/>
              </a:rPr>
              <a:t> pour augmenter </a:t>
            </a:r>
            <a:endParaRPr lang="en-US" sz="2800">
              <a:latin typeface="Calibri" panose="020F0502020204030204"/>
              <a:cs typeface="Calibri" panose="020F0502020204030204"/>
            </a:endParaRPr>
          </a:p>
          <a:p>
            <a:r>
              <a:rPr lang="en-CA" sz="2800" b="1">
                <a:latin typeface="Century Gothic"/>
              </a:rPr>
              <a:t>la </a:t>
            </a:r>
            <a:r>
              <a:rPr lang="en-CA" sz="2800" b="1" err="1">
                <a:latin typeface="Century Gothic"/>
              </a:rPr>
              <a:t>sécurité</a:t>
            </a:r>
            <a:r>
              <a:rPr lang="en-CA" sz="2800" b="1">
                <a:latin typeface="Century Gothic"/>
              </a:rPr>
              <a:t> dans la cuisine</a:t>
            </a:r>
            <a:endParaRPr lang="en-US" sz="2800">
              <a:ea typeface="+mn-lt"/>
              <a:cs typeface="+mn-lt"/>
            </a:endParaRPr>
          </a:p>
        </p:txBody>
      </p:sp>
      <p:sp>
        <p:nvSpPr>
          <p:cNvPr id="4" name="TextBox 1">
            <a:extLst>
              <a:ext uri="{FF2B5EF4-FFF2-40B4-BE49-F238E27FC236}">
                <a16:creationId xmlns:a16="http://schemas.microsoft.com/office/drawing/2014/main" id="{7C5C11DD-CF88-08EB-2229-84A0B13B81C2}"/>
              </a:ext>
            </a:extLst>
          </p:cNvPr>
          <p:cNvSpPr txBox="1"/>
          <p:nvPr/>
        </p:nvSpPr>
        <p:spPr>
          <a:xfrm>
            <a:off x="986136" y="9211990"/>
            <a:ext cx="6526418" cy="67710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cs typeface="Segoe UI"/>
              </a:rPr>
              <a:t>​          </a:t>
            </a:r>
            <a:r>
              <a:rPr lang="en-CA" sz="2000" b="1">
                <a:latin typeface="Century Gothic"/>
                <a:cs typeface="Segoe UI"/>
              </a:rPr>
              <a:t>Questions? </a:t>
            </a:r>
            <a:r>
              <a:rPr lang="en-CA" sz="2000">
                <a:latin typeface="Century Gothic"/>
                <a:cs typeface="Segoe UI"/>
              </a:rPr>
              <a:t>​</a:t>
            </a:r>
            <a:endParaRPr lang="en-US" sz="2000">
              <a:cs typeface="Calibri"/>
            </a:endParaRPr>
          </a:p>
          <a:p>
            <a:r>
              <a:rPr lang="en-CA" err="1">
                <a:latin typeface="Century Gothic"/>
                <a:cs typeface="Segoe UI"/>
              </a:rPr>
              <a:t>Ergothérapeute</a:t>
            </a:r>
            <a:r>
              <a:rPr lang="en-CA">
                <a:latin typeface="Century Gothic"/>
                <a:cs typeface="Segoe UI"/>
              </a:rPr>
              <a:t> (OT): ___________________________</a:t>
            </a:r>
            <a:endParaRPr lang="en-CA" b="1">
              <a:latin typeface="Century Gothic"/>
              <a:cs typeface="Segoe UI"/>
            </a:endParaRPr>
          </a:p>
        </p:txBody>
      </p:sp>
      <p:pic>
        <p:nvPicPr>
          <p:cNvPr id="7" name="Picture 6">
            <a:extLst>
              <a:ext uri="{FF2B5EF4-FFF2-40B4-BE49-F238E27FC236}">
                <a16:creationId xmlns:a16="http://schemas.microsoft.com/office/drawing/2014/main" id="{31D06D0F-E8B2-0C01-8F00-7CB2EEFABE24}"/>
              </a:ext>
            </a:extLst>
          </p:cNvPr>
          <p:cNvPicPr>
            <a:picLocks noChangeAspect="1"/>
          </p:cNvPicPr>
          <p:nvPr/>
        </p:nvPicPr>
        <p:blipFill>
          <a:blip r:embed="rId3"/>
          <a:stretch>
            <a:fillRect/>
          </a:stretch>
        </p:blipFill>
        <p:spPr>
          <a:xfrm>
            <a:off x="140923" y="8881898"/>
            <a:ext cx="1117523" cy="1106543"/>
          </a:xfrm>
          <a:prstGeom prst="rect">
            <a:avLst/>
          </a:prstGeom>
        </p:spPr>
      </p:pic>
      <p:pic>
        <p:nvPicPr>
          <p:cNvPr id="10" name="Picture 10">
            <a:extLst>
              <a:ext uri="{FF2B5EF4-FFF2-40B4-BE49-F238E27FC236}">
                <a16:creationId xmlns:a16="http://schemas.microsoft.com/office/drawing/2014/main" id="{A0B59BA6-8562-1E72-5241-A6B6BCB09DB0}"/>
              </a:ext>
            </a:extLst>
          </p:cNvPr>
          <p:cNvPicPr>
            <a:picLocks noChangeAspect="1"/>
          </p:cNvPicPr>
          <p:nvPr/>
        </p:nvPicPr>
        <p:blipFill>
          <a:blip r:embed="rId4"/>
          <a:stretch>
            <a:fillRect/>
          </a:stretch>
        </p:blipFill>
        <p:spPr>
          <a:xfrm>
            <a:off x="5306627" y="3722704"/>
            <a:ext cx="700086" cy="684667"/>
          </a:xfrm>
          <a:prstGeom prst="rect">
            <a:avLst/>
          </a:prstGeom>
        </p:spPr>
      </p:pic>
      <p:pic>
        <p:nvPicPr>
          <p:cNvPr id="11" name="Picture 11">
            <a:extLst>
              <a:ext uri="{FF2B5EF4-FFF2-40B4-BE49-F238E27FC236}">
                <a16:creationId xmlns:a16="http://schemas.microsoft.com/office/drawing/2014/main" id="{9A9EB6AF-DECB-2B75-660C-869341A166BF}"/>
              </a:ext>
            </a:extLst>
          </p:cNvPr>
          <p:cNvPicPr>
            <a:picLocks noChangeAspect="1"/>
          </p:cNvPicPr>
          <p:nvPr/>
        </p:nvPicPr>
        <p:blipFill>
          <a:blip r:embed="rId5"/>
          <a:stretch>
            <a:fillRect/>
          </a:stretch>
        </p:blipFill>
        <p:spPr>
          <a:xfrm>
            <a:off x="2486985" y="4403726"/>
            <a:ext cx="622339" cy="718389"/>
          </a:xfrm>
          <a:prstGeom prst="rect">
            <a:avLst/>
          </a:prstGeom>
        </p:spPr>
      </p:pic>
      <p:pic>
        <p:nvPicPr>
          <p:cNvPr id="13" name="Picture 13">
            <a:extLst>
              <a:ext uri="{FF2B5EF4-FFF2-40B4-BE49-F238E27FC236}">
                <a16:creationId xmlns:a16="http://schemas.microsoft.com/office/drawing/2014/main" id="{8A72963A-942A-9C88-DABA-DF8F69E78C8D}"/>
              </a:ext>
            </a:extLst>
          </p:cNvPr>
          <p:cNvPicPr>
            <a:picLocks noChangeAspect="1"/>
          </p:cNvPicPr>
          <p:nvPr/>
        </p:nvPicPr>
        <p:blipFill>
          <a:blip r:embed="rId6"/>
          <a:stretch>
            <a:fillRect/>
          </a:stretch>
        </p:blipFill>
        <p:spPr>
          <a:xfrm>
            <a:off x="1840125" y="5197011"/>
            <a:ext cx="646057" cy="619650"/>
          </a:xfrm>
          <a:prstGeom prst="rect">
            <a:avLst/>
          </a:prstGeom>
        </p:spPr>
      </p:pic>
      <p:pic>
        <p:nvPicPr>
          <p:cNvPr id="14" name="Picture 14">
            <a:extLst>
              <a:ext uri="{FF2B5EF4-FFF2-40B4-BE49-F238E27FC236}">
                <a16:creationId xmlns:a16="http://schemas.microsoft.com/office/drawing/2014/main" id="{97A6E2C1-9F58-355D-362A-0C16B73A91C3}"/>
              </a:ext>
            </a:extLst>
          </p:cNvPr>
          <p:cNvPicPr>
            <a:picLocks noChangeAspect="1"/>
          </p:cNvPicPr>
          <p:nvPr/>
        </p:nvPicPr>
        <p:blipFill>
          <a:blip r:embed="rId7"/>
          <a:stretch>
            <a:fillRect/>
          </a:stretch>
        </p:blipFill>
        <p:spPr>
          <a:xfrm>
            <a:off x="2345493" y="5990900"/>
            <a:ext cx="695888" cy="759680"/>
          </a:xfrm>
          <a:prstGeom prst="rect">
            <a:avLst/>
          </a:prstGeom>
        </p:spPr>
      </p:pic>
      <p:pic>
        <p:nvPicPr>
          <p:cNvPr id="16" name="Picture 16">
            <a:extLst>
              <a:ext uri="{FF2B5EF4-FFF2-40B4-BE49-F238E27FC236}">
                <a16:creationId xmlns:a16="http://schemas.microsoft.com/office/drawing/2014/main" id="{69F782E1-FC22-4072-9781-7D4565730DB7}"/>
              </a:ext>
            </a:extLst>
          </p:cNvPr>
          <p:cNvPicPr>
            <a:picLocks noChangeAspect="1"/>
          </p:cNvPicPr>
          <p:nvPr/>
        </p:nvPicPr>
        <p:blipFill>
          <a:blip r:embed="rId8"/>
          <a:stretch>
            <a:fillRect/>
          </a:stretch>
        </p:blipFill>
        <p:spPr>
          <a:xfrm>
            <a:off x="3683607" y="6832645"/>
            <a:ext cx="765264" cy="764952"/>
          </a:xfrm>
          <a:prstGeom prst="rect">
            <a:avLst/>
          </a:prstGeom>
        </p:spPr>
      </p:pic>
      <p:pic>
        <p:nvPicPr>
          <p:cNvPr id="8" name="Picture 3">
            <a:extLst>
              <a:ext uri="{FF2B5EF4-FFF2-40B4-BE49-F238E27FC236}">
                <a16:creationId xmlns:a16="http://schemas.microsoft.com/office/drawing/2014/main" id="{2EFA366C-BA97-DA18-18AC-5A63F427D17E}"/>
              </a:ext>
            </a:extLst>
          </p:cNvPr>
          <p:cNvPicPr>
            <a:picLocks noChangeAspect="1"/>
          </p:cNvPicPr>
          <p:nvPr/>
        </p:nvPicPr>
        <p:blipFill>
          <a:blip r:embed="rId9"/>
          <a:stretch>
            <a:fillRect/>
          </a:stretch>
        </p:blipFill>
        <p:spPr>
          <a:xfrm>
            <a:off x="3418420" y="2462037"/>
            <a:ext cx="1496930" cy="1485900"/>
          </a:xfrm>
          <a:prstGeom prst="rect">
            <a:avLst/>
          </a:prstGeom>
        </p:spPr>
      </p:pic>
      <p:sp>
        <p:nvSpPr>
          <p:cNvPr id="12" name="TextBox 11">
            <a:extLst>
              <a:ext uri="{FF2B5EF4-FFF2-40B4-BE49-F238E27FC236}">
                <a16:creationId xmlns:a16="http://schemas.microsoft.com/office/drawing/2014/main" id="{9F65F72D-F6CB-2377-2957-90817BBAFAD9}"/>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1767244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354311" y="2361008"/>
            <a:ext cx="7421170" cy="6970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rPr>
              <a:t>□ </a:t>
            </a:r>
            <a:r>
              <a:rPr lang="en-US" sz="1600" b="1" err="1">
                <a:latin typeface="Century Gothic"/>
                <a:ea typeface="+mn-lt"/>
                <a:cs typeface="+mn-lt"/>
              </a:rPr>
              <a:t>Abaisser</a:t>
            </a:r>
            <a:r>
              <a:rPr lang="en-US" sz="1600" b="1">
                <a:latin typeface="Century Gothic"/>
                <a:ea typeface="+mn-lt"/>
                <a:cs typeface="+mn-lt"/>
              </a:rPr>
              <a:t> la hauteur du </a:t>
            </a:r>
            <a:r>
              <a:rPr lang="en-US" sz="1600" b="1" err="1">
                <a:latin typeface="Century Gothic"/>
                <a:ea typeface="+mn-lt"/>
                <a:cs typeface="+mn-lt"/>
              </a:rPr>
              <a:t>comptoir</a:t>
            </a:r>
            <a:r>
              <a:rPr lang="en-US" sz="1600">
                <a:latin typeface="Century Gothic"/>
                <a:ea typeface="+mn-lt"/>
                <a:cs typeface="+mn-lt"/>
              </a:rPr>
              <a:t> pour </a:t>
            </a:r>
            <a:r>
              <a:rPr lang="en-US" sz="1600" err="1">
                <a:latin typeface="Century Gothic"/>
                <a:ea typeface="+mn-lt"/>
                <a:cs typeface="+mn-lt"/>
              </a:rPr>
              <a:t>l’utilisation</a:t>
            </a:r>
            <a:r>
              <a:rPr lang="en-US" sz="1600">
                <a:latin typeface="Century Gothic"/>
                <a:ea typeface="+mn-lt"/>
                <a:cs typeface="+mn-lt"/>
              </a:rPr>
              <a:t> </a:t>
            </a:r>
            <a:r>
              <a:rPr lang="en-US" sz="1600" err="1">
                <a:latin typeface="Century Gothic"/>
                <a:ea typeface="+mn-lt"/>
                <a:cs typeface="+mn-lt"/>
              </a:rPr>
              <a:t>en</a:t>
            </a:r>
            <a:r>
              <a:rPr lang="en-US" sz="1600">
                <a:latin typeface="Century Gothic"/>
                <a:ea typeface="+mn-lt"/>
                <a:cs typeface="+mn-lt"/>
              </a:rPr>
              <a:t> </a:t>
            </a:r>
            <a:r>
              <a:rPr lang="en-US" sz="1600" b="1">
                <a:latin typeface="Century Gothic"/>
                <a:ea typeface="+mn-lt"/>
                <a:cs typeface="+mn-lt"/>
              </a:rPr>
              <a:t>fauteuil </a:t>
            </a:r>
            <a:r>
              <a:rPr lang="en-US" sz="1600" b="1" err="1">
                <a:latin typeface="Century Gothic"/>
                <a:ea typeface="+mn-lt"/>
                <a:cs typeface="+mn-lt"/>
              </a:rPr>
              <a:t>roulant</a:t>
            </a:r>
            <a:endParaRPr lang="en-US" sz="1600" b="1">
              <a:latin typeface="Century Gothic"/>
              <a:cs typeface="Calibri"/>
            </a:endParaRPr>
          </a:p>
          <a:p>
            <a:endParaRPr lang="en-US" sz="1600">
              <a:latin typeface="Century Gothic"/>
            </a:endParaRPr>
          </a:p>
          <a:p>
            <a:pPr>
              <a:lnSpc>
                <a:spcPct val="150000"/>
              </a:lnSpc>
            </a:pPr>
            <a:r>
              <a:rPr lang="en-US" sz="1600">
                <a:latin typeface="Century Gothic"/>
                <a:ea typeface="+mn-lt"/>
                <a:cs typeface="+mn-lt"/>
              </a:rPr>
              <a:t>    OU </a:t>
            </a:r>
            <a:r>
              <a:rPr lang="en-US" sz="1600" b="1" err="1">
                <a:latin typeface="Century Gothic"/>
                <a:ea typeface="+mn-lt"/>
                <a:cs typeface="+mn-lt"/>
              </a:rPr>
              <a:t>préparer</a:t>
            </a:r>
            <a:r>
              <a:rPr lang="en-US" sz="1600" b="1">
                <a:latin typeface="Century Gothic"/>
                <a:ea typeface="+mn-lt"/>
                <a:cs typeface="+mn-lt"/>
              </a:rPr>
              <a:t> les </a:t>
            </a:r>
            <a:r>
              <a:rPr lang="en-US" sz="1600" b="1" err="1">
                <a:latin typeface="Century Gothic"/>
                <a:ea typeface="+mn-lt"/>
                <a:cs typeface="+mn-lt"/>
              </a:rPr>
              <a:t>ingrédients</a:t>
            </a:r>
            <a:r>
              <a:rPr lang="en-US" sz="1600" b="1">
                <a:latin typeface="Century Gothic"/>
                <a:ea typeface="+mn-lt"/>
                <a:cs typeface="+mn-lt"/>
              </a:rPr>
              <a:t> à table</a:t>
            </a: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a:latin typeface="Century Gothic"/>
                <a:ea typeface="+mn-lt"/>
                <a:cs typeface="+mn-lt"/>
              </a:rPr>
              <a:t>Un </a:t>
            </a:r>
            <a:r>
              <a:rPr lang="en-US" sz="1600" b="1" err="1">
                <a:latin typeface="Century Gothic"/>
                <a:ea typeface="+mn-lt"/>
                <a:cs typeface="+mn-lt"/>
              </a:rPr>
              <a:t>réfrigérateur</a:t>
            </a:r>
            <a:r>
              <a:rPr lang="en-US" sz="1600" b="1">
                <a:latin typeface="Century Gothic"/>
                <a:ea typeface="+mn-lt"/>
                <a:cs typeface="+mn-lt"/>
              </a:rPr>
              <a:t> </a:t>
            </a:r>
            <a:r>
              <a:rPr lang="en-US" sz="1600" b="1" err="1">
                <a:latin typeface="Century Gothic"/>
                <a:ea typeface="+mn-lt"/>
                <a:cs typeface="+mn-lt"/>
              </a:rPr>
              <a:t>côte</a:t>
            </a:r>
            <a:r>
              <a:rPr lang="en-US" sz="1600" b="1">
                <a:latin typeface="Century Gothic"/>
                <a:ea typeface="+mn-lt"/>
                <a:cs typeface="+mn-lt"/>
              </a:rPr>
              <a:t> à </a:t>
            </a:r>
            <a:r>
              <a:rPr lang="en-US" sz="1600" b="1" err="1">
                <a:latin typeface="Century Gothic"/>
                <a:ea typeface="+mn-lt"/>
                <a:cs typeface="+mn-lt"/>
              </a:rPr>
              <a:t>côte</a:t>
            </a:r>
            <a:r>
              <a:rPr lang="en-US" sz="1600">
                <a:latin typeface="Century Gothic"/>
                <a:ea typeface="+mn-lt"/>
                <a:cs typeface="+mn-lt"/>
              </a:rPr>
              <a:t> </a:t>
            </a:r>
            <a:r>
              <a:rPr lang="en-US" sz="1600" err="1">
                <a:latin typeface="Century Gothic"/>
                <a:ea typeface="+mn-lt"/>
                <a:cs typeface="+mn-lt"/>
              </a:rPr>
              <a:t>facilite</a:t>
            </a:r>
            <a:r>
              <a:rPr lang="en-US" sz="1600">
                <a:latin typeface="Century Gothic"/>
                <a:ea typeface="+mn-lt"/>
                <a:cs typeface="+mn-lt"/>
              </a:rPr>
              <a:t> </a:t>
            </a:r>
            <a:r>
              <a:rPr lang="en-US" sz="1600" err="1">
                <a:latin typeface="Century Gothic"/>
                <a:ea typeface="+mn-lt"/>
                <a:cs typeface="+mn-lt"/>
              </a:rPr>
              <a:t>l’utilisation</a:t>
            </a:r>
            <a:r>
              <a:rPr lang="en-US" sz="1600">
                <a:latin typeface="Century Gothic"/>
                <a:ea typeface="+mn-lt"/>
                <a:cs typeface="+mn-lt"/>
              </a:rPr>
              <a:t> du </a:t>
            </a:r>
            <a:r>
              <a:rPr lang="en-US" sz="1600" b="1" err="1">
                <a:latin typeface="Century Gothic"/>
                <a:ea typeface="+mn-lt"/>
                <a:cs typeface="+mn-lt"/>
              </a:rPr>
              <a:t>congélateur</a:t>
            </a:r>
            <a:endParaRPr lang="en-US" sz="1600" b="1">
              <a:latin typeface="Century Gothic"/>
              <a:ea typeface="+mn-lt"/>
              <a:cs typeface="+mn-lt"/>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r>
              <a:rPr lang="en-US" sz="1600">
                <a:latin typeface="Century Gothic"/>
              </a:rPr>
              <a:t>□ </a:t>
            </a:r>
            <a:r>
              <a:rPr lang="en-US" sz="1600">
                <a:latin typeface="Century Gothic"/>
                <a:ea typeface="+mn-lt"/>
                <a:cs typeface="+mn-lt"/>
              </a:rPr>
              <a:t>Garder les </a:t>
            </a:r>
            <a:r>
              <a:rPr lang="en-US" sz="1600" b="1">
                <a:latin typeface="Century Gothic"/>
                <a:ea typeface="+mn-lt"/>
                <a:cs typeface="+mn-lt"/>
              </a:rPr>
              <a:t>aliments</a:t>
            </a:r>
            <a:r>
              <a:rPr lang="en-US" sz="1600">
                <a:latin typeface="Century Gothic"/>
                <a:ea typeface="+mn-lt"/>
                <a:cs typeface="+mn-lt"/>
              </a:rPr>
              <a:t> et </a:t>
            </a:r>
            <a:r>
              <a:rPr lang="en-US" sz="1600" b="1">
                <a:latin typeface="Century Gothic"/>
                <a:ea typeface="+mn-lt"/>
                <a:cs typeface="+mn-lt"/>
              </a:rPr>
              <a:t>les </a:t>
            </a:r>
            <a:r>
              <a:rPr lang="en-US" sz="1600" b="1" err="1">
                <a:latin typeface="Century Gothic"/>
                <a:ea typeface="+mn-lt"/>
                <a:cs typeface="+mn-lt"/>
              </a:rPr>
              <a:t>épices</a:t>
            </a:r>
            <a:r>
              <a:rPr lang="en-US" sz="1600" b="1">
                <a:latin typeface="Century Gothic"/>
                <a:ea typeface="+mn-lt"/>
                <a:cs typeface="+mn-lt"/>
              </a:rPr>
              <a:t> </a:t>
            </a:r>
            <a:r>
              <a:rPr lang="en-US" sz="1600" b="1" err="1">
                <a:latin typeface="Century Gothic"/>
                <a:ea typeface="+mn-lt"/>
                <a:cs typeface="+mn-lt"/>
              </a:rPr>
              <a:t>souvent</a:t>
            </a:r>
            <a:r>
              <a:rPr lang="en-US" sz="1600">
                <a:latin typeface="Century Gothic"/>
                <a:ea typeface="+mn-lt"/>
                <a:cs typeface="+mn-lt"/>
              </a:rPr>
              <a:t> </a:t>
            </a:r>
            <a:r>
              <a:rPr lang="en-US" sz="1600" b="1" err="1">
                <a:latin typeface="Century Gothic"/>
                <a:ea typeface="+mn-lt"/>
                <a:cs typeface="+mn-lt"/>
              </a:rPr>
              <a:t>utilisés</a:t>
            </a:r>
            <a:r>
              <a:rPr lang="en-US" sz="1600" b="1">
                <a:latin typeface="Century Gothic"/>
                <a:ea typeface="+mn-lt"/>
                <a:cs typeface="+mn-lt"/>
              </a:rPr>
              <a:t> </a:t>
            </a:r>
            <a:r>
              <a:rPr lang="en-US" sz="1600">
                <a:latin typeface="Century Gothic"/>
                <a:ea typeface="+mn-lt"/>
                <a:cs typeface="+mn-lt"/>
              </a:rPr>
              <a:t>dans </a:t>
            </a:r>
            <a:r>
              <a:rPr lang="en-US" sz="1600" err="1">
                <a:latin typeface="Century Gothic"/>
                <a:ea typeface="+mn-lt"/>
                <a:cs typeface="+mn-lt"/>
              </a:rPr>
              <a:t>une</a:t>
            </a:r>
            <a:r>
              <a:rPr lang="en-US" sz="1600">
                <a:latin typeface="Century Gothic"/>
                <a:ea typeface="+mn-lt"/>
                <a:cs typeface="+mn-lt"/>
              </a:rPr>
              <a:t> </a:t>
            </a:r>
            <a:r>
              <a:rPr lang="en-US" sz="1600" b="1">
                <a:latin typeface="Century Gothic"/>
                <a:ea typeface="+mn-lt"/>
                <a:cs typeface="+mn-lt"/>
              </a:rPr>
              <a:t>zone facile à </a:t>
            </a:r>
            <a:r>
              <a:rPr lang="en-US" sz="1600" b="1" err="1">
                <a:latin typeface="Century Gothic"/>
                <a:ea typeface="+mn-lt"/>
                <a:cs typeface="+mn-lt"/>
              </a:rPr>
              <a:t>atteindre</a:t>
            </a:r>
            <a:r>
              <a:rPr lang="en-US" sz="1600">
                <a:latin typeface="Century Gothic"/>
                <a:ea typeface="+mn-lt"/>
                <a:cs typeface="+mn-lt"/>
              </a:rPr>
              <a:t>. </a:t>
            </a:r>
            <a:r>
              <a:rPr lang="en-US" sz="1600" b="1" err="1">
                <a:latin typeface="Century Gothic"/>
                <a:ea typeface="+mn-lt"/>
                <a:cs typeface="+mn-lt"/>
              </a:rPr>
              <a:t>Désencombrer</a:t>
            </a:r>
            <a:r>
              <a:rPr lang="en-US" sz="1600">
                <a:latin typeface="Century Gothic"/>
                <a:ea typeface="+mn-lt"/>
                <a:cs typeface="+mn-lt"/>
              </a:rPr>
              <a:t> les étagères. </a:t>
            </a:r>
            <a:endParaRPr lang="en-US" sz="1600">
              <a:latin typeface="Century Gothic"/>
              <a:ea typeface="Calibri"/>
              <a:cs typeface="Calibri"/>
            </a:endParaRPr>
          </a:p>
          <a:p>
            <a:pPr>
              <a:lnSpc>
                <a:spcPct val="150000"/>
              </a:lnSpc>
            </a:pPr>
            <a:endParaRPr lang="en-US" sz="1600">
              <a:latin typeface="Century Gothic"/>
            </a:endParaRPr>
          </a:p>
          <a:p>
            <a:pPr>
              <a:lnSpc>
                <a:spcPct val="150000"/>
              </a:lnSpc>
            </a:pPr>
            <a:endParaRPr lang="en-US" sz="1600">
              <a:latin typeface="Century Gothic"/>
              <a:cs typeface="Calibri"/>
            </a:endParaRPr>
          </a:p>
        </p:txBody>
      </p:sp>
      <p:sp>
        <p:nvSpPr>
          <p:cNvPr id="5" name="TextBox 4">
            <a:extLst>
              <a:ext uri="{FF2B5EF4-FFF2-40B4-BE49-F238E27FC236}">
                <a16:creationId xmlns:a16="http://schemas.microsoft.com/office/drawing/2014/main" id="{D0AA5B73-E805-A423-F9C5-BF7D48C005D9}"/>
              </a:ext>
            </a:extLst>
          </p:cNvPr>
          <p:cNvSpPr txBox="1"/>
          <p:nvPr/>
        </p:nvSpPr>
        <p:spPr>
          <a:xfrm>
            <a:off x="478139" y="40937"/>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1. Environment Physique</a:t>
            </a:r>
            <a:endParaRPr lang="en-US"/>
          </a:p>
        </p:txBody>
      </p:sp>
      <p:pic>
        <p:nvPicPr>
          <p:cNvPr id="8" name="Picture 17">
            <a:extLst>
              <a:ext uri="{FF2B5EF4-FFF2-40B4-BE49-F238E27FC236}">
                <a16:creationId xmlns:a16="http://schemas.microsoft.com/office/drawing/2014/main" id="{261EC9AB-E4B1-C475-1FF2-F310EE277C4F}"/>
              </a:ext>
            </a:extLst>
          </p:cNvPr>
          <p:cNvPicPr>
            <a:picLocks noChangeAspect="1"/>
          </p:cNvPicPr>
          <p:nvPr/>
        </p:nvPicPr>
        <p:blipFill>
          <a:blip r:embed="rId3"/>
          <a:stretch>
            <a:fillRect/>
          </a:stretch>
        </p:blipFill>
        <p:spPr>
          <a:xfrm>
            <a:off x="1183208" y="1701772"/>
            <a:ext cx="754567" cy="775081"/>
          </a:xfrm>
          <a:prstGeom prst="rect">
            <a:avLst/>
          </a:prstGeom>
        </p:spPr>
      </p:pic>
      <p:pic>
        <p:nvPicPr>
          <p:cNvPr id="3" name="Picture 3">
            <a:extLst>
              <a:ext uri="{FF2B5EF4-FFF2-40B4-BE49-F238E27FC236}">
                <a16:creationId xmlns:a16="http://schemas.microsoft.com/office/drawing/2014/main" id="{29786486-0E5D-8B70-16DA-9557065D52F4}"/>
              </a:ext>
            </a:extLst>
          </p:cNvPr>
          <p:cNvPicPr>
            <a:picLocks noChangeAspect="1"/>
          </p:cNvPicPr>
          <p:nvPr/>
        </p:nvPicPr>
        <p:blipFill>
          <a:blip r:embed="rId4"/>
          <a:stretch>
            <a:fillRect/>
          </a:stretch>
        </p:blipFill>
        <p:spPr>
          <a:xfrm>
            <a:off x="4444469" y="-320238"/>
            <a:ext cx="1919696" cy="1897775"/>
          </a:xfrm>
          <a:prstGeom prst="rect">
            <a:avLst/>
          </a:prstGeom>
        </p:spPr>
      </p:pic>
      <p:pic>
        <p:nvPicPr>
          <p:cNvPr id="4" name="Picture 6">
            <a:extLst>
              <a:ext uri="{FF2B5EF4-FFF2-40B4-BE49-F238E27FC236}">
                <a16:creationId xmlns:a16="http://schemas.microsoft.com/office/drawing/2014/main" id="{4CC97C24-B936-84E2-399B-E2D7EDCB26ED}"/>
              </a:ext>
            </a:extLst>
          </p:cNvPr>
          <p:cNvPicPr>
            <a:picLocks noChangeAspect="1"/>
          </p:cNvPicPr>
          <p:nvPr/>
        </p:nvPicPr>
        <p:blipFill>
          <a:blip r:embed="rId5"/>
          <a:stretch>
            <a:fillRect/>
          </a:stretch>
        </p:blipFill>
        <p:spPr>
          <a:xfrm>
            <a:off x="4267604" y="2771703"/>
            <a:ext cx="686015" cy="707927"/>
          </a:xfrm>
          <a:prstGeom prst="rect">
            <a:avLst/>
          </a:prstGeom>
        </p:spPr>
      </p:pic>
      <p:pic>
        <p:nvPicPr>
          <p:cNvPr id="7" name="Picture 8" descr="Icon&#10;&#10;Description automatically generated">
            <a:extLst>
              <a:ext uri="{FF2B5EF4-FFF2-40B4-BE49-F238E27FC236}">
                <a16:creationId xmlns:a16="http://schemas.microsoft.com/office/drawing/2014/main" id="{A50D3713-9CDB-7F12-7473-F099A5C80EAE}"/>
              </a:ext>
            </a:extLst>
          </p:cNvPr>
          <p:cNvPicPr>
            <a:picLocks noChangeAspect="1"/>
          </p:cNvPicPr>
          <p:nvPr/>
        </p:nvPicPr>
        <p:blipFill>
          <a:blip r:embed="rId6"/>
          <a:stretch>
            <a:fillRect/>
          </a:stretch>
        </p:blipFill>
        <p:spPr>
          <a:xfrm>
            <a:off x="4905544" y="2776313"/>
            <a:ext cx="620973" cy="632055"/>
          </a:xfrm>
          <a:prstGeom prst="rect">
            <a:avLst/>
          </a:prstGeom>
        </p:spPr>
      </p:pic>
      <p:pic>
        <p:nvPicPr>
          <p:cNvPr id="9" name="Picture 9">
            <a:extLst>
              <a:ext uri="{FF2B5EF4-FFF2-40B4-BE49-F238E27FC236}">
                <a16:creationId xmlns:a16="http://schemas.microsoft.com/office/drawing/2014/main" id="{E2758E62-DC97-D4BA-3FE2-8A6DEB084D36}"/>
              </a:ext>
            </a:extLst>
          </p:cNvPr>
          <p:cNvPicPr>
            <a:picLocks noChangeAspect="1"/>
          </p:cNvPicPr>
          <p:nvPr/>
        </p:nvPicPr>
        <p:blipFill>
          <a:blip r:embed="rId7"/>
          <a:stretch>
            <a:fillRect/>
          </a:stretch>
        </p:blipFill>
        <p:spPr>
          <a:xfrm>
            <a:off x="6007925" y="1850407"/>
            <a:ext cx="620973" cy="632055"/>
          </a:xfrm>
          <a:prstGeom prst="rect">
            <a:avLst/>
          </a:prstGeom>
        </p:spPr>
      </p:pic>
      <p:pic>
        <p:nvPicPr>
          <p:cNvPr id="10" name="Picture 10">
            <a:extLst>
              <a:ext uri="{FF2B5EF4-FFF2-40B4-BE49-F238E27FC236}">
                <a16:creationId xmlns:a16="http://schemas.microsoft.com/office/drawing/2014/main" id="{49A6FE4D-9FD9-B718-6CFE-E29442727121}"/>
              </a:ext>
            </a:extLst>
          </p:cNvPr>
          <p:cNvPicPr>
            <a:picLocks noChangeAspect="1"/>
          </p:cNvPicPr>
          <p:nvPr/>
        </p:nvPicPr>
        <p:blipFill>
          <a:blip r:embed="rId8"/>
          <a:stretch>
            <a:fillRect/>
          </a:stretch>
        </p:blipFill>
        <p:spPr>
          <a:xfrm>
            <a:off x="5537287" y="4770439"/>
            <a:ext cx="783575" cy="783798"/>
          </a:xfrm>
          <a:prstGeom prst="rect">
            <a:avLst/>
          </a:prstGeom>
        </p:spPr>
      </p:pic>
      <p:pic>
        <p:nvPicPr>
          <p:cNvPr id="11" name="Picture 11">
            <a:extLst>
              <a:ext uri="{FF2B5EF4-FFF2-40B4-BE49-F238E27FC236}">
                <a16:creationId xmlns:a16="http://schemas.microsoft.com/office/drawing/2014/main" id="{1F968B4E-73F8-A229-497F-8D8C111BE723}"/>
              </a:ext>
            </a:extLst>
          </p:cNvPr>
          <p:cNvPicPr>
            <a:picLocks noChangeAspect="1"/>
          </p:cNvPicPr>
          <p:nvPr/>
        </p:nvPicPr>
        <p:blipFill>
          <a:blip r:embed="rId9"/>
          <a:stretch>
            <a:fillRect/>
          </a:stretch>
        </p:blipFill>
        <p:spPr>
          <a:xfrm>
            <a:off x="3238944" y="6974013"/>
            <a:ext cx="1564067" cy="1564191"/>
          </a:xfrm>
          <a:prstGeom prst="rect">
            <a:avLst/>
          </a:prstGeom>
        </p:spPr>
      </p:pic>
      <p:pic>
        <p:nvPicPr>
          <p:cNvPr id="12" name="Picture 15">
            <a:extLst>
              <a:ext uri="{FF2B5EF4-FFF2-40B4-BE49-F238E27FC236}">
                <a16:creationId xmlns:a16="http://schemas.microsoft.com/office/drawing/2014/main" id="{D42F4D2E-E8C7-D2B6-B6CE-D5E816566FD0}"/>
              </a:ext>
            </a:extLst>
          </p:cNvPr>
          <p:cNvPicPr>
            <a:picLocks noChangeAspect="1"/>
          </p:cNvPicPr>
          <p:nvPr/>
        </p:nvPicPr>
        <p:blipFill>
          <a:blip r:embed="rId10"/>
          <a:stretch>
            <a:fillRect/>
          </a:stretch>
        </p:blipFill>
        <p:spPr>
          <a:xfrm flipH="1">
            <a:off x="6052716" y="4826693"/>
            <a:ext cx="730623" cy="721660"/>
          </a:xfrm>
          <a:prstGeom prst="rect">
            <a:avLst/>
          </a:prstGeom>
        </p:spPr>
      </p:pic>
      <p:cxnSp>
        <p:nvCxnSpPr>
          <p:cNvPr id="16" name="Straight Arrow Connector 15">
            <a:extLst>
              <a:ext uri="{FF2B5EF4-FFF2-40B4-BE49-F238E27FC236}">
                <a16:creationId xmlns:a16="http://schemas.microsoft.com/office/drawing/2014/main" id="{3E8CDFEA-0025-9A56-6B43-31B70AE74663}"/>
              </a:ext>
            </a:extLst>
          </p:cNvPr>
          <p:cNvCxnSpPr>
            <a:cxnSpLocks/>
          </p:cNvCxnSpPr>
          <p:nvPr/>
        </p:nvCxnSpPr>
        <p:spPr>
          <a:xfrm>
            <a:off x="6177511" y="4925051"/>
            <a:ext cx="484095" cy="376519"/>
          </a:xfrm>
          <a:prstGeom prst="straightConnector1">
            <a:avLst/>
          </a:prstGeom>
          <a:ln w="28575"/>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BF47E279-B5CA-8C40-9FBE-C7B1596DF0C6}"/>
              </a:ext>
            </a:extLst>
          </p:cNvPr>
          <p:cNvCxnSpPr>
            <a:cxnSpLocks/>
          </p:cNvCxnSpPr>
          <p:nvPr/>
        </p:nvCxnSpPr>
        <p:spPr>
          <a:xfrm flipV="1">
            <a:off x="6229765" y="4864792"/>
            <a:ext cx="376519" cy="537883"/>
          </a:xfrm>
          <a:prstGeom prst="straightConnector1">
            <a:avLst/>
          </a:prstGeom>
          <a:ln w="28575"/>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1F3115FA-7D04-4D02-4A74-0AFBCBB2B6D6}"/>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2255599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354311" y="1982974"/>
            <a:ext cx="7421170" cy="69395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600" b="1">
              <a:latin typeface="Century Gothic"/>
              <a:ea typeface="Calibri"/>
              <a:cs typeface="Calibri"/>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a:latin typeface="Century Gothic"/>
                <a:ea typeface="+mn-lt"/>
                <a:cs typeface="+mn-lt"/>
              </a:rPr>
              <a:t>Les </a:t>
            </a:r>
            <a:r>
              <a:rPr lang="en-US" sz="1600" b="1" err="1">
                <a:latin typeface="Century Gothic"/>
                <a:ea typeface="+mn-lt"/>
                <a:cs typeface="+mn-lt"/>
              </a:rPr>
              <a:t>étiquettes</a:t>
            </a:r>
            <a:r>
              <a:rPr lang="en-US" sz="1600">
                <a:latin typeface="Century Gothic"/>
                <a:ea typeface="+mn-lt"/>
                <a:cs typeface="+mn-lt"/>
              </a:rPr>
              <a:t> </a:t>
            </a:r>
            <a:r>
              <a:rPr lang="en-US" sz="1600" err="1">
                <a:latin typeface="Century Gothic"/>
                <a:ea typeface="+mn-lt"/>
                <a:cs typeface="+mn-lt"/>
              </a:rPr>
              <a:t>en</a:t>
            </a:r>
            <a:r>
              <a:rPr lang="en-US" sz="1600" b="1">
                <a:latin typeface="Century Gothic"/>
                <a:ea typeface="+mn-lt"/>
                <a:cs typeface="+mn-lt"/>
              </a:rPr>
              <a:t> </a:t>
            </a:r>
            <a:r>
              <a:rPr lang="en-US" sz="1600" b="1" err="1">
                <a:latin typeface="Century Gothic"/>
                <a:ea typeface="+mn-lt"/>
                <a:cs typeface="+mn-lt"/>
              </a:rPr>
              <a:t>gros</a:t>
            </a:r>
            <a:r>
              <a:rPr lang="en-US" sz="1600">
                <a:latin typeface="Century Gothic"/>
                <a:ea typeface="+mn-lt"/>
                <a:cs typeface="+mn-lt"/>
              </a:rPr>
              <a:t> </a:t>
            </a:r>
            <a:r>
              <a:rPr lang="en-US" sz="1600" b="1" err="1">
                <a:latin typeface="Century Gothic"/>
                <a:ea typeface="+mn-lt"/>
                <a:cs typeface="+mn-lt"/>
              </a:rPr>
              <a:t>caractères</a:t>
            </a:r>
            <a:r>
              <a:rPr lang="en-US" sz="1600">
                <a:latin typeface="Century Gothic"/>
                <a:ea typeface="+mn-lt"/>
                <a:cs typeface="+mn-lt"/>
              </a:rPr>
              <a:t> </a:t>
            </a:r>
            <a:r>
              <a:rPr lang="en-US" sz="1600" err="1">
                <a:latin typeface="Century Gothic"/>
                <a:ea typeface="+mn-lt"/>
                <a:cs typeface="+mn-lt"/>
              </a:rPr>
              <a:t>aident</a:t>
            </a:r>
            <a:r>
              <a:rPr lang="en-US" sz="1600">
                <a:latin typeface="Century Gothic"/>
                <a:ea typeface="+mn-lt"/>
                <a:cs typeface="+mn-lt"/>
              </a:rPr>
              <a:t> à </a:t>
            </a:r>
            <a:r>
              <a:rPr lang="en-US" sz="1600" err="1">
                <a:latin typeface="Century Gothic"/>
                <a:ea typeface="+mn-lt"/>
                <a:cs typeface="+mn-lt"/>
              </a:rPr>
              <a:t>trouver</a:t>
            </a:r>
            <a:r>
              <a:rPr lang="en-US" sz="1600">
                <a:latin typeface="Century Gothic"/>
                <a:ea typeface="+mn-lt"/>
                <a:cs typeface="+mn-lt"/>
              </a:rPr>
              <a:t> </a:t>
            </a:r>
            <a:r>
              <a:rPr lang="en-US" sz="1600" err="1">
                <a:latin typeface="Century Gothic"/>
                <a:ea typeface="+mn-lt"/>
                <a:cs typeface="+mn-lt"/>
              </a:rPr>
              <a:t>rapidement</a:t>
            </a:r>
            <a:r>
              <a:rPr lang="en-US" sz="1600">
                <a:latin typeface="Century Gothic"/>
                <a:ea typeface="+mn-lt"/>
                <a:cs typeface="+mn-lt"/>
              </a:rPr>
              <a:t> </a:t>
            </a:r>
            <a:r>
              <a:rPr lang="en-US" sz="1600" err="1">
                <a:latin typeface="Century Gothic"/>
                <a:ea typeface="+mn-lt"/>
                <a:cs typeface="+mn-lt"/>
              </a:rPr>
              <a:t>ce</a:t>
            </a:r>
            <a:r>
              <a:rPr lang="en-US" sz="1600">
                <a:latin typeface="Century Gothic"/>
                <a:ea typeface="+mn-lt"/>
                <a:cs typeface="+mn-lt"/>
              </a:rPr>
              <a:t> que </a:t>
            </a:r>
            <a:r>
              <a:rPr lang="en-US" sz="1600" err="1">
                <a:latin typeface="Century Gothic"/>
                <a:ea typeface="+mn-lt"/>
                <a:cs typeface="+mn-lt"/>
              </a:rPr>
              <a:t>l'on</a:t>
            </a:r>
            <a:r>
              <a:rPr lang="en-US" sz="1600">
                <a:latin typeface="Century Gothic"/>
                <a:ea typeface="+mn-lt"/>
                <a:cs typeface="+mn-lt"/>
              </a:rPr>
              <a:t> </a:t>
            </a:r>
            <a:r>
              <a:rPr lang="en-US" sz="1600" err="1">
                <a:latin typeface="Century Gothic"/>
                <a:ea typeface="+mn-lt"/>
                <a:cs typeface="+mn-lt"/>
              </a:rPr>
              <a:t>cherche</a:t>
            </a:r>
            <a:endParaRPr lang="en-US" sz="1600" err="1">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cs typeface="Calibri"/>
            </a:endParaRPr>
          </a:p>
          <a:p>
            <a:pPr>
              <a:lnSpc>
                <a:spcPct val="150000"/>
              </a:lnSpc>
            </a:pPr>
            <a:r>
              <a:rPr lang="en-US" sz="1600">
                <a:latin typeface="Century Gothic"/>
              </a:rPr>
              <a:t>□ </a:t>
            </a:r>
            <a:r>
              <a:rPr lang="en-US" sz="1600" b="1">
                <a:latin typeface="Century Gothic"/>
                <a:ea typeface="+mn-lt"/>
                <a:cs typeface="+mn-lt"/>
              </a:rPr>
              <a:t>Tapis « Dycem » anti-</a:t>
            </a:r>
            <a:r>
              <a:rPr lang="en-US" sz="1600" b="1" err="1">
                <a:latin typeface="Century Gothic"/>
                <a:ea typeface="+mn-lt"/>
                <a:cs typeface="+mn-lt"/>
              </a:rPr>
              <a:t>dérapant</a:t>
            </a:r>
            <a:r>
              <a:rPr lang="en-US" sz="1600">
                <a:latin typeface="Century Gothic"/>
                <a:ea typeface="+mn-lt"/>
                <a:cs typeface="+mn-lt"/>
              </a:rPr>
              <a:t> </a:t>
            </a:r>
            <a:r>
              <a:rPr lang="en-US" sz="1600" err="1">
                <a:latin typeface="Century Gothic"/>
                <a:ea typeface="+mn-lt"/>
                <a:cs typeface="+mn-lt"/>
              </a:rPr>
              <a:t>empêchent</a:t>
            </a:r>
            <a:r>
              <a:rPr lang="en-US" sz="1600">
                <a:latin typeface="Century Gothic"/>
                <a:ea typeface="+mn-lt"/>
                <a:cs typeface="+mn-lt"/>
              </a:rPr>
              <a:t> les </a:t>
            </a:r>
            <a:r>
              <a:rPr lang="en-US" sz="1600" err="1">
                <a:latin typeface="Century Gothic"/>
                <a:ea typeface="+mn-lt"/>
                <a:cs typeface="+mn-lt"/>
              </a:rPr>
              <a:t>bols</a:t>
            </a:r>
            <a:r>
              <a:rPr lang="en-US" sz="1600">
                <a:latin typeface="Century Gothic"/>
                <a:ea typeface="+mn-lt"/>
                <a:cs typeface="+mn-lt"/>
              </a:rPr>
              <a:t> de </a:t>
            </a:r>
            <a:r>
              <a:rPr lang="en-US" sz="1600" err="1">
                <a:latin typeface="Century Gothic"/>
                <a:ea typeface="+mn-lt"/>
                <a:cs typeface="+mn-lt"/>
              </a:rPr>
              <a:t>glisser</a:t>
            </a:r>
            <a:r>
              <a:rPr lang="en-US" sz="1600">
                <a:latin typeface="Century Gothic"/>
                <a:ea typeface="+mn-lt"/>
                <a:cs typeface="+mn-lt"/>
              </a:rPr>
              <a:t> </a:t>
            </a:r>
            <a:r>
              <a:rPr lang="en-US" sz="1600" err="1">
                <a:latin typeface="Century Gothic"/>
                <a:ea typeface="+mn-lt"/>
                <a:cs typeface="+mn-lt"/>
              </a:rPr>
              <a:t>lors</a:t>
            </a:r>
            <a:r>
              <a:rPr lang="en-US" sz="1600">
                <a:latin typeface="Century Gothic"/>
                <a:ea typeface="+mn-lt"/>
                <a:cs typeface="+mn-lt"/>
              </a:rPr>
              <a:t> du mélange</a:t>
            </a:r>
            <a:endParaRPr lang="en-US" sz="1600">
              <a:latin typeface="Century Gothic"/>
              <a:cs typeface="Calibri"/>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a:latin typeface="Century Gothic"/>
                <a:ea typeface="+mn-lt"/>
                <a:cs typeface="+mn-lt"/>
              </a:rPr>
              <a:t>Un </a:t>
            </a:r>
            <a:r>
              <a:rPr lang="en-US" sz="1600" b="1" err="1">
                <a:latin typeface="Century Gothic"/>
                <a:ea typeface="+mn-lt"/>
                <a:cs typeface="+mn-lt"/>
              </a:rPr>
              <a:t>miroir</a:t>
            </a:r>
            <a:r>
              <a:rPr lang="en-US" sz="1600" b="1">
                <a:latin typeface="Century Gothic"/>
                <a:ea typeface="+mn-lt"/>
                <a:cs typeface="+mn-lt"/>
              </a:rPr>
              <a:t> au-dessus</a:t>
            </a:r>
            <a:r>
              <a:rPr lang="en-US" sz="1600">
                <a:latin typeface="Century Gothic"/>
                <a:ea typeface="+mn-lt"/>
                <a:cs typeface="+mn-lt"/>
              </a:rPr>
              <a:t> de la </a:t>
            </a:r>
            <a:r>
              <a:rPr lang="en-US" sz="1600" err="1">
                <a:latin typeface="Century Gothic"/>
                <a:ea typeface="+mn-lt"/>
                <a:cs typeface="+mn-lt"/>
              </a:rPr>
              <a:t>cuisinière</a:t>
            </a:r>
            <a:r>
              <a:rPr lang="en-US" sz="1600">
                <a:latin typeface="Century Gothic"/>
                <a:ea typeface="+mn-lt"/>
                <a:cs typeface="+mn-lt"/>
              </a:rPr>
              <a:t> </a:t>
            </a:r>
            <a:r>
              <a:rPr lang="en-US" sz="1600" b="1" err="1">
                <a:latin typeface="Century Gothic"/>
                <a:ea typeface="+mn-lt"/>
                <a:cs typeface="+mn-lt"/>
              </a:rPr>
              <a:t>montre</a:t>
            </a:r>
            <a:r>
              <a:rPr lang="en-US" sz="1600" b="1">
                <a:latin typeface="Century Gothic"/>
                <a:ea typeface="+mn-lt"/>
                <a:cs typeface="+mn-lt"/>
              </a:rPr>
              <a:t> </a:t>
            </a:r>
            <a:r>
              <a:rPr lang="en-US" sz="1600" b="1" err="1">
                <a:latin typeface="Century Gothic"/>
                <a:ea typeface="+mn-lt"/>
                <a:cs typeface="+mn-lt"/>
              </a:rPr>
              <a:t>l’intérieur</a:t>
            </a:r>
            <a:r>
              <a:rPr lang="en-US" sz="1600">
                <a:latin typeface="Century Gothic"/>
                <a:ea typeface="+mn-lt"/>
                <a:cs typeface="+mn-lt"/>
              </a:rPr>
              <a:t> des casseroles</a:t>
            </a:r>
            <a:endParaRPr lang="en-US" sz="1600">
              <a:latin typeface="Century Gothic"/>
              <a:cs typeface="Calibri"/>
            </a:endParaRPr>
          </a:p>
        </p:txBody>
      </p:sp>
      <p:sp>
        <p:nvSpPr>
          <p:cNvPr id="5" name="TextBox 4">
            <a:extLst>
              <a:ext uri="{FF2B5EF4-FFF2-40B4-BE49-F238E27FC236}">
                <a16:creationId xmlns:a16="http://schemas.microsoft.com/office/drawing/2014/main" id="{D0AA5B73-E805-A423-F9C5-BF7D48C005D9}"/>
              </a:ext>
            </a:extLst>
          </p:cNvPr>
          <p:cNvSpPr txBox="1"/>
          <p:nvPr/>
        </p:nvSpPr>
        <p:spPr>
          <a:xfrm>
            <a:off x="478139" y="40937"/>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1. Environment Physique</a:t>
            </a:r>
            <a:endParaRPr lang="en-US"/>
          </a:p>
        </p:txBody>
      </p:sp>
      <p:pic>
        <p:nvPicPr>
          <p:cNvPr id="3" name="Picture 3">
            <a:extLst>
              <a:ext uri="{FF2B5EF4-FFF2-40B4-BE49-F238E27FC236}">
                <a16:creationId xmlns:a16="http://schemas.microsoft.com/office/drawing/2014/main" id="{29786486-0E5D-8B70-16DA-9557065D52F4}"/>
              </a:ext>
            </a:extLst>
          </p:cNvPr>
          <p:cNvPicPr>
            <a:picLocks noChangeAspect="1"/>
          </p:cNvPicPr>
          <p:nvPr/>
        </p:nvPicPr>
        <p:blipFill>
          <a:blip r:embed="rId3"/>
          <a:stretch>
            <a:fillRect/>
          </a:stretch>
        </p:blipFill>
        <p:spPr>
          <a:xfrm>
            <a:off x="4444469" y="-320238"/>
            <a:ext cx="1919696" cy="1897775"/>
          </a:xfrm>
          <a:prstGeom prst="rect">
            <a:avLst/>
          </a:prstGeom>
        </p:spPr>
      </p:pic>
      <p:pic>
        <p:nvPicPr>
          <p:cNvPr id="14" name="Picture 14">
            <a:extLst>
              <a:ext uri="{FF2B5EF4-FFF2-40B4-BE49-F238E27FC236}">
                <a16:creationId xmlns:a16="http://schemas.microsoft.com/office/drawing/2014/main" id="{FCDB4871-807E-49D6-B958-B10B56652D54}"/>
              </a:ext>
            </a:extLst>
          </p:cNvPr>
          <p:cNvPicPr>
            <a:picLocks noChangeAspect="1"/>
          </p:cNvPicPr>
          <p:nvPr/>
        </p:nvPicPr>
        <p:blipFill>
          <a:blip r:embed="rId4"/>
          <a:stretch>
            <a:fillRect/>
          </a:stretch>
        </p:blipFill>
        <p:spPr>
          <a:xfrm>
            <a:off x="2118280" y="5122744"/>
            <a:ext cx="664335" cy="653734"/>
          </a:xfrm>
          <a:prstGeom prst="rect">
            <a:avLst/>
          </a:prstGeom>
        </p:spPr>
      </p:pic>
      <p:pic>
        <p:nvPicPr>
          <p:cNvPr id="15" name="Picture 15">
            <a:extLst>
              <a:ext uri="{FF2B5EF4-FFF2-40B4-BE49-F238E27FC236}">
                <a16:creationId xmlns:a16="http://schemas.microsoft.com/office/drawing/2014/main" id="{FD396153-5270-FDF2-7136-9496F928CAE2}"/>
              </a:ext>
            </a:extLst>
          </p:cNvPr>
          <p:cNvPicPr>
            <a:picLocks noChangeAspect="1"/>
          </p:cNvPicPr>
          <p:nvPr/>
        </p:nvPicPr>
        <p:blipFill>
          <a:blip r:embed="rId5"/>
          <a:stretch>
            <a:fillRect/>
          </a:stretch>
        </p:blipFill>
        <p:spPr>
          <a:xfrm rot="18600000">
            <a:off x="1216881" y="2526943"/>
            <a:ext cx="490892" cy="512828"/>
          </a:xfrm>
          <a:prstGeom prst="rect">
            <a:avLst/>
          </a:prstGeom>
        </p:spPr>
      </p:pic>
      <p:pic>
        <p:nvPicPr>
          <p:cNvPr id="13" name="Picture 15">
            <a:extLst>
              <a:ext uri="{FF2B5EF4-FFF2-40B4-BE49-F238E27FC236}">
                <a16:creationId xmlns:a16="http://schemas.microsoft.com/office/drawing/2014/main" id="{7DB143DB-E76E-44D8-335B-B749037AF11A}"/>
              </a:ext>
            </a:extLst>
          </p:cNvPr>
          <p:cNvPicPr>
            <a:picLocks noChangeAspect="1"/>
          </p:cNvPicPr>
          <p:nvPr/>
        </p:nvPicPr>
        <p:blipFill>
          <a:blip r:embed="rId6"/>
          <a:stretch>
            <a:fillRect/>
          </a:stretch>
        </p:blipFill>
        <p:spPr>
          <a:xfrm>
            <a:off x="4439911" y="7726956"/>
            <a:ext cx="772736" cy="762121"/>
          </a:xfrm>
          <a:prstGeom prst="rect">
            <a:avLst/>
          </a:prstGeom>
        </p:spPr>
      </p:pic>
      <p:sp>
        <p:nvSpPr>
          <p:cNvPr id="7" name="TextBox 6">
            <a:extLst>
              <a:ext uri="{FF2B5EF4-FFF2-40B4-BE49-F238E27FC236}">
                <a16:creationId xmlns:a16="http://schemas.microsoft.com/office/drawing/2014/main" id="{148CD055-8789-DA83-85FC-0346182A1BCE}"/>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3239156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210872" y="597505"/>
            <a:ext cx="7634321" cy="90479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a:t>
            </a:r>
            <a:r>
              <a:rPr lang="en-US" sz="1600">
                <a:latin typeface="Century Gothic"/>
                <a:ea typeface="+mn-lt"/>
                <a:cs typeface="+mn-lt"/>
              </a:rPr>
              <a:t>Ne</a:t>
            </a:r>
            <a:r>
              <a:rPr lang="en-US" sz="1600" b="1">
                <a:latin typeface="Century Gothic"/>
                <a:ea typeface="+mn-lt"/>
                <a:cs typeface="+mn-lt"/>
              </a:rPr>
              <a:t> jamais quitter</a:t>
            </a:r>
            <a:r>
              <a:rPr lang="en-US" sz="1600">
                <a:latin typeface="Century Gothic"/>
                <a:ea typeface="+mn-lt"/>
                <a:cs typeface="+mn-lt"/>
              </a:rPr>
              <a:t> la cuisine </a:t>
            </a:r>
            <a:r>
              <a:rPr lang="en-US" sz="1600" b="1" err="1">
                <a:latin typeface="Century Gothic"/>
                <a:ea typeface="+mn-lt"/>
                <a:cs typeface="+mn-lt"/>
              </a:rPr>
              <a:t>lorsque</a:t>
            </a:r>
            <a:r>
              <a:rPr lang="en-US" sz="1600" b="1">
                <a:latin typeface="Century Gothic"/>
                <a:ea typeface="+mn-lt"/>
                <a:cs typeface="+mn-lt"/>
              </a:rPr>
              <a:t> </a:t>
            </a:r>
            <a:r>
              <a:rPr lang="en-US" sz="1600" b="1" err="1">
                <a:latin typeface="Century Gothic"/>
                <a:ea typeface="+mn-lt"/>
                <a:cs typeface="+mn-lt"/>
              </a:rPr>
              <a:t>l’on</a:t>
            </a:r>
            <a:r>
              <a:rPr lang="en-US" sz="1600" b="1">
                <a:latin typeface="Century Gothic"/>
                <a:ea typeface="+mn-lt"/>
                <a:cs typeface="+mn-lt"/>
              </a:rPr>
              <a:t> cuisine</a:t>
            </a:r>
            <a:endParaRPr lang="en-US" sz="1600">
              <a:latin typeface="Century Gothic"/>
              <a:ea typeface="+mn-lt"/>
              <a:cs typeface="+mn-lt"/>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err="1">
                <a:latin typeface="Century Gothic"/>
                <a:ea typeface="+mn-lt"/>
                <a:cs typeface="+mn-lt"/>
              </a:rPr>
              <a:t>Utiliser</a:t>
            </a:r>
            <a:r>
              <a:rPr lang="en-US" sz="1600">
                <a:latin typeface="Century Gothic"/>
                <a:ea typeface="+mn-lt"/>
                <a:cs typeface="+mn-lt"/>
              </a:rPr>
              <a:t> les </a:t>
            </a:r>
            <a:r>
              <a:rPr lang="en-US" sz="1600" b="1" err="1">
                <a:latin typeface="Century Gothic"/>
                <a:ea typeface="+mn-lt"/>
                <a:cs typeface="+mn-lt"/>
              </a:rPr>
              <a:t>feux</a:t>
            </a:r>
            <a:r>
              <a:rPr lang="en-US" sz="1600" b="1">
                <a:latin typeface="Century Gothic"/>
                <a:ea typeface="+mn-lt"/>
                <a:cs typeface="+mn-lt"/>
              </a:rPr>
              <a:t> </a:t>
            </a:r>
            <a:r>
              <a:rPr lang="en-US" sz="1600" b="1" err="1">
                <a:latin typeface="Century Gothic"/>
                <a:ea typeface="+mn-lt"/>
                <a:cs typeface="+mn-lt"/>
              </a:rPr>
              <a:t>arrières</a:t>
            </a:r>
            <a:r>
              <a:rPr lang="en-US" sz="1600" b="1">
                <a:latin typeface="Century Gothic"/>
                <a:ea typeface="+mn-lt"/>
                <a:cs typeface="+mn-lt"/>
              </a:rPr>
              <a:t> de la </a:t>
            </a:r>
            <a:r>
              <a:rPr lang="en-US" sz="1600" b="1" err="1">
                <a:latin typeface="Century Gothic"/>
                <a:ea typeface="+mn-lt"/>
                <a:cs typeface="+mn-lt"/>
              </a:rPr>
              <a:t>cuisinière</a:t>
            </a:r>
            <a:r>
              <a:rPr lang="en-US" sz="1600">
                <a:latin typeface="Century Gothic"/>
                <a:ea typeface="+mn-lt"/>
                <a:cs typeface="+mn-lt"/>
              </a:rPr>
              <a:t>, pas les </a:t>
            </a:r>
            <a:r>
              <a:rPr lang="en-US" sz="1600" err="1">
                <a:latin typeface="Century Gothic"/>
                <a:ea typeface="+mn-lt"/>
                <a:cs typeface="+mn-lt"/>
              </a:rPr>
              <a:t>feux</a:t>
            </a:r>
            <a:r>
              <a:rPr lang="en-US" sz="1600">
                <a:latin typeface="Century Gothic"/>
                <a:ea typeface="+mn-lt"/>
                <a:cs typeface="+mn-lt"/>
              </a:rPr>
              <a:t> </a:t>
            </a:r>
            <a:r>
              <a:rPr lang="en-US" sz="1600" err="1">
                <a:latin typeface="Century Gothic"/>
                <a:ea typeface="+mn-lt"/>
                <a:cs typeface="+mn-lt"/>
              </a:rPr>
              <a:t>devant</a:t>
            </a:r>
            <a:endParaRPr lang="en-US" sz="1600">
              <a:latin typeface="Century Gothic"/>
              <a:cs typeface="Calibri"/>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a:latin typeface="Century Gothic"/>
                <a:ea typeface="+mn-lt"/>
                <a:cs typeface="+mn-lt"/>
              </a:rPr>
              <a:t>Ne faire </a:t>
            </a:r>
            <a:r>
              <a:rPr lang="en-US" sz="1600" err="1">
                <a:latin typeface="Century Gothic"/>
                <a:ea typeface="+mn-lt"/>
                <a:cs typeface="+mn-lt"/>
              </a:rPr>
              <a:t>cuire</a:t>
            </a:r>
            <a:r>
              <a:rPr lang="en-US" sz="1600">
                <a:latin typeface="Century Gothic"/>
                <a:ea typeface="+mn-lt"/>
                <a:cs typeface="+mn-lt"/>
              </a:rPr>
              <a:t> </a:t>
            </a:r>
            <a:r>
              <a:rPr lang="en-US" sz="1600" err="1">
                <a:latin typeface="Century Gothic"/>
                <a:ea typeface="+mn-lt"/>
                <a:cs typeface="+mn-lt"/>
              </a:rPr>
              <a:t>qu’</a:t>
            </a:r>
            <a:r>
              <a:rPr lang="en-US" sz="1600" b="1" err="1">
                <a:latin typeface="Century Gothic"/>
                <a:ea typeface="+mn-lt"/>
                <a:cs typeface="+mn-lt"/>
              </a:rPr>
              <a:t>un</a:t>
            </a:r>
            <a:r>
              <a:rPr lang="en-US" sz="1600" b="1">
                <a:latin typeface="Century Gothic"/>
                <a:ea typeface="+mn-lt"/>
                <a:cs typeface="+mn-lt"/>
              </a:rPr>
              <a:t> seul item à la </a:t>
            </a:r>
            <a:r>
              <a:rPr lang="en-US" sz="1600" b="1" err="1">
                <a:latin typeface="Century Gothic"/>
                <a:ea typeface="+mn-lt"/>
                <a:cs typeface="+mn-lt"/>
              </a:rPr>
              <a:t>fois</a:t>
            </a:r>
            <a:endParaRPr lang="en-US" sz="1600" b="1">
              <a:latin typeface="Century Gothic"/>
              <a:ea typeface="+mn-lt"/>
              <a:cs typeface="+mn-lt"/>
            </a:endParaRPr>
          </a:p>
          <a:p>
            <a:pPr>
              <a:lnSpc>
                <a:spcPct val="150000"/>
              </a:lnSpc>
            </a:pPr>
            <a:endParaRPr lang="en-US" sz="1600">
              <a:latin typeface="Century Gothic"/>
              <a:ea typeface="+mn-lt"/>
              <a:cs typeface="+mn-lt"/>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a:t>
            </a:r>
            <a:r>
              <a:rPr lang="en-US" sz="1600">
                <a:latin typeface="Century Gothic"/>
                <a:ea typeface="+mn-lt"/>
                <a:cs typeface="+mn-lt"/>
              </a:rPr>
              <a:t> </a:t>
            </a:r>
            <a:r>
              <a:rPr lang="en-US" sz="1600" err="1">
                <a:latin typeface="Century Gothic"/>
                <a:ea typeface="+mn-lt"/>
                <a:cs typeface="+mn-lt"/>
              </a:rPr>
              <a:t>Acheter</a:t>
            </a:r>
            <a:r>
              <a:rPr lang="en-US" sz="1600">
                <a:latin typeface="Century Gothic"/>
                <a:ea typeface="+mn-lt"/>
                <a:cs typeface="+mn-lt"/>
              </a:rPr>
              <a:t> </a:t>
            </a:r>
            <a:r>
              <a:rPr lang="en-US" sz="1600" err="1">
                <a:latin typeface="Century Gothic"/>
                <a:ea typeface="+mn-lt"/>
                <a:cs typeface="+mn-lt"/>
              </a:rPr>
              <a:t>une</a:t>
            </a:r>
            <a:r>
              <a:rPr lang="en-US" sz="1600">
                <a:latin typeface="Century Gothic"/>
                <a:ea typeface="+mn-lt"/>
                <a:cs typeface="+mn-lt"/>
              </a:rPr>
              <a:t> </a:t>
            </a:r>
            <a:r>
              <a:rPr lang="en-US" sz="1600" err="1">
                <a:latin typeface="Century Gothic"/>
                <a:ea typeface="+mn-lt"/>
                <a:cs typeface="+mn-lt"/>
              </a:rPr>
              <a:t>cuisinière</a:t>
            </a:r>
            <a:r>
              <a:rPr lang="en-US" sz="1600">
                <a:latin typeface="Century Gothic"/>
                <a:ea typeface="+mn-lt"/>
                <a:cs typeface="+mn-lt"/>
              </a:rPr>
              <a:t> avec </a:t>
            </a:r>
            <a:r>
              <a:rPr lang="en-US" sz="1600" b="1" err="1">
                <a:latin typeface="Century Gothic"/>
                <a:ea typeface="+mn-lt"/>
                <a:cs typeface="+mn-lt"/>
              </a:rPr>
              <a:t>commandes</a:t>
            </a:r>
            <a:r>
              <a:rPr lang="en-US" sz="1600" b="1">
                <a:latin typeface="Century Gothic"/>
                <a:ea typeface="+mn-lt"/>
                <a:cs typeface="+mn-lt"/>
              </a:rPr>
              <a:t> </a:t>
            </a:r>
            <a:r>
              <a:rPr lang="en-US" sz="1600" b="1" err="1">
                <a:latin typeface="Century Gothic"/>
                <a:ea typeface="+mn-lt"/>
                <a:cs typeface="+mn-lt"/>
              </a:rPr>
              <a:t>frontales</a:t>
            </a:r>
            <a:r>
              <a:rPr lang="en-US" sz="1600">
                <a:latin typeface="Century Gothic"/>
                <a:ea typeface="+mn-lt"/>
                <a:cs typeface="+mn-lt"/>
              </a:rPr>
              <a:t> pour ne </a:t>
            </a:r>
          </a:p>
          <a:p>
            <a:pPr>
              <a:lnSpc>
                <a:spcPct val="150000"/>
              </a:lnSpc>
            </a:pPr>
            <a:r>
              <a:rPr lang="en-US" sz="1600">
                <a:latin typeface="Century Gothic"/>
                <a:ea typeface="+mn-lt"/>
                <a:cs typeface="+mn-lt"/>
              </a:rPr>
              <a:t>plus </a:t>
            </a:r>
            <a:r>
              <a:rPr lang="en-US" sz="1600" err="1">
                <a:latin typeface="Century Gothic"/>
                <a:ea typeface="+mn-lt"/>
                <a:cs typeface="+mn-lt"/>
              </a:rPr>
              <a:t>avoir</a:t>
            </a:r>
            <a:r>
              <a:rPr lang="en-US" sz="1600">
                <a:latin typeface="Century Gothic"/>
                <a:ea typeface="+mn-lt"/>
                <a:cs typeface="+mn-lt"/>
              </a:rPr>
              <a:t> à </a:t>
            </a:r>
            <a:r>
              <a:rPr lang="en-US" sz="1600" err="1">
                <a:latin typeface="Century Gothic"/>
                <a:ea typeface="+mn-lt"/>
                <a:cs typeface="+mn-lt"/>
              </a:rPr>
              <a:t>vous</a:t>
            </a:r>
            <a:r>
              <a:rPr lang="en-US" sz="1600">
                <a:latin typeface="Century Gothic"/>
                <a:ea typeface="+mn-lt"/>
                <a:cs typeface="+mn-lt"/>
              </a:rPr>
              <a:t> </a:t>
            </a:r>
            <a:r>
              <a:rPr lang="en-US" sz="1600" err="1">
                <a:latin typeface="Century Gothic"/>
                <a:ea typeface="+mn-lt"/>
                <a:cs typeface="+mn-lt"/>
              </a:rPr>
              <a:t>pencher</a:t>
            </a:r>
            <a:r>
              <a:rPr lang="en-US" sz="1600">
                <a:latin typeface="Century Gothic"/>
                <a:ea typeface="+mn-lt"/>
                <a:cs typeface="+mn-lt"/>
              </a:rPr>
              <a:t> sur les </a:t>
            </a:r>
            <a:r>
              <a:rPr lang="en-US" sz="1600" err="1">
                <a:latin typeface="Century Gothic"/>
                <a:ea typeface="+mn-lt"/>
                <a:cs typeface="+mn-lt"/>
              </a:rPr>
              <a:t>brûleurs</a:t>
            </a:r>
            <a:r>
              <a:rPr lang="en-US" sz="1600">
                <a:latin typeface="Century Gothic"/>
                <a:ea typeface="+mn-lt"/>
                <a:cs typeface="+mn-lt"/>
              </a:rPr>
              <a:t>.</a:t>
            </a:r>
            <a:endParaRPr lang="en-US" sz="1600">
              <a:latin typeface="Century Gothic"/>
              <a:cs typeface="Calibri"/>
            </a:endParaRPr>
          </a:p>
          <a:p>
            <a:pPr>
              <a:lnSpc>
                <a:spcPct val="150000"/>
              </a:lnSpc>
            </a:pPr>
            <a:endParaRPr lang="en-US" sz="1600">
              <a:latin typeface="Century Gothic"/>
            </a:endParaRPr>
          </a:p>
          <a:p>
            <a:pPr>
              <a:lnSpc>
                <a:spcPct val="150000"/>
              </a:lnSpc>
            </a:pPr>
            <a:endParaRPr lang="en-US" sz="1600">
              <a:latin typeface="Century Gothic"/>
              <a:cs typeface="Calibri"/>
            </a:endParaRPr>
          </a:p>
        </p:txBody>
      </p:sp>
      <p:sp>
        <p:nvSpPr>
          <p:cNvPr id="8" name="TextBox 7">
            <a:extLst>
              <a:ext uri="{FF2B5EF4-FFF2-40B4-BE49-F238E27FC236}">
                <a16:creationId xmlns:a16="http://schemas.microsoft.com/office/drawing/2014/main" id="{802B9B66-4A23-F5DF-C623-0F9284824009}"/>
              </a:ext>
            </a:extLst>
          </p:cNvPr>
          <p:cNvSpPr txBox="1"/>
          <p:nvPr/>
        </p:nvSpPr>
        <p:spPr>
          <a:xfrm>
            <a:off x="64642" y="-81514"/>
            <a:ext cx="7700074"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Century Gothic"/>
              </a:rPr>
              <a:t>2. </a:t>
            </a:r>
            <a:r>
              <a:rPr lang="en-US" sz="2400" b="1" err="1">
                <a:latin typeface="Century Gothic"/>
              </a:rPr>
              <a:t>L'utilisation</a:t>
            </a:r>
            <a:r>
              <a:rPr lang="en-US" sz="2400" b="1">
                <a:latin typeface="Century Gothic"/>
              </a:rPr>
              <a:t> du four et /</a:t>
            </a:r>
            <a:r>
              <a:rPr lang="en-US" sz="2400" b="1" err="1">
                <a:latin typeface="Century Gothic"/>
              </a:rPr>
              <a:t>ou</a:t>
            </a:r>
            <a:r>
              <a:rPr lang="en-US" sz="2400" b="1">
                <a:latin typeface="Century Gothic"/>
              </a:rPr>
              <a:t> de la </a:t>
            </a:r>
            <a:r>
              <a:rPr lang="en-US" sz="2400" b="1" err="1">
                <a:latin typeface="Century Gothic"/>
              </a:rPr>
              <a:t>cuisinière</a:t>
            </a:r>
            <a:endParaRPr lang="en-US" sz="2400" err="1">
              <a:ea typeface="+mn-lt"/>
              <a:cs typeface="+mn-lt"/>
            </a:endParaRPr>
          </a:p>
          <a:p>
            <a:endParaRPr lang="en-CA" sz="2000" b="1">
              <a:latin typeface="Century Gothic"/>
            </a:endParaRPr>
          </a:p>
        </p:txBody>
      </p:sp>
      <p:pic>
        <p:nvPicPr>
          <p:cNvPr id="9" name="Picture 10">
            <a:extLst>
              <a:ext uri="{FF2B5EF4-FFF2-40B4-BE49-F238E27FC236}">
                <a16:creationId xmlns:a16="http://schemas.microsoft.com/office/drawing/2014/main" id="{1C76066B-441D-7AD3-5EAC-6BD386FDC761}"/>
              </a:ext>
            </a:extLst>
          </p:cNvPr>
          <p:cNvPicPr>
            <a:picLocks noChangeAspect="1"/>
          </p:cNvPicPr>
          <p:nvPr/>
        </p:nvPicPr>
        <p:blipFill>
          <a:blip r:embed="rId3"/>
          <a:stretch>
            <a:fillRect/>
          </a:stretch>
        </p:blipFill>
        <p:spPr>
          <a:xfrm>
            <a:off x="5680943" y="469809"/>
            <a:ext cx="840405" cy="831686"/>
          </a:xfrm>
          <a:prstGeom prst="rect">
            <a:avLst/>
          </a:prstGeom>
        </p:spPr>
      </p:pic>
      <p:pic>
        <p:nvPicPr>
          <p:cNvPr id="3" name="Picture 3">
            <a:extLst>
              <a:ext uri="{FF2B5EF4-FFF2-40B4-BE49-F238E27FC236}">
                <a16:creationId xmlns:a16="http://schemas.microsoft.com/office/drawing/2014/main" id="{8495709E-43F0-E308-9220-C4FB49C121D6}"/>
              </a:ext>
            </a:extLst>
          </p:cNvPr>
          <p:cNvPicPr>
            <a:picLocks noChangeAspect="1"/>
          </p:cNvPicPr>
          <p:nvPr/>
        </p:nvPicPr>
        <p:blipFill>
          <a:blip r:embed="rId4"/>
          <a:stretch>
            <a:fillRect/>
          </a:stretch>
        </p:blipFill>
        <p:spPr>
          <a:xfrm>
            <a:off x="4451272" y="7207774"/>
            <a:ext cx="779188" cy="763339"/>
          </a:xfrm>
          <a:prstGeom prst="rect">
            <a:avLst/>
          </a:prstGeom>
        </p:spPr>
      </p:pic>
      <p:pic>
        <p:nvPicPr>
          <p:cNvPr id="4" name="Picture 4">
            <a:extLst>
              <a:ext uri="{FF2B5EF4-FFF2-40B4-BE49-F238E27FC236}">
                <a16:creationId xmlns:a16="http://schemas.microsoft.com/office/drawing/2014/main" id="{7D118198-E575-4E91-5F66-6A335CED28DC}"/>
              </a:ext>
            </a:extLst>
          </p:cNvPr>
          <p:cNvPicPr>
            <a:picLocks noChangeAspect="1"/>
          </p:cNvPicPr>
          <p:nvPr/>
        </p:nvPicPr>
        <p:blipFill>
          <a:blip r:embed="rId5"/>
          <a:stretch>
            <a:fillRect/>
          </a:stretch>
        </p:blipFill>
        <p:spPr>
          <a:xfrm>
            <a:off x="2911492" y="5124166"/>
            <a:ext cx="743234" cy="727401"/>
          </a:xfrm>
          <a:prstGeom prst="rect">
            <a:avLst/>
          </a:prstGeom>
        </p:spPr>
      </p:pic>
      <p:pic>
        <p:nvPicPr>
          <p:cNvPr id="5" name="Picture 6">
            <a:extLst>
              <a:ext uri="{FF2B5EF4-FFF2-40B4-BE49-F238E27FC236}">
                <a16:creationId xmlns:a16="http://schemas.microsoft.com/office/drawing/2014/main" id="{34735FCB-CF7F-75D1-D6F6-4619286095B7}"/>
              </a:ext>
            </a:extLst>
          </p:cNvPr>
          <p:cNvPicPr>
            <a:picLocks noChangeAspect="1"/>
          </p:cNvPicPr>
          <p:nvPr/>
        </p:nvPicPr>
        <p:blipFill>
          <a:blip r:embed="rId6"/>
          <a:stretch>
            <a:fillRect/>
          </a:stretch>
        </p:blipFill>
        <p:spPr>
          <a:xfrm>
            <a:off x="6180977" y="3369789"/>
            <a:ext cx="807037" cy="828950"/>
          </a:xfrm>
          <a:prstGeom prst="rect">
            <a:avLst/>
          </a:prstGeom>
        </p:spPr>
      </p:pic>
      <p:cxnSp>
        <p:nvCxnSpPr>
          <p:cNvPr id="7" name="Straight Arrow Connector 6">
            <a:extLst>
              <a:ext uri="{FF2B5EF4-FFF2-40B4-BE49-F238E27FC236}">
                <a16:creationId xmlns:a16="http://schemas.microsoft.com/office/drawing/2014/main" id="{871E08CF-C822-F379-B376-FA47BE1B2A9D}"/>
              </a:ext>
            </a:extLst>
          </p:cNvPr>
          <p:cNvCxnSpPr/>
          <p:nvPr/>
        </p:nvCxnSpPr>
        <p:spPr>
          <a:xfrm>
            <a:off x="4379072" y="7138474"/>
            <a:ext cx="914400" cy="914400"/>
          </a:xfrm>
          <a:prstGeom prst="straightConnector1">
            <a:avLst/>
          </a:prstGeom>
          <a:ln w="28575"/>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F78C2F8-5233-C4BD-C9DE-096DD25B17BD}"/>
              </a:ext>
            </a:extLst>
          </p:cNvPr>
          <p:cNvCxnSpPr>
            <a:cxnSpLocks/>
          </p:cNvCxnSpPr>
          <p:nvPr/>
        </p:nvCxnSpPr>
        <p:spPr>
          <a:xfrm flipV="1">
            <a:off x="4432860" y="7044344"/>
            <a:ext cx="914400" cy="1008529"/>
          </a:xfrm>
          <a:prstGeom prst="straightConnector1">
            <a:avLst/>
          </a:prstGeom>
          <a:ln w="28575"/>
        </p:spPr>
        <p:style>
          <a:lnRef idx="1">
            <a:schemeClr val="accent1"/>
          </a:lnRef>
          <a:fillRef idx="0">
            <a:schemeClr val="accent1"/>
          </a:fillRef>
          <a:effectRef idx="0">
            <a:schemeClr val="accent1"/>
          </a:effectRef>
          <a:fontRef idx="minor">
            <a:schemeClr val="tx1"/>
          </a:fontRef>
        </p:style>
      </p:cxnSp>
      <p:pic>
        <p:nvPicPr>
          <p:cNvPr id="13" name="Picture 6">
            <a:extLst>
              <a:ext uri="{FF2B5EF4-FFF2-40B4-BE49-F238E27FC236}">
                <a16:creationId xmlns:a16="http://schemas.microsoft.com/office/drawing/2014/main" id="{3DCCF1B0-B721-C134-B267-9D47E634B484}"/>
              </a:ext>
            </a:extLst>
          </p:cNvPr>
          <p:cNvPicPr>
            <a:picLocks noChangeAspect="1"/>
          </p:cNvPicPr>
          <p:nvPr/>
        </p:nvPicPr>
        <p:blipFill>
          <a:blip r:embed="rId6"/>
          <a:stretch>
            <a:fillRect/>
          </a:stretch>
        </p:blipFill>
        <p:spPr>
          <a:xfrm>
            <a:off x="3652602" y="7183534"/>
            <a:ext cx="807037" cy="828950"/>
          </a:xfrm>
          <a:prstGeom prst="rect">
            <a:avLst/>
          </a:prstGeom>
        </p:spPr>
      </p:pic>
      <p:sp>
        <p:nvSpPr>
          <p:cNvPr id="12" name="TextBox 11">
            <a:extLst>
              <a:ext uri="{FF2B5EF4-FFF2-40B4-BE49-F238E27FC236}">
                <a16:creationId xmlns:a16="http://schemas.microsoft.com/office/drawing/2014/main" id="{EE8A3040-7419-07DE-FB2D-BA7F6FA571DB}"/>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551466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224366" y="881031"/>
            <a:ext cx="7634321" cy="84638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sz="1600" b="1">
              <a:latin typeface="Century Gothic"/>
              <a:cs typeface="Calibri"/>
            </a:endParaRPr>
          </a:p>
          <a:p>
            <a:pPr>
              <a:lnSpc>
                <a:spcPct val="150000"/>
              </a:lnSpc>
            </a:pPr>
            <a:endParaRPr lang="en-US" sz="1600">
              <a:latin typeface="Century Gothic"/>
            </a:endParaRPr>
          </a:p>
          <a:p>
            <a:pPr>
              <a:lnSpc>
                <a:spcPct val="150000"/>
              </a:lnSpc>
            </a:pPr>
            <a:r>
              <a:rPr lang="en-US" sz="1600">
                <a:latin typeface="Century Gothic"/>
              </a:rPr>
              <a:t>□ </a:t>
            </a:r>
            <a:r>
              <a:rPr lang="en-US" sz="1600" err="1">
                <a:latin typeface="Century Gothic"/>
                <a:ea typeface="+mn-lt"/>
                <a:cs typeface="+mn-lt"/>
              </a:rPr>
              <a:t>Acheter</a:t>
            </a:r>
            <a:r>
              <a:rPr lang="en-US" sz="1600">
                <a:latin typeface="Century Gothic"/>
                <a:ea typeface="+mn-lt"/>
                <a:cs typeface="+mn-lt"/>
              </a:rPr>
              <a:t> </a:t>
            </a:r>
            <a:r>
              <a:rPr lang="en-US" sz="1600" err="1">
                <a:latin typeface="Century Gothic"/>
                <a:ea typeface="+mn-lt"/>
                <a:cs typeface="+mn-lt"/>
              </a:rPr>
              <a:t>une</a:t>
            </a:r>
            <a:r>
              <a:rPr lang="en-US" sz="1600">
                <a:latin typeface="Century Gothic"/>
                <a:ea typeface="+mn-lt"/>
                <a:cs typeface="+mn-lt"/>
              </a:rPr>
              <a:t> </a:t>
            </a:r>
            <a:r>
              <a:rPr lang="en-US" sz="1600" err="1">
                <a:latin typeface="Century Gothic"/>
                <a:ea typeface="+mn-lt"/>
                <a:cs typeface="+mn-lt"/>
              </a:rPr>
              <a:t>cuisinière</a:t>
            </a:r>
            <a:r>
              <a:rPr lang="en-US" sz="1600">
                <a:latin typeface="Century Gothic"/>
                <a:ea typeface="+mn-lt"/>
                <a:cs typeface="+mn-lt"/>
              </a:rPr>
              <a:t> avec</a:t>
            </a:r>
            <a:r>
              <a:rPr lang="en-US" sz="1600" b="1">
                <a:latin typeface="Century Gothic"/>
                <a:ea typeface="+mn-lt"/>
                <a:cs typeface="+mn-lt"/>
              </a:rPr>
              <a:t> </a:t>
            </a:r>
            <a:r>
              <a:rPr lang="en-US" sz="1600" b="1" err="1">
                <a:latin typeface="Century Gothic"/>
                <a:ea typeface="+mn-lt"/>
                <a:cs typeface="+mn-lt"/>
              </a:rPr>
              <a:t>fonction</a:t>
            </a:r>
            <a:r>
              <a:rPr lang="en-US" sz="1600" b="1">
                <a:latin typeface="Century Gothic"/>
                <a:ea typeface="+mn-lt"/>
                <a:cs typeface="+mn-lt"/>
              </a:rPr>
              <a:t> </a:t>
            </a:r>
            <a:r>
              <a:rPr lang="en-US" sz="1600" b="1" err="1">
                <a:latin typeface="Century Gothic"/>
                <a:ea typeface="+mn-lt"/>
                <a:cs typeface="+mn-lt"/>
              </a:rPr>
              <a:t>d’arrêt</a:t>
            </a:r>
            <a:r>
              <a:rPr lang="en-US" sz="1600" b="1">
                <a:latin typeface="Century Gothic"/>
                <a:ea typeface="+mn-lt"/>
                <a:cs typeface="+mn-lt"/>
              </a:rPr>
              <a:t> </a:t>
            </a:r>
            <a:r>
              <a:rPr lang="en-US" sz="1600" b="1" err="1">
                <a:latin typeface="Century Gothic"/>
                <a:ea typeface="+mn-lt"/>
                <a:cs typeface="+mn-lt"/>
              </a:rPr>
              <a:t>automatique</a:t>
            </a:r>
            <a:endParaRPr lang="en-US" sz="1600" b="1">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err="1">
                <a:latin typeface="Century Gothic"/>
                <a:ea typeface="+mn-lt"/>
                <a:cs typeface="+mn-lt"/>
              </a:rPr>
              <a:t>Cuisiner</a:t>
            </a:r>
            <a:r>
              <a:rPr lang="en-US" sz="1600">
                <a:latin typeface="Century Gothic"/>
                <a:ea typeface="+mn-lt"/>
                <a:cs typeface="+mn-lt"/>
              </a:rPr>
              <a:t> à </a:t>
            </a:r>
            <a:r>
              <a:rPr lang="en-US" sz="1600" b="1" err="1">
                <a:latin typeface="Century Gothic"/>
                <a:ea typeface="+mn-lt"/>
                <a:cs typeface="+mn-lt"/>
              </a:rPr>
              <a:t>basse</a:t>
            </a:r>
            <a:r>
              <a:rPr lang="en-US" sz="1600" b="1">
                <a:latin typeface="Century Gothic"/>
                <a:ea typeface="+mn-lt"/>
                <a:cs typeface="+mn-lt"/>
              </a:rPr>
              <a:t> </a:t>
            </a:r>
            <a:r>
              <a:rPr lang="en-US" sz="1600" b="1" err="1">
                <a:latin typeface="Century Gothic"/>
                <a:ea typeface="+mn-lt"/>
                <a:cs typeface="+mn-lt"/>
              </a:rPr>
              <a:t>température</a:t>
            </a:r>
            <a:r>
              <a:rPr lang="en-US" sz="1600">
                <a:latin typeface="Century Gothic"/>
                <a:ea typeface="+mn-lt"/>
                <a:cs typeface="+mn-lt"/>
              </a:rPr>
              <a:t> pour </a:t>
            </a:r>
            <a:r>
              <a:rPr lang="en-US" sz="1600" err="1">
                <a:latin typeface="Century Gothic"/>
                <a:ea typeface="+mn-lt"/>
                <a:cs typeface="+mn-lt"/>
              </a:rPr>
              <a:t>éviter</a:t>
            </a:r>
            <a:r>
              <a:rPr lang="en-US" sz="1600">
                <a:latin typeface="Century Gothic"/>
                <a:ea typeface="+mn-lt"/>
                <a:cs typeface="+mn-lt"/>
              </a:rPr>
              <a:t> les </a:t>
            </a:r>
            <a:r>
              <a:rPr lang="en-US" sz="1600" err="1">
                <a:latin typeface="Century Gothic"/>
                <a:ea typeface="+mn-lt"/>
                <a:cs typeface="+mn-lt"/>
              </a:rPr>
              <a:t>brûlures</a:t>
            </a:r>
            <a:endParaRPr lang="en-US" sz="1600">
              <a:latin typeface="Century Gothic"/>
              <a:ea typeface="+mn-lt"/>
              <a:cs typeface="+mn-lt"/>
            </a:endParaRPr>
          </a:p>
          <a:p>
            <a:pPr>
              <a:lnSpc>
                <a:spcPct val="150000"/>
              </a:lnSpc>
            </a:pPr>
            <a:endParaRPr lang="en-US" sz="1600">
              <a:latin typeface="Century Gothic"/>
              <a:cs typeface="Calibri"/>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err="1">
                <a:latin typeface="Century Gothic"/>
                <a:ea typeface="+mn-lt"/>
                <a:cs typeface="+mn-lt"/>
              </a:rPr>
              <a:t>Créer</a:t>
            </a:r>
            <a:r>
              <a:rPr lang="en-US" sz="1600">
                <a:latin typeface="Century Gothic"/>
                <a:ea typeface="+mn-lt"/>
                <a:cs typeface="+mn-lt"/>
              </a:rPr>
              <a:t> de </a:t>
            </a:r>
            <a:r>
              <a:rPr lang="en-US" sz="1600" b="1" err="1">
                <a:latin typeface="Century Gothic"/>
                <a:ea typeface="+mn-lt"/>
                <a:cs typeface="+mn-lt"/>
              </a:rPr>
              <a:t>l'espace</a:t>
            </a:r>
            <a:r>
              <a:rPr lang="en-US" sz="1600" b="1">
                <a:latin typeface="Century Gothic"/>
                <a:ea typeface="+mn-lt"/>
                <a:cs typeface="+mn-lt"/>
              </a:rPr>
              <a:t> libre </a:t>
            </a:r>
            <a:r>
              <a:rPr lang="en-US" sz="1600" b="1" err="1">
                <a:latin typeface="Century Gothic"/>
                <a:ea typeface="+mn-lt"/>
                <a:cs typeface="+mn-lt"/>
              </a:rPr>
              <a:t>près</a:t>
            </a:r>
            <a:r>
              <a:rPr lang="en-US" sz="1600" b="1">
                <a:latin typeface="Century Gothic"/>
                <a:ea typeface="+mn-lt"/>
                <a:cs typeface="+mn-lt"/>
              </a:rPr>
              <a:t> de la </a:t>
            </a:r>
            <a:r>
              <a:rPr lang="en-US" sz="1600" b="1" err="1">
                <a:latin typeface="Century Gothic"/>
                <a:ea typeface="+mn-lt"/>
                <a:cs typeface="+mn-lt"/>
              </a:rPr>
              <a:t>cuisinière</a:t>
            </a:r>
            <a:r>
              <a:rPr lang="en-US" sz="1600">
                <a:latin typeface="Century Gothic"/>
                <a:ea typeface="+mn-lt"/>
                <a:cs typeface="+mn-lt"/>
              </a:rPr>
              <a:t>/du four pour </a:t>
            </a:r>
            <a:r>
              <a:rPr lang="en-US" sz="1600" err="1">
                <a:latin typeface="Century Gothic"/>
                <a:ea typeface="+mn-lt"/>
                <a:cs typeface="+mn-lt"/>
              </a:rPr>
              <a:t>déposer</a:t>
            </a:r>
            <a:r>
              <a:rPr lang="en-US" sz="1600">
                <a:latin typeface="Century Gothic"/>
                <a:ea typeface="+mn-lt"/>
                <a:cs typeface="+mn-lt"/>
              </a:rPr>
              <a:t> des plats </a:t>
            </a:r>
            <a:r>
              <a:rPr lang="en-US" sz="1600" err="1">
                <a:latin typeface="Century Gothic"/>
                <a:ea typeface="+mn-lt"/>
                <a:cs typeface="+mn-lt"/>
              </a:rPr>
              <a:t>chauds</a:t>
            </a:r>
            <a:r>
              <a:rPr lang="en-US" sz="1600">
                <a:latin typeface="Century Gothic"/>
                <a:ea typeface="+mn-lt"/>
                <a:cs typeface="+mn-lt"/>
              </a:rPr>
              <a:t> pris du four</a:t>
            </a:r>
          </a:p>
          <a:p>
            <a:pPr>
              <a:lnSpc>
                <a:spcPct val="150000"/>
              </a:lnSpc>
            </a:pPr>
            <a:endParaRPr lang="en-US" sz="1600">
              <a:latin typeface="Century Gothic"/>
              <a:cs typeface="Calibri"/>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err="1">
                <a:latin typeface="Century Gothic"/>
                <a:ea typeface="+mn-lt"/>
                <a:cs typeface="+mn-lt"/>
              </a:rPr>
              <a:t>Utiliser</a:t>
            </a:r>
            <a:r>
              <a:rPr lang="en-US" sz="1600">
                <a:latin typeface="Century Gothic"/>
                <a:ea typeface="+mn-lt"/>
                <a:cs typeface="+mn-lt"/>
              </a:rPr>
              <a:t> un </a:t>
            </a:r>
            <a:r>
              <a:rPr lang="en-US" sz="1600" b="1" err="1">
                <a:latin typeface="Century Gothic"/>
                <a:ea typeface="+mn-lt"/>
                <a:cs typeface="+mn-lt"/>
              </a:rPr>
              <a:t>stabilisateur</a:t>
            </a:r>
            <a:r>
              <a:rPr lang="en-US" sz="1600" b="1">
                <a:latin typeface="Century Gothic"/>
                <a:ea typeface="+mn-lt"/>
                <a:cs typeface="+mn-lt"/>
              </a:rPr>
              <a:t> de </a:t>
            </a:r>
            <a:r>
              <a:rPr lang="en-US" sz="1600" b="1" err="1">
                <a:latin typeface="Century Gothic"/>
                <a:ea typeface="+mn-lt"/>
                <a:cs typeface="+mn-lt"/>
              </a:rPr>
              <a:t>poignée</a:t>
            </a:r>
            <a:r>
              <a:rPr lang="en-US" sz="1600">
                <a:latin typeface="Century Gothic"/>
                <a:ea typeface="+mn-lt"/>
                <a:cs typeface="+mn-lt"/>
              </a:rPr>
              <a:t> pour </a:t>
            </a:r>
            <a:r>
              <a:rPr lang="en-US" sz="1600" err="1">
                <a:latin typeface="Century Gothic"/>
                <a:ea typeface="+mn-lt"/>
                <a:cs typeface="+mn-lt"/>
              </a:rPr>
              <a:t>empêcher</a:t>
            </a:r>
            <a:r>
              <a:rPr lang="en-US" sz="1600">
                <a:latin typeface="Century Gothic"/>
                <a:ea typeface="+mn-lt"/>
                <a:cs typeface="+mn-lt"/>
              </a:rPr>
              <a:t> les pots de </a:t>
            </a:r>
            <a:r>
              <a:rPr lang="en-US" sz="1600" err="1">
                <a:latin typeface="Century Gothic"/>
                <a:ea typeface="+mn-lt"/>
                <a:cs typeface="+mn-lt"/>
              </a:rPr>
              <a:t>basculer</a:t>
            </a:r>
            <a:endParaRPr lang="en-US" sz="1600">
              <a:latin typeface="Century Gothic"/>
              <a:cs typeface="Calibri"/>
            </a:endParaRPr>
          </a:p>
          <a:p>
            <a:endParaRPr lang="en-US" sz="1600">
              <a:latin typeface="Century Gothic"/>
              <a:cs typeface="Calibri"/>
            </a:endParaRPr>
          </a:p>
        </p:txBody>
      </p:sp>
      <p:sp>
        <p:nvSpPr>
          <p:cNvPr id="8" name="TextBox 7">
            <a:extLst>
              <a:ext uri="{FF2B5EF4-FFF2-40B4-BE49-F238E27FC236}">
                <a16:creationId xmlns:a16="http://schemas.microsoft.com/office/drawing/2014/main" id="{802B9B66-4A23-F5DF-C623-0F9284824009}"/>
              </a:ext>
            </a:extLst>
          </p:cNvPr>
          <p:cNvSpPr txBox="1"/>
          <p:nvPr/>
        </p:nvSpPr>
        <p:spPr>
          <a:xfrm>
            <a:off x="64642" y="-81514"/>
            <a:ext cx="7700074"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Century Gothic"/>
              </a:rPr>
              <a:t>2. </a:t>
            </a:r>
            <a:r>
              <a:rPr lang="en-US" sz="2400" b="1" err="1">
                <a:latin typeface="Century Gothic"/>
              </a:rPr>
              <a:t>L'utilisation</a:t>
            </a:r>
            <a:r>
              <a:rPr lang="en-US" sz="2400" b="1">
                <a:latin typeface="Century Gothic"/>
              </a:rPr>
              <a:t> du four et /</a:t>
            </a:r>
            <a:r>
              <a:rPr lang="en-US" sz="2400" b="1" err="1">
                <a:latin typeface="Century Gothic"/>
              </a:rPr>
              <a:t>ou</a:t>
            </a:r>
            <a:r>
              <a:rPr lang="en-US" sz="2400" b="1">
                <a:latin typeface="Century Gothic"/>
              </a:rPr>
              <a:t> de la </a:t>
            </a:r>
            <a:r>
              <a:rPr lang="en-US" sz="2400" b="1" err="1">
                <a:latin typeface="Century Gothic"/>
              </a:rPr>
              <a:t>cuisinière</a:t>
            </a:r>
            <a:endParaRPr lang="en-US" sz="2400" err="1">
              <a:ea typeface="+mn-lt"/>
              <a:cs typeface="+mn-lt"/>
            </a:endParaRPr>
          </a:p>
          <a:p>
            <a:endParaRPr lang="en-CA" sz="2000" b="1">
              <a:latin typeface="Century Gothic"/>
            </a:endParaRPr>
          </a:p>
        </p:txBody>
      </p:sp>
      <p:pic>
        <p:nvPicPr>
          <p:cNvPr id="9" name="Picture 10">
            <a:extLst>
              <a:ext uri="{FF2B5EF4-FFF2-40B4-BE49-F238E27FC236}">
                <a16:creationId xmlns:a16="http://schemas.microsoft.com/office/drawing/2014/main" id="{1C76066B-441D-7AD3-5EAC-6BD386FDC761}"/>
              </a:ext>
            </a:extLst>
          </p:cNvPr>
          <p:cNvPicPr>
            <a:picLocks noChangeAspect="1"/>
          </p:cNvPicPr>
          <p:nvPr/>
        </p:nvPicPr>
        <p:blipFill>
          <a:blip r:embed="rId3"/>
          <a:stretch>
            <a:fillRect/>
          </a:stretch>
        </p:blipFill>
        <p:spPr>
          <a:xfrm>
            <a:off x="5842867" y="469809"/>
            <a:ext cx="840405" cy="831686"/>
          </a:xfrm>
          <a:prstGeom prst="rect">
            <a:avLst/>
          </a:prstGeom>
        </p:spPr>
      </p:pic>
      <p:pic>
        <p:nvPicPr>
          <p:cNvPr id="11" name="Picture 11">
            <a:extLst>
              <a:ext uri="{FF2B5EF4-FFF2-40B4-BE49-F238E27FC236}">
                <a16:creationId xmlns:a16="http://schemas.microsoft.com/office/drawing/2014/main" id="{17C4C1F4-0E73-0B1A-7FC7-7817F7406E00}"/>
              </a:ext>
            </a:extLst>
          </p:cNvPr>
          <p:cNvPicPr>
            <a:picLocks noChangeAspect="1"/>
          </p:cNvPicPr>
          <p:nvPr/>
        </p:nvPicPr>
        <p:blipFill>
          <a:blip r:embed="rId4"/>
          <a:stretch>
            <a:fillRect/>
          </a:stretch>
        </p:blipFill>
        <p:spPr>
          <a:xfrm>
            <a:off x="5784850" y="3689407"/>
            <a:ext cx="587189" cy="573742"/>
          </a:xfrm>
          <a:prstGeom prst="rect">
            <a:avLst/>
          </a:prstGeom>
        </p:spPr>
      </p:pic>
      <p:pic>
        <p:nvPicPr>
          <p:cNvPr id="14" name="Picture 14" descr="A picture containing diagram&#10;&#10;Description automatically generated">
            <a:extLst>
              <a:ext uri="{FF2B5EF4-FFF2-40B4-BE49-F238E27FC236}">
                <a16:creationId xmlns:a16="http://schemas.microsoft.com/office/drawing/2014/main" id="{8AADFAE5-4CEF-7670-88AC-F228B293073F}"/>
              </a:ext>
            </a:extLst>
          </p:cNvPr>
          <p:cNvPicPr>
            <a:picLocks noChangeAspect="1"/>
          </p:cNvPicPr>
          <p:nvPr/>
        </p:nvPicPr>
        <p:blipFill>
          <a:blip r:embed="rId5"/>
          <a:stretch>
            <a:fillRect/>
          </a:stretch>
        </p:blipFill>
        <p:spPr>
          <a:xfrm>
            <a:off x="2253166" y="5307479"/>
            <a:ext cx="941005" cy="753172"/>
          </a:xfrm>
          <a:prstGeom prst="rect">
            <a:avLst/>
          </a:prstGeom>
        </p:spPr>
      </p:pic>
      <p:pic>
        <p:nvPicPr>
          <p:cNvPr id="15" name="Picture 15" descr="Text, whiteboard&#10;&#10;Description automatically generated">
            <a:extLst>
              <a:ext uri="{FF2B5EF4-FFF2-40B4-BE49-F238E27FC236}">
                <a16:creationId xmlns:a16="http://schemas.microsoft.com/office/drawing/2014/main" id="{77E8953B-405B-5760-23AE-A1C03BBA893B}"/>
              </a:ext>
            </a:extLst>
          </p:cNvPr>
          <p:cNvPicPr>
            <a:picLocks noChangeAspect="1"/>
          </p:cNvPicPr>
          <p:nvPr/>
        </p:nvPicPr>
        <p:blipFill>
          <a:blip r:embed="rId6"/>
          <a:stretch>
            <a:fillRect/>
          </a:stretch>
        </p:blipFill>
        <p:spPr>
          <a:xfrm>
            <a:off x="2016357" y="7962804"/>
            <a:ext cx="712561" cy="712596"/>
          </a:xfrm>
          <a:prstGeom prst="rect">
            <a:avLst/>
          </a:prstGeom>
        </p:spPr>
      </p:pic>
      <p:sp>
        <p:nvSpPr>
          <p:cNvPr id="4" name="TextBox 3">
            <a:extLst>
              <a:ext uri="{FF2B5EF4-FFF2-40B4-BE49-F238E27FC236}">
                <a16:creationId xmlns:a16="http://schemas.microsoft.com/office/drawing/2014/main" id="{16EA8183-9096-9F8A-6C21-202AD9812925}"/>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2958124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04961" y="36935"/>
            <a:ext cx="1009492"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453312" y="118241"/>
            <a:ext cx="608690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63553" y="983640"/>
            <a:ext cx="7567986" cy="8349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a:t>
            </a:r>
            <a:r>
              <a:rPr lang="en-US">
                <a:latin typeface="Century Gothic"/>
                <a:ea typeface="+mn-lt"/>
                <a:cs typeface="+mn-lt"/>
              </a:rPr>
              <a:t>Demander de </a:t>
            </a:r>
            <a:r>
              <a:rPr lang="en-US" b="1" err="1">
                <a:latin typeface="Century Gothic"/>
                <a:ea typeface="+mn-lt"/>
                <a:cs typeface="+mn-lt"/>
              </a:rPr>
              <a:t>l’aide</a:t>
            </a:r>
            <a:r>
              <a:rPr lang="en-US" b="1">
                <a:latin typeface="Century Gothic"/>
                <a:ea typeface="+mn-lt"/>
                <a:cs typeface="+mn-lt"/>
              </a:rPr>
              <a:t> pour </a:t>
            </a:r>
            <a:r>
              <a:rPr lang="en-US" b="1" err="1">
                <a:latin typeface="Century Gothic"/>
                <a:ea typeface="+mn-lt"/>
                <a:cs typeface="+mn-lt"/>
              </a:rPr>
              <a:t>couper</a:t>
            </a:r>
            <a:r>
              <a:rPr lang="en-US">
                <a:latin typeface="Century Gothic"/>
                <a:ea typeface="+mn-lt"/>
                <a:cs typeface="+mn-lt"/>
              </a:rPr>
              <a:t> les fruits </a:t>
            </a:r>
            <a:r>
              <a:rPr lang="en-US" err="1">
                <a:latin typeface="Century Gothic"/>
                <a:ea typeface="+mn-lt"/>
                <a:cs typeface="+mn-lt"/>
              </a:rPr>
              <a:t>ou</a:t>
            </a:r>
            <a:r>
              <a:rPr lang="en-US">
                <a:latin typeface="Century Gothic"/>
                <a:ea typeface="+mn-lt"/>
                <a:cs typeface="+mn-lt"/>
              </a:rPr>
              <a:t> les </a:t>
            </a:r>
            <a:r>
              <a:rPr lang="en-US" err="1">
                <a:latin typeface="Century Gothic"/>
                <a:ea typeface="+mn-lt"/>
                <a:cs typeface="+mn-lt"/>
              </a:rPr>
              <a:t>légumes</a:t>
            </a:r>
            <a:r>
              <a:rPr lang="en-US">
                <a:latin typeface="Century Gothic"/>
                <a:ea typeface="+mn-lt"/>
                <a:cs typeface="+mn-lt"/>
              </a:rPr>
              <a:t> </a:t>
            </a:r>
            <a:r>
              <a:rPr lang="en-US" err="1">
                <a:latin typeface="Century Gothic"/>
                <a:ea typeface="+mn-lt"/>
                <a:cs typeface="+mn-lt"/>
              </a:rPr>
              <a:t>ou</a:t>
            </a:r>
            <a:r>
              <a:rPr lang="en-US">
                <a:latin typeface="Century Gothic"/>
                <a:ea typeface="+mn-lt"/>
                <a:cs typeface="+mn-lt"/>
              </a:rPr>
              <a:t> </a:t>
            </a:r>
            <a:r>
              <a:rPr lang="en-US" b="1" err="1">
                <a:latin typeface="Century Gothic"/>
                <a:ea typeface="+mn-lt"/>
                <a:cs typeface="+mn-lt"/>
              </a:rPr>
              <a:t>acheter</a:t>
            </a:r>
            <a:r>
              <a:rPr lang="en-US" b="1">
                <a:latin typeface="Century Gothic"/>
                <a:ea typeface="+mn-lt"/>
                <a:cs typeface="+mn-lt"/>
              </a:rPr>
              <a:t> des aliments coupés</a:t>
            </a:r>
            <a:endParaRPr lang="en-US" b="1">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a:t>
            </a:r>
            <a:r>
              <a:rPr lang="en-US" err="1">
                <a:latin typeface="Century Gothic"/>
                <a:ea typeface="+mn-lt"/>
                <a:cs typeface="+mn-lt"/>
              </a:rPr>
              <a:t>Utiliser</a:t>
            </a:r>
            <a:r>
              <a:rPr lang="en-US">
                <a:latin typeface="Century Gothic"/>
                <a:ea typeface="+mn-lt"/>
                <a:cs typeface="+mn-lt"/>
              </a:rPr>
              <a:t> des </a:t>
            </a:r>
            <a:r>
              <a:rPr lang="en-US" b="1">
                <a:latin typeface="Century Gothic"/>
                <a:ea typeface="+mn-lt"/>
                <a:cs typeface="+mn-lt"/>
              </a:rPr>
              <a:t>planches à </a:t>
            </a:r>
            <a:r>
              <a:rPr lang="en-US" b="1" err="1">
                <a:latin typeface="Century Gothic"/>
                <a:ea typeface="+mn-lt"/>
                <a:cs typeface="+mn-lt"/>
              </a:rPr>
              <a:t>découper</a:t>
            </a:r>
            <a:r>
              <a:rPr lang="en-US" b="1">
                <a:latin typeface="Century Gothic"/>
                <a:ea typeface="+mn-lt"/>
                <a:cs typeface="+mn-lt"/>
              </a:rPr>
              <a:t> anti-</a:t>
            </a:r>
            <a:r>
              <a:rPr lang="en-US" b="1" err="1">
                <a:latin typeface="Century Gothic"/>
                <a:ea typeface="+mn-lt"/>
                <a:cs typeface="+mn-lt"/>
              </a:rPr>
              <a:t>dérapantes</a:t>
            </a:r>
            <a:r>
              <a:rPr lang="en-US">
                <a:latin typeface="Century Gothic"/>
                <a:ea typeface="+mn-lt"/>
                <a:cs typeface="+mn-lt"/>
              </a:rPr>
              <a:t> avec du caoutchouc/des ventouses pour </a:t>
            </a:r>
            <a:r>
              <a:rPr lang="en-US" err="1">
                <a:latin typeface="Century Gothic"/>
                <a:ea typeface="+mn-lt"/>
                <a:cs typeface="+mn-lt"/>
              </a:rPr>
              <a:t>stabiliser</a:t>
            </a:r>
            <a:endParaRPr lang="en-US">
              <a:latin typeface="Century Gothic"/>
              <a:cs typeface="Calibri"/>
            </a:endParaRPr>
          </a:p>
          <a:p>
            <a:pPr>
              <a:lnSpc>
                <a:spcPct val="150000"/>
              </a:lnSpc>
            </a:pPr>
            <a:endParaRPr lang="en-US">
              <a:latin typeface="Century Gothic"/>
              <a:cs typeface="Calibri"/>
            </a:endParaRPr>
          </a:p>
          <a:p>
            <a:pPr>
              <a:lnSpc>
                <a:spcPct val="150000"/>
              </a:lnSpc>
            </a:pPr>
            <a:endParaRPr lang="en-US">
              <a:latin typeface="Century Gothic"/>
              <a:cs typeface="Calibri"/>
            </a:endParaRPr>
          </a:p>
          <a:p>
            <a:pPr>
              <a:lnSpc>
                <a:spcPct val="150000"/>
              </a:lnSpc>
            </a:pPr>
            <a:endParaRPr lang="en-US">
              <a:latin typeface="Century Gothic"/>
              <a:cs typeface="Calibri"/>
            </a:endParaRPr>
          </a:p>
          <a:p>
            <a:pPr>
              <a:lnSpc>
                <a:spcPct val="150000"/>
              </a:lnSpc>
            </a:pPr>
            <a:endParaRPr lang="en-US">
              <a:latin typeface="Century Gothic"/>
              <a:cs typeface="Calibri"/>
            </a:endParaRPr>
          </a:p>
          <a:p>
            <a:pPr>
              <a:lnSpc>
                <a:spcPct val="150000"/>
              </a:lnSpc>
            </a:pPr>
            <a:endParaRPr lang="en-US">
              <a:latin typeface="Century Gothic"/>
              <a:cs typeface="Calibri"/>
            </a:endParaRPr>
          </a:p>
          <a:p>
            <a:pPr>
              <a:lnSpc>
                <a:spcPct val="150000"/>
              </a:lnSpc>
            </a:pPr>
            <a:r>
              <a:rPr lang="en-US">
                <a:latin typeface="Century Gothic"/>
              </a:rPr>
              <a:t>□ </a:t>
            </a:r>
            <a:r>
              <a:rPr lang="en-US">
                <a:latin typeface="Century Gothic"/>
                <a:ea typeface="+mn-lt"/>
                <a:cs typeface="+mn-lt"/>
              </a:rPr>
              <a:t>Pour </a:t>
            </a:r>
            <a:r>
              <a:rPr lang="en-US" err="1">
                <a:latin typeface="Century Gothic"/>
                <a:ea typeface="+mn-lt"/>
                <a:cs typeface="+mn-lt"/>
              </a:rPr>
              <a:t>ouvrir</a:t>
            </a:r>
            <a:r>
              <a:rPr lang="en-US">
                <a:latin typeface="Century Gothic"/>
                <a:ea typeface="+mn-lt"/>
                <a:cs typeface="+mn-lt"/>
              </a:rPr>
              <a:t> les </a:t>
            </a:r>
            <a:r>
              <a:rPr lang="en-US" err="1">
                <a:latin typeface="Century Gothic"/>
                <a:ea typeface="+mn-lt"/>
                <a:cs typeface="+mn-lt"/>
              </a:rPr>
              <a:t>contenants</a:t>
            </a:r>
            <a:r>
              <a:rPr lang="en-US">
                <a:latin typeface="Century Gothic"/>
                <a:ea typeface="+mn-lt"/>
                <a:cs typeface="+mn-lt"/>
              </a:rPr>
              <a:t>, </a:t>
            </a:r>
            <a:r>
              <a:rPr lang="en-US" err="1">
                <a:latin typeface="Century Gothic"/>
                <a:ea typeface="+mn-lt"/>
                <a:cs typeface="+mn-lt"/>
              </a:rPr>
              <a:t>utiliser</a:t>
            </a:r>
            <a:r>
              <a:rPr lang="en-US">
                <a:latin typeface="Century Gothic"/>
                <a:ea typeface="+mn-lt"/>
                <a:cs typeface="+mn-lt"/>
              </a:rPr>
              <a:t> un </a:t>
            </a:r>
            <a:r>
              <a:rPr lang="en-US" b="1" err="1">
                <a:latin typeface="Century Gothic"/>
                <a:ea typeface="+mn-lt"/>
                <a:cs typeface="+mn-lt"/>
              </a:rPr>
              <a:t>ouvre-boîte</a:t>
            </a:r>
            <a:r>
              <a:rPr lang="en-US" b="1">
                <a:latin typeface="Century Gothic"/>
                <a:ea typeface="+mn-lt"/>
                <a:cs typeface="+mn-lt"/>
              </a:rPr>
              <a:t> </a:t>
            </a:r>
            <a:r>
              <a:rPr lang="en-US" b="1" err="1">
                <a:latin typeface="Century Gothic"/>
                <a:ea typeface="+mn-lt"/>
                <a:cs typeface="+mn-lt"/>
              </a:rPr>
              <a:t>électrique</a:t>
            </a:r>
            <a:r>
              <a:rPr lang="en-US">
                <a:latin typeface="Century Gothic"/>
                <a:ea typeface="+mn-lt"/>
                <a:cs typeface="+mn-lt"/>
              </a:rPr>
              <a:t> </a:t>
            </a:r>
            <a:endParaRPr lang="en-US" b="1">
              <a:latin typeface="Century Gothic"/>
              <a:ea typeface="+mn-lt"/>
              <a:cs typeface="+mn-lt"/>
            </a:endParaRPr>
          </a:p>
          <a:p>
            <a:pPr>
              <a:lnSpc>
                <a:spcPct val="150000"/>
              </a:lnSpc>
            </a:pPr>
            <a:r>
              <a:rPr lang="en-US" err="1">
                <a:latin typeface="Century Gothic"/>
                <a:ea typeface="+mn-lt"/>
                <a:cs typeface="+mn-lt"/>
              </a:rPr>
              <a:t>ou</a:t>
            </a:r>
            <a:r>
              <a:rPr lang="en-US">
                <a:latin typeface="Century Gothic"/>
                <a:ea typeface="+mn-lt"/>
                <a:cs typeface="+mn-lt"/>
              </a:rPr>
              <a:t> un </a:t>
            </a:r>
            <a:r>
              <a:rPr lang="en-US" b="1" err="1">
                <a:latin typeface="Century Gothic"/>
                <a:ea typeface="+mn-lt"/>
                <a:cs typeface="+mn-lt"/>
              </a:rPr>
              <a:t>ouvre</a:t>
            </a:r>
            <a:r>
              <a:rPr lang="en-US" b="1">
                <a:latin typeface="Century Gothic"/>
                <a:ea typeface="+mn-lt"/>
                <a:cs typeface="+mn-lt"/>
              </a:rPr>
              <a:t>-pot à </a:t>
            </a:r>
            <a:r>
              <a:rPr lang="en-US" b="1" err="1">
                <a:latin typeface="Century Gothic"/>
                <a:ea typeface="+mn-lt"/>
                <a:cs typeface="+mn-lt"/>
              </a:rPr>
              <a:t>une</a:t>
            </a:r>
            <a:r>
              <a:rPr lang="en-US" b="1">
                <a:latin typeface="Century Gothic"/>
                <a:ea typeface="+mn-lt"/>
                <a:cs typeface="+mn-lt"/>
              </a:rPr>
              <a:t> main</a:t>
            </a:r>
            <a:r>
              <a:rPr lang="en-US">
                <a:latin typeface="Century Gothic"/>
                <a:ea typeface="+mn-lt"/>
                <a:cs typeface="+mn-lt"/>
              </a:rPr>
              <a:t>. </a:t>
            </a:r>
            <a:endParaRPr lang="en-US" b="1">
              <a:latin typeface="Century Gothic"/>
              <a:ea typeface="+mn-lt"/>
              <a:cs typeface="+mn-lt"/>
            </a:endParaRPr>
          </a:p>
          <a:p>
            <a:pPr>
              <a:lnSpc>
                <a:spcPct val="150000"/>
              </a:lnSpc>
            </a:pPr>
            <a:endParaRPr lang="en-US">
              <a:latin typeface="Century Gothic"/>
              <a:cs typeface="Calibri"/>
            </a:endParaRPr>
          </a:p>
        </p:txBody>
      </p:sp>
      <p:sp>
        <p:nvSpPr>
          <p:cNvPr id="5" name="TextBox 4">
            <a:extLst>
              <a:ext uri="{FF2B5EF4-FFF2-40B4-BE49-F238E27FC236}">
                <a16:creationId xmlns:a16="http://schemas.microsoft.com/office/drawing/2014/main" id="{47E34106-1861-7141-AD82-9AB2BB27D840}"/>
              </a:ext>
            </a:extLst>
          </p:cNvPr>
          <p:cNvSpPr txBox="1"/>
          <p:nvPr/>
        </p:nvSpPr>
        <p:spPr>
          <a:xfrm>
            <a:off x="1661016" y="935"/>
            <a:ext cx="334197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3. La </a:t>
            </a:r>
            <a:r>
              <a:rPr lang="en-CA" sz="2800" b="1" err="1">
                <a:latin typeface="Century Gothic"/>
              </a:rPr>
              <a:t>préparation</a:t>
            </a:r>
            <a:endParaRPr lang="en-US" err="1">
              <a:latin typeface="Century Gothic"/>
            </a:endParaRPr>
          </a:p>
        </p:txBody>
      </p:sp>
      <p:pic>
        <p:nvPicPr>
          <p:cNvPr id="9" name="Picture 11">
            <a:extLst>
              <a:ext uri="{FF2B5EF4-FFF2-40B4-BE49-F238E27FC236}">
                <a16:creationId xmlns:a16="http://schemas.microsoft.com/office/drawing/2014/main" id="{51D07A7F-7FA0-7550-7ED8-69801ACDC8D5}"/>
              </a:ext>
            </a:extLst>
          </p:cNvPr>
          <p:cNvPicPr>
            <a:picLocks noChangeAspect="1"/>
          </p:cNvPicPr>
          <p:nvPr/>
        </p:nvPicPr>
        <p:blipFill>
          <a:blip r:embed="rId3"/>
          <a:stretch>
            <a:fillRect/>
          </a:stretch>
        </p:blipFill>
        <p:spPr>
          <a:xfrm>
            <a:off x="4717598" y="36154"/>
            <a:ext cx="1081166" cy="1159421"/>
          </a:xfrm>
          <a:prstGeom prst="rect">
            <a:avLst/>
          </a:prstGeom>
        </p:spPr>
      </p:pic>
      <p:pic>
        <p:nvPicPr>
          <p:cNvPr id="3" name="Picture 3">
            <a:extLst>
              <a:ext uri="{FF2B5EF4-FFF2-40B4-BE49-F238E27FC236}">
                <a16:creationId xmlns:a16="http://schemas.microsoft.com/office/drawing/2014/main" id="{68C6C771-8038-DA68-7F68-EBF975BF4991}"/>
              </a:ext>
            </a:extLst>
          </p:cNvPr>
          <p:cNvPicPr>
            <a:picLocks noChangeAspect="1"/>
          </p:cNvPicPr>
          <p:nvPr/>
        </p:nvPicPr>
        <p:blipFill>
          <a:blip r:embed="rId4"/>
          <a:stretch>
            <a:fillRect/>
          </a:stretch>
        </p:blipFill>
        <p:spPr>
          <a:xfrm>
            <a:off x="2688209" y="1545516"/>
            <a:ext cx="960828" cy="881918"/>
          </a:xfrm>
          <a:prstGeom prst="rect">
            <a:avLst/>
          </a:prstGeom>
        </p:spPr>
      </p:pic>
      <p:pic>
        <p:nvPicPr>
          <p:cNvPr id="4" name="Picture 6">
            <a:extLst>
              <a:ext uri="{FF2B5EF4-FFF2-40B4-BE49-F238E27FC236}">
                <a16:creationId xmlns:a16="http://schemas.microsoft.com/office/drawing/2014/main" id="{1EC5773E-C7AA-1A77-5506-FADD49FB7ADF}"/>
              </a:ext>
            </a:extLst>
          </p:cNvPr>
          <p:cNvPicPr>
            <a:picLocks noChangeAspect="1"/>
          </p:cNvPicPr>
          <p:nvPr/>
        </p:nvPicPr>
        <p:blipFill>
          <a:blip r:embed="rId5"/>
          <a:stretch>
            <a:fillRect/>
          </a:stretch>
        </p:blipFill>
        <p:spPr>
          <a:xfrm>
            <a:off x="2594467" y="4154114"/>
            <a:ext cx="1252167" cy="1157805"/>
          </a:xfrm>
          <a:prstGeom prst="rect">
            <a:avLst/>
          </a:prstGeom>
        </p:spPr>
      </p:pic>
      <p:pic>
        <p:nvPicPr>
          <p:cNvPr id="7" name="Picture 7">
            <a:extLst>
              <a:ext uri="{FF2B5EF4-FFF2-40B4-BE49-F238E27FC236}">
                <a16:creationId xmlns:a16="http://schemas.microsoft.com/office/drawing/2014/main" id="{3E92EFBD-42D9-4A4C-51F4-896AF3109C87}"/>
              </a:ext>
            </a:extLst>
          </p:cNvPr>
          <p:cNvPicPr>
            <a:picLocks noChangeAspect="1"/>
          </p:cNvPicPr>
          <p:nvPr/>
        </p:nvPicPr>
        <p:blipFill>
          <a:blip r:embed="rId6"/>
          <a:stretch>
            <a:fillRect/>
          </a:stretch>
        </p:blipFill>
        <p:spPr>
          <a:xfrm>
            <a:off x="5254850" y="7286476"/>
            <a:ext cx="740423" cy="697992"/>
          </a:xfrm>
          <a:prstGeom prst="rect">
            <a:avLst/>
          </a:prstGeom>
        </p:spPr>
      </p:pic>
      <p:sp>
        <p:nvSpPr>
          <p:cNvPr id="10" name="TextBox 9">
            <a:extLst>
              <a:ext uri="{FF2B5EF4-FFF2-40B4-BE49-F238E27FC236}">
                <a16:creationId xmlns:a16="http://schemas.microsoft.com/office/drawing/2014/main" id="{E5371FB8-90CD-EDE9-6895-F990C30BD1C5}"/>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2924692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D9B0D7-9507-D637-DC17-D2BDE199FC5E}"/>
              </a:ext>
            </a:extLst>
          </p:cNvPr>
          <p:cNvSpPr/>
          <p:nvPr/>
        </p:nvSpPr>
        <p:spPr>
          <a:xfrm>
            <a:off x="4114800" y="6588062"/>
            <a:ext cx="3429000" cy="1922929"/>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151773" y="413503"/>
            <a:ext cx="7244499" cy="9510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a:latin typeface="Century Gothic"/>
            </a:endParaRPr>
          </a:p>
          <a:p>
            <a:pPr>
              <a:lnSpc>
                <a:spcPct val="150000"/>
              </a:lnSpc>
            </a:pPr>
            <a:r>
              <a:rPr lang="en-US">
                <a:latin typeface="Century Gothic"/>
              </a:rPr>
              <a:t>To</a:t>
            </a:r>
            <a:r>
              <a:rPr lang="en-US" b="1">
                <a:latin typeface="Century Gothic"/>
              </a:rPr>
              <a:t> prevent accidents</a:t>
            </a:r>
            <a:r>
              <a:rPr lang="en-US">
                <a:latin typeface="Century Gothic"/>
              </a:rPr>
              <a:t>, it is important to</a:t>
            </a:r>
            <a:r>
              <a:rPr lang="en-US" b="1">
                <a:latin typeface="Century Gothic"/>
              </a:rPr>
              <a:t> consider</a:t>
            </a:r>
            <a:r>
              <a:rPr lang="en-US">
                <a:latin typeface="Century Gothic"/>
              </a:rPr>
              <a:t> the following: </a:t>
            </a:r>
            <a:endParaRPr lang="en-US">
              <a:latin typeface="Century Gothic"/>
              <a:cs typeface="Calibri"/>
            </a:endParaRPr>
          </a:p>
          <a:p>
            <a:pPr>
              <a:lnSpc>
                <a:spcPct val="150000"/>
              </a:lnSpc>
            </a:pPr>
            <a:endParaRPr lang="en-US">
              <a:latin typeface="Century Gothic"/>
              <a:cs typeface="Calibri"/>
            </a:endParaRPr>
          </a:p>
          <a:p>
            <a:pPr marL="1257300" lvl="2" indent="-342900">
              <a:lnSpc>
                <a:spcPct val="150000"/>
              </a:lnSpc>
              <a:buAutoNum type="arabicPeriod"/>
            </a:pPr>
            <a:r>
              <a:rPr lang="en-US" b="1">
                <a:latin typeface="Century Gothic"/>
                <a:cs typeface="Calibri"/>
              </a:rPr>
              <a:t>Kitchen Environment</a:t>
            </a: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endParaRPr lang="en-US" b="1">
              <a:latin typeface="Century Gothic"/>
              <a:cs typeface="Calibri"/>
            </a:endParaRPr>
          </a:p>
          <a:p>
            <a:pPr lvl="2">
              <a:lnSpc>
                <a:spcPct val="150000"/>
              </a:lnSpc>
            </a:pPr>
            <a:r>
              <a:rPr lang="en-US" b="1">
                <a:latin typeface="Century Gothic"/>
                <a:cs typeface="Calibri"/>
              </a:rPr>
              <a:t>2. Using the Stove</a:t>
            </a: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endParaRPr lang="en-US" b="1">
              <a:latin typeface="Century Gothic"/>
              <a:cs typeface="Calibri"/>
            </a:endParaRPr>
          </a:p>
          <a:p>
            <a:pPr lvl="2">
              <a:lnSpc>
                <a:spcPct val="150000"/>
              </a:lnSpc>
            </a:pPr>
            <a:r>
              <a:rPr lang="en-US" b="1">
                <a:latin typeface="Century Gothic"/>
                <a:cs typeface="Calibri"/>
              </a:rPr>
              <a:t>3. Preparing Food</a:t>
            </a:r>
            <a:endParaRPr lang="en-US">
              <a:cs typeface="Calibri" panose="020F0502020204030204"/>
            </a:endParaRP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endParaRPr lang="en-US" b="1">
              <a:latin typeface="Century Gothic"/>
              <a:cs typeface="Calibri"/>
            </a:endParaRPr>
          </a:p>
          <a:p>
            <a:pPr lvl="2">
              <a:lnSpc>
                <a:spcPct val="150000"/>
              </a:lnSpc>
            </a:pPr>
            <a:r>
              <a:rPr lang="en-US" b="1">
                <a:latin typeface="Century Gothic"/>
                <a:cs typeface="Calibri"/>
              </a:rPr>
              <a:t>4. Eating</a:t>
            </a:r>
            <a:endParaRPr lang="en-US">
              <a:latin typeface="Calibri" panose="020F0502020204030204"/>
              <a:cs typeface="Calibri"/>
            </a:endParaRP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endParaRPr lang="en-US" b="1">
              <a:latin typeface="Century Gothic"/>
              <a:cs typeface="Calibri"/>
            </a:endParaRPr>
          </a:p>
          <a:p>
            <a:pPr lvl="2">
              <a:lnSpc>
                <a:spcPct val="150000"/>
              </a:lnSpc>
            </a:pPr>
            <a:r>
              <a:rPr lang="en-US" b="1">
                <a:latin typeface="Century Gothic"/>
                <a:cs typeface="Calibri"/>
              </a:rPr>
              <a:t>5. Cleaning Up</a:t>
            </a:r>
            <a:endParaRPr lang="en-US">
              <a:cs typeface="Calibri" panose="020F0502020204030204"/>
            </a:endParaRPr>
          </a:p>
          <a:p>
            <a:pPr marL="342900" indent="-342900">
              <a:lnSpc>
                <a:spcPct val="150000"/>
              </a:lnSpc>
              <a:buAutoNum type="arabicPeriod"/>
            </a:pPr>
            <a:endParaRPr lang="en-US" b="1">
              <a:latin typeface="Century Gothic"/>
              <a:cs typeface="Calibri"/>
            </a:endParaRPr>
          </a:p>
          <a:p>
            <a:pPr marL="342900" indent="-342900">
              <a:lnSpc>
                <a:spcPct val="150000"/>
              </a:lnSpc>
              <a:buAutoNum type="arabicPeriod"/>
            </a:pPr>
            <a:endParaRPr lang="en-US" b="1">
              <a:latin typeface="Century Gothic"/>
              <a:cs typeface="Calibri"/>
            </a:endParaRPr>
          </a:p>
          <a:p>
            <a:pPr lvl="2">
              <a:lnSpc>
                <a:spcPct val="150000"/>
              </a:lnSpc>
            </a:pPr>
            <a:r>
              <a:rPr lang="en-US" b="1">
                <a:latin typeface="Century Gothic"/>
                <a:cs typeface="Calibri"/>
              </a:rPr>
              <a:t>6. General Safety </a:t>
            </a:r>
            <a:endParaRPr lang="en-US">
              <a:cs typeface="Calibri" panose="020F0502020204030204"/>
            </a:endParaRPr>
          </a:p>
          <a:p>
            <a:pPr>
              <a:lnSpc>
                <a:spcPct val="150000"/>
              </a:lnSpc>
            </a:pPr>
            <a:endParaRPr lang="en-US">
              <a:latin typeface="Century Gothic"/>
              <a:cs typeface="Calibri"/>
            </a:endParaRPr>
          </a:p>
          <a:p>
            <a:pPr>
              <a:lnSpc>
                <a:spcPct val="150000"/>
              </a:lnSpc>
            </a:pPr>
            <a:r>
              <a:rPr lang="en-US">
                <a:latin typeface="Century Gothic"/>
                <a:ea typeface="+mn-lt"/>
                <a:cs typeface="+mn-lt"/>
              </a:rPr>
              <a:t>* This</a:t>
            </a:r>
            <a:r>
              <a:rPr lang="en-US" b="1">
                <a:latin typeface="Century Gothic"/>
                <a:ea typeface="+mn-lt"/>
                <a:cs typeface="+mn-lt"/>
              </a:rPr>
              <a:t> list</a:t>
            </a:r>
            <a:r>
              <a:rPr lang="en-US">
                <a:latin typeface="Century Gothic"/>
                <a:ea typeface="+mn-lt"/>
                <a:cs typeface="+mn-lt"/>
              </a:rPr>
              <a:t> is</a:t>
            </a:r>
            <a:r>
              <a:rPr lang="en-US" b="1">
                <a:latin typeface="Century Gothic"/>
                <a:ea typeface="+mn-lt"/>
                <a:cs typeface="+mn-lt"/>
              </a:rPr>
              <a:t> not complete</a:t>
            </a:r>
            <a:r>
              <a:rPr lang="en-US">
                <a:latin typeface="Century Gothic"/>
                <a:ea typeface="+mn-lt"/>
                <a:cs typeface="+mn-lt"/>
              </a:rPr>
              <a:t>. </a:t>
            </a:r>
          </a:p>
          <a:p>
            <a:pPr>
              <a:lnSpc>
                <a:spcPct val="150000"/>
              </a:lnSpc>
            </a:pPr>
            <a:r>
              <a:rPr lang="en-US">
                <a:latin typeface="Century Gothic"/>
                <a:ea typeface="+mn-lt"/>
                <a:cs typeface="+mn-lt"/>
              </a:rPr>
              <a:t>There may be</a:t>
            </a:r>
            <a:r>
              <a:rPr lang="en-US" b="1">
                <a:latin typeface="Century Gothic"/>
                <a:ea typeface="+mn-lt"/>
                <a:cs typeface="+mn-lt"/>
              </a:rPr>
              <a:t> other things</a:t>
            </a:r>
            <a:r>
              <a:rPr lang="en-US">
                <a:latin typeface="Century Gothic"/>
                <a:ea typeface="+mn-lt"/>
                <a:cs typeface="+mn-lt"/>
              </a:rPr>
              <a:t> to consider for </a:t>
            </a:r>
            <a:r>
              <a:rPr lang="en-US" b="1">
                <a:latin typeface="Century Gothic"/>
                <a:ea typeface="+mn-lt"/>
                <a:cs typeface="+mn-lt"/>
              </a:rPr>
              <a:t>safety</a:t>
            </a:r>
            <a:r>
              <a:rPr lang="en-US">
                <a:latin typeface="Century Gothic"/>
                <a:ea typeface="+mn-lt"/>
                <a:cs typeface="+mn-lt"/>
              </a:rPr>
              <a:t> in </a:t>
            </a:r>
            <a:r>
              <a:rPr lang="en-US" b="1">
                <a:latin typeface="Century Gothic"/>
                <a:ea typeface="+mn-lt"/>
                <a:cs typeface="+mn-lt"/>
              </a:rPr>
              <a:t>your home</a:t>
            </a:r>
            <a:r>
              <a:rPr lang="en-US">
                <a:latin typeface="Century Gothic"/>
                <a:ea typeface="+mn-lt"/>
                <a:cs typeface="+mn-lt"/>
              </a:rPr>
              <a:t>. </a:t>
            </a:r>
            <a:endParaRPr lang="en-US"/>
          </a:p>
          <a:p>
            <a:endParaRPr lang="en-US">
              <a:ea typeface="+mn-lt"/>
              <a:cs typeface="+mn-lt"/>
            </a:endParaRPr>
          </a:p>
        </p:txBody>
      </p:sp>
      <p:sp>
        <p:nvSpPr>
          <p:cNvPr id="5" name="TextBox 4">
            <a:extLst>
              <a:ext uri="{FF2B5EF4-FFF2-40B4-BE49-F238E27FC236}">
                <a16:creationId xmlns:a16="http://schemas.microsoft.com/office/drawing/2014/main" id="{1FD70838-C36B-5C5A-8252-D67A3A8E0209}"/>
              </a:ext>
            </a:extLst>
          </p:cNvPr>
          <p:cNvSpPr txBox="1"/>
          <p:nvPr/>
        </p:nvSpPr>
        <p:spPr>
          <a:xfrm>
            <a:off x="87043" y="433"/>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Kitchen Safety Recommendations</a:t>
            </a:r>
            <a:endParaRPr lang="en-US"/>
          </a:p>
        </p:txBody>
      </p:sp>
      <p:sp>
        <p:nvSpPr>
          <p:cNvPr id="4" name="TextBox 1">
            <a:extLst>
              <a:ext uri="{FF2B5EF4-FFF2-40B4-BE49-F238E27FC236}">
                <a16:creationId xmlns:a16="http://schemas.microsoft.com/office/drawing/2014/main" id="{7C5C11DD-CF88-08EB-2229-84A0B13B81C2}"/>
              </a:ext>
            </a:extLst>
          </p:cNvPr>
          <p:cNvSpPr txBox="1"/>
          <p:nvPr/>
        </p:nvSpPr>
        <p:spPr>
          <a:xfrm>
            <a:off x="4132747" y="7382194"/>
            <a:ext cx="3447042" cy="95410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cs typeface="Segoe UI"/>
              </a:rPr>
              <a:t>​          </a:t>
            </a:r>
            <a:r>
              <a:rPr lang="en-CA" sz="2000" b="1">
                <a:latin typeface="Century Gothic"/>
                <a:cs typeface="Segoe UI"/>
              </a:rPr>
              <a:t>Questions? </a:t>
            </a:r>
            <a:r>
              <a:rPr lang="en-CA" sz="2000">
                <a:latin typeface="Century Gothic"/>
                <a:cs typeface="Segoe UI"/>
              </a:rPr>
              <a:t>​</a:t>
            </a:r>
            <a:endParaRPr lang="en-US" sz="2000">
              <a:cs typeface="Calibri"/>
            </a:endParaRPr>
          </a:p>
          <a:p>
            <a:r>
              <a:rPr lang="en-CA">
                <a:latin typeface="Century Gothic"/>
                <a:cs typeface="Segoe UI"/>
              </a:rPr>
              <a:t>Occupational Therapist (OT): ___________________________</a:t>
            </a:r>
            <a:endParaRPr lang="en-CA" b="1">
              <a:latin typeface="Century Gothic"/>
              <a:cs typeface="Segoe UI"/>
            </a:endParaRPr>
          </a:p>
        </p:txBody>
      </p:sp>
      <p:pic>
        <p:nvPicPr>
          <p:cNvPr id="7" name="Picture 6">
            <a:extLst>
              <a:ext uri="{FF2B5EF4-FFF2-40B4-BE49-F238E27FC236}">
                <a16:creationId xmlns:a16="http://schemas.microsoft.com/office/drawing/2014/main" id="{31D06D0F-E8B2-0C01-8F00-7CB2EEFABE24}"/>
              </a:ext>
            </a:extLst>
          </p:cNvPr>
          <p:cNvPicPr>
            <a:picLocks noChangeAspect="1"/>
          </p:cNvPicPr>
          <p:nvPr/>
        </p:nvPicPr>
        <p:blipFill>
          <a:blip r:embed="rId3"/>
          <a:stretch>
            <a:fillRect/>
          </a:stretch>
        </p:blipFill>
        <p:spPr>
          <a:xfrm>
            <a:off x="5344935" y="6527666"/>
            <a:ext cx="1117523" cy="1106543"/>
          </a:xfrm>
          <a:prstGeom prst="rect">
            <a:avLst/>
          </a:prstGeom>
        </p:spPr>
      </p:pic>
      <p:pic>
        <p:nvPicPr>
          <p:cNvPr id="10" name="Picture 10">
            <a:extLst>
              <a:ext uri="{FF2B5EF4-FFF2-40B4-BE49-F238E27FC236}">
                <a16:creationId xmlns:a16="http://schemas.microsoft.com/office/drawing/2014/main" id="{A0B59BA6-8562-1E72-5241-A6B6BCB09DB0}"/>
              </a:ext>
            </a:extLst>
          </p:cNvPr>
          <p:cNvPicPr>
            <a:picLocks noChangeAspect="1"/>
          </p:cNvPicPr>
          <p:nvPr/>
        </p:nvPicPr>
        <p:blipFill>
          <a:blip r:embed="rId4"/>
          <a:stretch>
            <a:fillRect/>
          </a:stretch>
        </p:blipFill>
        <p:spPr>
          <a:xfrm>
            <a:off x="317528" y="2839852"/>
            <a:ext cx="700086" cy="684667"/>
          </a:xfrm>
          <a:prstGeom prst="rect">
            <a:avLst/>
          </a:prstGeom>
        </p:spPr>
      </p:pic>
      <p:pic>
        <p:nvPicPr>
          <p:cNvPr id="11" name="Picture 11">
            <a:extLst>
              <a:ext uri="{FF2B5EF4-FFF2-40B4-BE49-F238E27FC236}">
                <a16:creationId xmlns:a16="http://schemas.microsoft.com/office/drawing/2014/main" id="{9A9EB6AF-DECB-2B75-660C-869341A166BF}"/>
              </a:ext>
            </a:extLst>
          </p:cNvPr>
          <p:cNvPicPr>
            <a:picLocks noChangeAspect="1"/>
          </p:cNvPicPr>
          <p:nvPr/>
        </p:nvPicPr>
        <p:blipFill>
          <a:blip r:embed="rId5"/>
          <a:stretch>
            <a:fillRect/>
          </a:stretch>
        </p:blipFill>
        <p:spPr>
          <a:xfrm>
            <a:off x="385166" y="4016266"/>
            <a:ext cx="622339" cy="718389"/>
          </a:xfrm>
          <a:prstGeom prst="rect">
            <a:avLst/>
          </a:prstGeom>
        </p:spPr>
      </p:pic>
      <p:pic>
        <p:nvPicPr>
          <p:cNvPr id="13" name="Picture 13">
            <a:extLst>
              <a:ext uri="{FF2B5EF4-FFF2-40B4-BE49-F238E27FC236}">
                <a16:creationId xmlns:a16="http://schemas.microsoft.com/office/drawing/2014/main" id="{8A72963A-942A-9C88-DABA-DF8F69E78C8D}"/>
              </a:ext>
            </a:extLst>
          </p:cNvPr>
          <p:cNvPicPr>
            <a:picLocks noChangeAspect="1"/>
          </p:cNvPicPr>
          <p:nvPr/>
        </p:nvPicPr>
        <p:blipFill>
          <a:blip r:embed="rId6"/>
          <a:stretch>
            <a:fillRect/>
          </a:stretch>
        </p:blipFill>
        <p:spPr>
          <a:xfrm>
            <a:off x="385892" y="5386372"/>
            <a:ext cx="646057" cy="619650"/>
          </a:xfrm>
          <a:prstGeom prst="rect">
            <a:avLst/>
          </a:prstGeom>
        </p:spPr>
      </p:pic>
      <p:pic>
        <p:nvPicPr>
          <p:cNvPr id="14" name="Picture 14">
            <a:extLst>
              <a:ext uri="{FF2B5EF4-FFF2-40B4-BE49-F238E27FC236}">
                <a16:creationId xmlns:a16="http://schemas.microsoft.com/office/drawing/2014/main" id="{97A6E2C1-9F58-355D-362A-0C16B73A91C3}"/>
              </a:ext>
            </a:extLst>
          </p:cNvPr>
          <p:cNvPicPr>
            <a:picLocks noChangeAspect="1"/>
          </p:cNvPicPr>
          <p:nvPr/>
        </p:nvPicPr>
        <p:blipFill>
          <a:blip r:embed="rId7"/>
          <a:stretch>
            <a:fillRect/>
          </a:stretch>
        </p:blipFill>
        <p:spPr>
          <a:xfrm>
            <a:off x="315169" y="6521738"/>
            <a:ext cx="695888" cy="759680"/>
          </a:xfrm>
          <a:prstGeom prst="rect">
            <a:avLst/>
          </a:prstGeom>
        </p:spPr>
      </p:pic>
      <p:pic>
        <p:nvPicPr>
          <p:cNvPr id="16" name="Picture 16">
            <a:extLst>
              <a:ext uri="{FF2B5EF4-FFF2-40B4-BE49-F238E27FC236}">
                <a16:creationId xmlns:a16="http://schemas.microsoft.com/office/drawing/2014/main" id="{69F782E1-FC22-4072-9781-7D4565730DB7}"/>
              </a:ext>
            </a:extLst>
          </p:cNvPr>
          <p:cNvPicPr>
            <a:picLocks noChangeAspect="1"/>
          </p:cNvPicPr>
          <p:nvPr/>
        </p:nvPicPr>
        <p:blipFill>
          <a:blip r:embed="rId8"/>
          <a:stretch>
            <a:fillRect/>
          </a:stretch>
        </p:blipFill>
        <p:spPr>
          <a:xfrm>
            <a:off x="328111" y="7857125"/>
            <a:ext cx="765264" cy="764952"/>
          </a:xfrm>
          <a:prstGeom prst="rect">
            <a:avLst/>
          </a:prstGeom>
        </p:spPr>
      </p:pic>
      <p:pic>
        <p:nvPicPr>
          <p:cNvPr id="8" name="Picture 3">
            <a:extLst>
              <a:ext uri="{FF2B5EF4-FFF2-40B4-BE49-F238E27FC236}">
                <a16:creationId xmlns:a16="http://schemas.microsoft.com/office/drawing/2014/main" id="{2EFA366C-BA97-DA18-18AC-5A63F427D17E}"/>
              </a:ext>
            </a:extLst>
          </p:cNvPr>
          <p:cNvPicPr>
            <a:picLocks noChangeAspect="1"/>
          </p:cNvPicPr>
          <p:nvPr/>
        </p:nvPicPr>
        <p:blipFill>
          <a:blip r:embed="rId9"/>
          <a:stretch>
            <a:fillRect/>
          </a:stretch>
        </p:blipFill>
        <p:spPr>
          <a:xfrm>
            <a:off x="-293452" y="1039353"/>
            <a:ext cx="1913788" cy="1929652"/>
          </a:xfrm>
          <a:prstGeom prst="rect">
            <a:avLst/>
          </a:prstGeom>
        </p:spPr>
      </p:pic>
      <p:sp>
        <p:nvSpPr>
          <p:cNvPr id="3" name="TextBox 2">
            <a:extLst>
              <a:ext uri="{FF2B5EF4-FFF2-40B4-BE49-F238E27FC236}">
                <a16:creationId xmlns:a16="http://schemas.microsoft.com/office/drawing/2014/main" id="{E6DDF05E-D1CD-59F4-E9E5-437EE0876A54}"/>
              </a:ext>
            </a:extLst>
          </p:cNvPr>
          <p:cNvSpPr txBox="1"/>
          <p:nvPr/>
        </p:nvSpPr>
        <p:spPr>
          <a:xfrm>
            <a:off x="155373" y="490069"/>
            <a:ext cx="703286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rPr>
              <a:t>Here are some</a:t>
            </a:r>
            <a:r>
              <a:rPr lang="en-US" b="1">
                <a:latin typeface="Century Gothic"/>
              </a:rPr>
              <a:t> safety tips</a:t>
            </a:r>
            <a:r>
              <a:rPr lang="en-US">
                <a:latin typeface="Century Gothic"/>
              </a:rPr>
              <a:t> for </a:t>
            </a:r>
            <a:r>
              <a:rPr lang="en-US" b="1">
                <a:latin typeface="Century Gothic"/>
              </a:rPr>
              <a:t>in the kitchen</a:t>
            </a:r>
            <a:r>
              <a:rPr lang="en-US">
                <a:latin typeface="Century Gothic"/>
              </a:rPr>
              <a:t>.</a:t>
            </a:r>
            <a:endParaRPr lang="en-US"/>
          </a:p>
        </p:txBody>
      </p:sp>
      <p:sp>
        <p:nvSpPr>
          <p:cNvPr id="17" name="TextBox 16">
            <a:extLst>
              <a:ext uri="{FF2B5EF4-FFF2-40B4-BE49-F238E27FC236}">
                <a16:creationId xmlns:a16="http://schemas.microsoft.com/office/drawing/2014/main" id="{CD7A482A-7834-0FD2-606B-D5BF9A1914B8}"/>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3789509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04961" y="36935"/>
            <a:ext cx="1009492"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453312" y="118241"/>
            <a:ext cx="608690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63553" y="983640"/>
            <a:ext cx="7567986" cy="62721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a:t>
            </a:r>
            <a:r>
              <a:rPr lang="en-US" err="1">
                <a:latin typeface="Century Gothic"/>
                <a:ea typeface="+mn-lt"/>
                <a:cs typeface="+mn-lt"/>
              </a:rPr>
              <a:t>Utiliser</a:t>
            </a:r>
            <a:r>
              <a:rPr lang="en-US">
                <a:latin typeface="Century Gothic"/>
                <a:ea typeface="+mn-lt"/>
                <a:cs typeface="+mn-lt"/>
              </a:rPr>
              <a:t> un </a:t>
            </a:r>
            <a:r>
              <a:rPr lang="en-US" b="1">
                <a:latin typeface="Century Gothic"/>
                <a:ea typeface="+mn-lt"/>
                <a:cs typeface="+mn-lt"/>
              </a:rPr>
              <a:t>four à</a:t>
            </a:r>
            <a:r>
              <a:rPr lang="en-US">
                <a:latin typeface="Century Gothic"/>
                <a:ea typeface="+mn-lt"/>
                <a:cs typeface="+mn-lt"/>
              </a:rPr>
              <a:t> </a:t>
            </a:r>
            <a:r>
              <a:rPr lang="en-US" b="1">
                <a:latin typeface="Century Gothic"/>
                <a:ea typeface="+mn-lt"/>
                <a:cs typeface="+mn-lt"/>
              </a:rPr>
              <a:t>micro-</a:t>
            </a:r>
            <a:r>
              <a:rPr lang="en-US" b="1" err="1">
                <a:latin typeface="Century Gothic"/>
                <a:ea typeface="+mn-lt"/>
                <a:cs typeface="+mn-lt"/>
              </a:rPr>
              <a:t>ondes</a:t>
            </a:r>
            <a:r>
              <a:rPr lang="en-US">
                <a:latin typeface="Century Gothic"/>
                <a:ea typeface="+mn-lt"/>
                <a:cs typeface="+mn-lt"/>
              </a:rPr>
              <a:t>, un </a:t>
            </a:r>
            <a:r>
              <a:rPr lang="en-US" b="1">
                <a:latin typeface="Century Gothic"/>
                <a:ea typeface="+mn-lt"/>
                <a:cs typeface="+mn-lt"/>
              </a:rPr>
              <a:t>grille-pain</a:t>
            </a:r>
            <a:r>
              <a:rPr lang="en-US">
                <a:latin typeface="Century Gothic"/>
                <a:ea typeface="+mn-lt"/>
                <a:cs typeface="+mn-lt"/>
              </a:rPr>
              <a:t> </a:t>
            </a:r>
            <a:r>
              <a:rPr lang="en-US" err="1">
                <a:latin typeface="Century Gothic"/>
                <a:ea typeface="+mn-lt"/>
                <a:cs typeface="+mn-lt"/>
              </a:rPr>
              <a:t>ou</a:t>
            </a:r>
            <a:r>
              <a:rPr lang="en-US">
                <a:latin typeface="Century Gothic"/>
                <a:ea typeface="+mn-lt"/>
                <a:cs typeface="+mn-lt"/>
              </a:rPr>
              <a:t> </a:t>
            </a:r>
            <a:r>
              <a:rPr lang="en-US" err="1">
                <a:latin typeface="Century Gothic"/>
                <a:ea typeface="+mn-lt"/>
                <a:cs typeface="+mn-lt"/>
              </a:rPr>
              <a:t>une</a:t>
            </a:r>
            <a:r>
              <a:rPr lang="en-US">
                <a:latin typeface="Century Gothic"/>
                <a:ea typeface="+mn-lt"/>
                <a:cs typeface="+mn-lt"/>
              </a:rPr>
              <a:t> </a:t>
            </a:r>
            <a:r>
              <a:rPr lang="en-US" b="1" err="1">
                <a:latin typeface="Century Gothic"/>
                <a:ea typeface="+mn-lt"/>
                <a:cs typeface="+mn-lt"/>
              </a:rPr>
              <a:t>mijoteuse</a:t>
            </a:r>
            <a:r>
              <a:rPr lang="en-US">
                <a:latin typeface="Century Gothic"/>
                <a:ea typeface="+mn-lt"/>
                <a:cs typeface="+mn-lt"/>
              </a:rPr>
              <a:t> pour </a:t>
            </a:r>
            <a:r>
              <a:rPr lang="en-US" err="1">
                <a:latin typeface="Century Gothic"/>
                <a:ea typeface="+mn-lt"/>
                <a:cs typeface="+mn-lt"/>
              </a:rPr>
              <a:t>préparer</a:t>
            </a:r>
            <a:r>
              <a:rPr lang="en-US">
                <a:latin typeface="Century Gothic"/>
                <a:ea typeface="+mn-lt"/>
                <a:cs typeface="+mn-lt"/>
              </a:rPr>
              <a:t> </a:t>
            </a:r>
            <a:r>
              <a:rPr lang="en-US" err="1">
                <a:latin typeface="Century Gothic"/>
                <a:ea typeface="+mn-lt"/>
                <a:cs typeface="+mn-lt"/>
              </a:rPr>
              <a:t>vos</a:t>
            </a:r>
            <a:r>
              <a:rPr lang="en-US">
                <a:latin typeface="Century Gothic"/>
                <a:ea typeface="+mn-lt"/>
                <a:cs typeface="+mn-lt"/>
              </a:rPr>
              <a:t> </a:t>
            </a:r>
            <a:r>
              <a:rPr lang="en-US" err="1">
                <a:latin typeface="Century Gothic"/>
                <a:ea typeface="+mn-lt"/>
                <a:cs typeface="+mn-lt"/>
              </a:rPr>
              <a:t>repas</a:t>
            </a:r>
            <a:r>
              <a:rPr lang="en-US">
                <a:latin typeface="Century Gothic"/>
                <a:ea typeface="+mn-lt"/>
                <a:cs typeface="+mn-lt"/>
              </a:rPr>
              <a:t>. </a:t>
            </a:r>
            <a:r>
              <a:rPr lang="en-US" b="1" err="1">
                <a:latin typeface="Century Gothic"/>
                <a:ea typeface="+mn-lt"/>
                <a:cs typeface="+mn-lt"/>
              </a:rPr>
              <a:t>Congeler</a:t>
            </a:r>
            <a:r>
              <a:rPr lang="en-US" b="1">
                <a:latin typeface="Century Gothic"/>
                <a:ea typeface="+mn-lt"/>
                <a:cs typeface="+mn-lt"/>
              </a:rPr>
              <a:t> les </a:t>
            </a:r>
            <a:r>
              <a:rPr lang="en-US" b="1" err="1">
                <a:latin typeface="Century Gothic"/>
                <a:ea typeface="+mn-lt"/>
                <a:cs typeface="+mn-lt"/>
              </a:rPr>
              <a:t>restes</a:t>
            </a:r>
            <a:r>
              <a:rPr lang="en-US">
                <a:latin typeface="Century Gothic"/>
                <a:ea typeface="+mn-lt"/>
                <a:cs typeface="+mn-lt"/>
              </a:rPr>
              <a:t> pour les </a:t>
            </a:r>
            <a:r>
              <a:rPr lang="en-US" err="1">
                <a:latin typeface="Century Gothic"/>
                <a:ea typeface="+mn-lt"/>
                <a:cs typeface="+mn-lt"/>
              </a:rPr>
              <a:t>réchauffer</a:t>
            </a:r>
            <a:r>
              <a:rPr lang="en-US">
                <a:latin typeface="Century Gothic"/>
                <a:ea typeface="+mn-lt"/>
                <a:cs typeface="+mn-lt"/>
              </a:rPr>
              <a:t> plus tard.</a:t>
            </a:r>
            <a:endParaRPr lang="en-US">
              <a:latin typeface="Century Gothic"/>
              <a:cs typeface="Calibri"/>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a:t>
            </a:r>
            <a:r>
              <a:rPr lang="en-US" b="1" err="1">
                <a:latin typeface="Century Gothic"/>
                <a:ea typeface="+mn-lt"/>
                <a:cs typeface="+mn-lt"/>
              </a:rPr>
              <a:t>S’asseoir</a:t>
            </a:r>
            <a:r>
              <a:rPr lang="en-US">
                <a:latin typeface="Century Gothic"/>
                <a:ea typeface="+mn-lt"/>
                <a:cs typeface="+mn-lt"/>
              </a:rPr>
              <a:t> pour </a:t>
            </a:r>
            <a:r>
              <a:rPr lang="en-US" b="1" err="1">
                <a:latin typeface="Century Gothic"/>
                <a:ea typeface="+mn-lt"/>
                <a:cs typeface="+mn-lt"/>
              </a:rPr>
              <a:t>préparer</a:t>
            </a:r>
            <a:r>
              <a:rPr lang="en-US" b="1">
                <a:latin typeface="Century Gothic"/>
                <a:ea typeface="+mn-lt"/>
                <a:cs typeface="+mn-lt"/>
              </a:rPr>
              <a:t> la </a:t>
            </a:r>
            <a:r>
              <a:rPr lang="en-US" b="1" err="1">
                <a:latin typeface="Century Gothic"/>
                <a:ea typeface="+mn-lt"/>
                <a:cs typeface="+mn-lt"/>
              </a:rPr>
              <a:t>nourriture</a:t>
            </a:r>
            <a:r>
              <a:rPr lang="en-US">
                <a:latin typeface="Century Gothic"/>
                <a:ea typeface="+mn-lt"/>
                <a:cs typeface="+mn-lt"/>
              </a:rPr>
              <a:t>, pour faire </a:t>
            </a:r>
            <a:r>
              <a:rPr lang="en-US" b="1">
                <a:latin typeface="Century Gothic"/>
                <a:ea typeface="+mn-lt"/>
                <a:cs typeface="+mn-lt"/>
              </a:rPr>
              <a:t>la </a:t>
            </a:r>
            <a:r>
              <a:rPr lang="en-US" b="1" err="1">
                <a:latin typeface="Century Gothic"/>
                <a:ea typeface="+mn-lt"/>
                <a:cs typeface="+mn-lt"/>
              </a:rPr>
              <a:t>cuisson</a:t>
            </a:r>
            <a:r>
              <a:rPr lang="en-US">
                <a:latin typeface="Century Gothic"/>
                <a:ea typeface="+mn-lt"/>
                <a:cs typeface="+mn-lt"/>
              </a:rPr>
              <a:t> </a:t>
            </a:r>
            <a:r>
              <a:rPr lang="en-US" err="1">
                <a:latin typeface="Century Gothic"/>
                <a:ea typeface="+mn-lt"/>
                <a:cs typeface="+mn-lt"/>
              </a:rPr>
              <a:t>ou</a:t>
            </a:r>
            <a:r>
              <a:rPr lang="en-US">
                <a:latin typeface="Century Gothic"/>
                <a:ea typeface="+mn-lt"/>
                <a:cs typeface="+mn-lt"/>
              </a:rPr>
              <a:t> </a:t>
            </a:r>
          </a:p>
          <a:p>
            <a:pPr>
              <a:lnSpc>
                <a:spcPct val="150000"/>
              </a:lnSpc>
            </a:pPr>
            <a:r>
              <a:rPr lang="en-US">
                <a:latin typeface="Century Gothic"/>
                <a:ea typeface="+mn-lt"/>
                <a:cs typeface="+mn-lt"/>
              </a:rPr>
              <a:t>pour faire </a:t>
            </a:r>
            <a:r>
              <a:rPr lang="en-US" b="1">
                <a:latin typeface="Century Gothic"/>
                <a:ea typeface="+mn-lt"/>
                <a:cs typeface="+mn-lt"/>
              </a:rPr>
              <a:t>la </a:t>
            </a:r>
            <a:r>
              <a:rPr lang="en-US" b="1" err="1">
                <a:latin typeface="Century Gothic"/>
                <a:ea typeface="+mn-lt"/>
                <a:cs typeface="+mn-lt"/>
              </a:rPr>
              <a:t>vaisselle</a:t>
            </a:r>
            <a:r>
              <a:rPr lang="en-US">
                <a:latin typeface="Century Gothic"/>
                <a:ea typeface="+mn-lt"/>
                <a:cs typeface="+mn-lt"/>
              </a:rPr>
              <a:t> </a:t>
            </a:r>
            <a:r>
              <a:rPr lang="en-US" err="1">
                <a:latin typeface="Century Gothic"/>
                <a:ea typeface="+mn-lt"/>
                <a:cs typeface="+mn-lt"/>
              </a:rPr>
              <a:t>afin</a:t>
            </a:r>
            <a:r>
              <a:rPr lang="en-US">
                <a:latin typeface="Century Gothic"/>
                <a:ea typeface="+mn-lt"/>
                <a:cs typeface="+mn-lt"/>
              </a:rPr>
              <a:t> de conserver de </a:t>
            </a:r>
            <a:r>
              <a:rPr lang="en-US" err="1">
                <a:latin typeface="Century Gothic"/>
                <a:ea typeface="+mn-lt"/>
                <a:cs typeface="+mn-lt"/>
              </a:rPr>
              <a:t>l’énergie</a:t>
            </a:r>
            <a:r>
              <a:rPr lang="en-US">
                <a:latin typeface="Century Gothic"/>
                <a:ea typeface="+mn-lt"/>
                <a:cs typeface="+mn-lt"/>
              </a:rPr>
              <a:t>. </a:t>
            </a:r>
            <a:endParaRPr lang="en-US">
              <a:latin typeface="Century Gothic"/>
              <a:cs typeface="Calibri"/>
            </a:endParaRPr>
          </a:p>
          <a:p>
            <a:pPr>
              <a:lnSpc>
                <a:spcPct val="150000"/>
              </a:lnSpc>
            </a:pPr>
            <a:endParaRPr lang="en-US">
              <a:latin typeface="Century Gothic"/>
              <a:cs typeface="Calibri"/>
            </a:endParaRPr>
          </a:p>
        </p:txBody>
      </p:sp>
      <p:pic>
        <p:nvPicPr>
          <p:cNvPr id="9" name="Picture 11">
            <a:extLst>
              <a:ext uri="{FF2B5EF4-FFF2-40B4-BE49-F238E27FC236}">
                <a16:creationId xmlns:a16="http://schemas.microsoft.com/office/drawing/2014/main" id="{51D07A7F-7FA0-7550-7ED8-69801ACDC8D5}"/>
              </a:ext>
            </a:extLst>
          </p:cNvPr>
          <p:cNvPicPr>
            <a:picLocks noChangeAspect="1"/>
          </p:cNvPicPr>
          <p:nvPr/>
        </p:nvPicPr>
        <p:blipFill>
          <a:blip r:embed="rId3"/>
          <a:stretch>
            <a:fillRect/>
          </a:stretch>
        </p:blipFill>
        <p:spPr>
          <a:xfrm>
            <a:off x="4717598" y="36154"/>
            <a:ext cx="1081166" cy="1159421"/>
          </a:xfrm>
          <a:prstGeom prst="rect">
            <a:avLst/>
          </a:prstGeom>
        </p:spPr>
      </p:pic>
      <p:pic>
        <p:nvPicPr>
          <p:cNvPr id="10" name="Picture 10">
            <a:extLst>
              <a:ext uri="{FF2B5EF4-FFF2-40B4-BE49-F238E27FC236}">
                <a16:creationId xmlns:a16="http://schemas.microsoft.com/office/drawing/2014/main" id="{34C4781C-51D9-1F48-7DBE-1FC2AE1A2061}"/>
              </a:ext>
            </a:extLst>
          </p:cNvPr>
          <p:cNvPicPr>
            <a:picLocks noChangeAspect="1"/>
          </p:cNvPicPr>
          <p:nvPr/>
        </p:nvPicPr>
        <p:blipFill>
          <a:blip r:embed="rId4"/>
          <a:stretch>
            <a:fillRect/>
          </a:stretch>
        </p:blipFill>
        <p:spPr>
          <a:xfrm>
            <a:off x="1980893" y="1520495"/>
            <a:ext cx="960828" cy="893413"/>
          </a:xfrm>
          <a:prstGeom prst="rect">
            <a:avLst/>
          </a:prstGeom>
        </p:spPr>
      </p:pic>
      <p:pic>
        <p:nvPicPr>
          <p:cNvPr id="11" name="Picture 11">
            <a:extLst>
              <a:ext uri="{FF2B5EF4-FFF2-40B4-BE49-F238E27FC236}">
                <a16:creationId xmlns:a16="http://schemas.microsoft.com/office/drawing/2014/main" id="{A7472021-8EDC-57A4-A307-F2090390ECC0}"/>
              </a:ext>
            </a:extLst>
          </p:cNvPr>
          <p:cNvPicPr>
            <a:picLocks noChangeAspect="1"/>
          </p:cNvPicPr>
          <p:nvPr/>
        </p:nvPicPr>
        <p:blipFill>
          <a:blip r:embed="rId5"/>
          <a:stretch>
            <a:fillRect/>
          </a:stretch>
        </p:blipFill>
        <p:spPr>
          <a:xfrm>
            <a:off x="4112158" y="1430004"/>
            <a:ext cx="995321" cy="939395"/>
          </a:xfrm>
          <a:prstGeom prst="rect">
            <a:avLst/>
          </a:prstGeom>
        </p:spPr>
      </p:pic>
      <p:pic>
        <p:nvPicPr>
          <p:cNvPr id="12" name="Picture 12">
            <a:extLst>
              <a:ext uri="{FF2B5EF4-FFF2-40B4-BE49-F238E27FC236}">
                <a16:creationId xmlns:a16="http://schemas.microsoft.com/office/drawing/2014/main" id="{B982AC99-1668-AD0D-3553-83329C1FCDD5}"/>
              </a:ext>
            </a:extLst>
          </p:cNvPr>
          <p:cNvPicPr>
            <a:picLocks noChangeAspect="1"/>
          </p:cNvPicPr>
          <p:nvPr/>
        </p:nvPicPr>
        <p:blipFill>
          <a:blip r:embed="rId6"/>
          <a:stretch>
            <a:fillRect/>
          </a:stretch>
        </p:blipFill>
        <p:spPr>
          <a:xfrm>
            <a:off x="5841963" y="1354126"/>
            <a:ext cx="1401636" cy="1307244"/>
          </a:xfrm>
          <a:prstGeom prst="rect">
            <a:avLst/>
          </a:prstGeom>
        </p:spPr>
      </p:pic>
      <p:pic>
        <p:nvPicPr>
          <p:cNvPr id="14" name="Picture 6">
            <a:extLst>
              <a:ext uri="{FF2B5EF4-FFF2-40B4-BE49-F238E27FC236}">
                <a16:creationId xmlns:a16="http://schemas.microsoft.com/office/drawing/2014/main" id="{525C5DAB-D05F-D223-1625-5DC4D7F7A732}"/>
              </a:ext>
            </a:extLst>
          </p:cNvPr>
          <p:cNvPicPr>
            <a:picLocks noChangeAspect="1"/>
          </p:cNvPicPr>
          <p:nvPr/>
        </p:nvPicPr>
        <p:blipFill>
          <a:blip r:embed="rId7"/>
          <a:stretch>
            <a:fillRect/>
          </a:stretch>
        </p:blipFill>
        <p:spPr>
          <a:xfrm>
            <a:off x="2934241" y="5392891"/>
            <a:ext cx="739803" cy="707927"/>
          </a:xfrm>
          <a:prstGeom prst="rect">
            <a:avLst/>
          </a:prstGeom>
        </p:spPr>
      </p:pic>
      <p:pic>
        <p:nvPicPr>
          <p:cNvPr id="16" name="Picture 8" descr="Icon&#10;&#10;Description automatically generated">
            <a:extLst>
              <a:ext uri="{FF2B5EF4-FFF2-40B4-BE49-F238E27FC236}">
                <a16:creationId xmlns:a16="http://schemas.microsoft.com/office/drawing/2014/main" id="{8A176A6A-2B3B-574A-75ED-FA3CBC5EADAA}"/>
              </a:ext>
            </a:extLst>
          </p:cNvPr>
          <p:cNvPicPr>
            <a:picLocks noChangeAspect="1"/>
          </p:cNvPicPr>
          <p:nvPr/>
        </p:nvPicPr>
        <p:blipFill>
          <a:blip r:embed="rId8"/>
          <a:stretch>
            <a:fillRect/>
          </a:stretch>
        </p:blipFill>
        <p:spPr>
          <a:xfrm>
            <a:off x="369379" y="5347209"/>
            <a:ext cx="661314" cy="632055"/>
          </a:xfrm>
          <a:prstGeom prst="rect">
            <a:avLst/>
          </a:prstGeom>
        </p:spPr>
      </p:pic>
      <p:sp>
        <p:nvSpPr>
          <p:cNvPr id="15" name="TextBox 14">
            <a:extLst>
              <a:ext uri="{FF2B5EF4-FFF2-40B4-BE49-F238E27FC236}">
                <a16:creationId xmlns:a16="http://schemas.microsoft.com/office/drawing/2014/main" id="{AE317F63-3E1B-65BF-5488-C66432AB6B67}"/>
              </a:ext>
            </a:extLst>
          </p:cNvPr>
          <p:cNvSpPr txBox="1"/>
          <p:nvPr/>
        </p:nvSpPr>
        <p:spPr>
          <a:xfrm>
            <a:off x="1661016" y="935"/>
            <a:ext cx="334197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3. La </a:t>
            </a:r>
            <a:r>
              <a:rPr lang="en-CA" sz="2800" b="1" err="1">
                <a:latin typeface="Century Gothic"/>
              </a:rPr>
              <a:t>préparation</a:t>
            </a:r>
            <a:endParaRPr lang="en-US" err="1">
              <a:latin typeface="Century Gothic"/>
            </a:endParaRPr>
          </a:p>
        </p:txBody>
      </p:sp>
      <p:sp>
        <p:nvSpPr>
          <p:cNvPr id="4" name="TextBox 3">
            <a:extLst>
              <a:ext uri="{FF2B5EF4-FFF2-40B4-BE49-F238E27FC236}">
                <a16:creationId xmlns:a16="http://schemas.microsoft.com/office/drawing/2014/main" id="{9C2FDB3D-5506-AEE3-7C36-79DAD52B9A2E}"/>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4270365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228626" y="1534249"/>
            <a:ext cx="7791057" cy="78014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1600">
                <a:latin typeface="Century Gothic"/>
              </a:rPr>
              <a:t>□ </a:t>
            </a:r>
            <a:r>
              <a:rPr lang="en-US" sz="1600" err="1">
                <a:latin typeface="Century Gothic"/>
              </a:rPr>
              <a:t>Utiliser</a:t>
            </a:r>
            <a:r>
              <a:rPr lang="en-US" sz="1600">
                <a:latin typeface="Century Gothic"/>
              </a:rPr>
              <a:t> un </a:t>
            </a:r>
            <a:r>
              <a:rPr lang="en-US" sz="1600" b="1">
                <a:latin typeface="Century Gothic"/>
              </a:rPr>
              <a:t>couteau à fil </a:t>
            </a:r>
            <a:r>
              <a:rPr lang="en-US" sz="1600" b="1" err="1">
                <a:latin typeface="Century Gothic"/>
              </a:rPr>
              <a:t>convexe</a:t>
            </a:r>
            <a:r>
              <a:rPr lang="en-US" sz="1600" b="1">
                <a:latin typeface="Century Gothic"/>
              </a:rPr>
              <a:t> </a:t>
            </a:r>
            <a:r>
              <a:rPr lang="en-US" sz="1600">
                <a:latin typeface="Century Gothic"/>
              </a:rPr>
              <a:t>pour </a:t>
            </a:r>
            <a:r>
              <a:rPr lang="en-US" sz="1600" err="1">
                <a:latin typeface="Century Gothic"/>
              </a:rPr>
              <a:t>couper</a:t>
            </a:r>
            <a:r>
              <a:rPr lang="en-US" sz="1600">
                <a:latin typeface="Century Gothic"/>
              </a:rPr>
              <a:t> </a:t>
            </a:r>
            <a:endParaRPr lang="en-US" sz="1600">
              <a:latin typeface="Century Gothic"/>
              <a:cs typeface="Calibri" panose="020F0502020204030204"/>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err="1">
                <a:latin typeface="Century Gothic"/>
              </a:rPr>
              <a:t>Utiliser</a:t>
            </a:r>
            <a:r>
              <a:rPr lang="en-US" sz="1600">
                <a:latin typeface="Century Gothic"/>
              </a:rPr>
              <a:t> des </a:t>
            </a:r>
            <a:r>
              <a:rPr lang="en-US" sz="1600" b="1" err="1">
                <a:latin typeface="Century Gothic"/>
              </a:rPr>
              <a:t>ustensiles</a:t>
            </a:r>
            <a:r>
              <a:rPr lang="en-US" sz="1600" b="1">
                <a:latin typeface="Century Gothic"/>
              </a:rPr>
              <a:t> </a:t>
            </a:r>
            <a:r>
              <a:rPr lang="en-US" sz="1600" b="1" err="1">
                <a:latin typeface="Century Gothic"/>
              </a:rPr>
              <a:t>modifiés</a:t>
            </a:r>
            <a:r>
              <a:rPr lang="en-US" sz="1600" b="1">
                <a:latin typeface="Century Gothic"/>
              </a:rPr>
              <a:t> </a:t>
            </a:r>
            <a:r>
              <a:rPr lang="en-US" sz="1600" err="1">
                <a:latin typeface="Century Gothic"/>
                <a:ea typeface="+mn-lt"/>
                <a:cs typeface="+mn-lt"/>
              </a:rPr>
              <a:t>si</a:t>
            </a:r>
            <a:r>
              <a:rPr lang="en-US" sz="1600">
                <a:latin typeface="Century Gothic"/>
                <a:ea typeface="+mn-lt"/>
                <a:cs typeface="+mn-lt"/>
              </a:rPr>
              <a:t> </a:t>
            </a:r>
            <a:r>
              <a:rPr lang="en-US" sz="1600" err="1">
                <a:latin typeface="Century Gothic"/>
                <a:ea typeface="+mn-lt"/>
                <a:cs typeface="+mn-lt"/>
              </a:rPr>
              <a:t>vous</a:t>
            </a:r>
            <a:r>
              <a:rPr lang="en-US" sz="1600">
                <a:latin typeface="Century Gothic"/>
                <a:ea typeface="+mn-lt"/>
                <a:cs typeface="+mn-lt"/>
              </a:rPr>
              <a:t> </a:t>
            </a:r>
            <a:r>
              <a:rPr lang="en-US" sz="1600" err="1">
                <a:latin typeface="Century Gothic"/>
                <a:ea typeface="+mn-lt"/>
                <a:cs typeface="+mn-lt"/>
              </a:rPr>
              <a:t>avez</a:t>
            </a:r>
            <a:r>
              <a:rPr lang="en-US" sz="1600">
                <a:latin typeface="Century Gothic"/>
                <a:ea typeface="+mn-lt"/>
                <a:cs typeface="+mn-lt"/>
              </a:rPr>
              <a:t> des </a:t>
            </a:r>
            <a:r>
              <a:rPr lang="en-US" sz="1600" err="1">
                <a:latin typeface="Century Gothic"/>
                <a:ea typeface="+mn-lt"/>
                <a:cs typeface="+mn-lt"/>
              </a:rPr>
              <a:t>difficultés</a:t>
            </a:r>
            <a:r>
              <a:rPr lang="en-US" sz="1600">
                <a:latin typeface="Century Gothic"/>
                <a:ea typeface="+mn-lt"/>
                <a:cs typeface="+mn-lt"/>
              </a:rPr>
              <a:t> à </a:t>
            </a:r>
            <a:r>
              <a:rPr lang="en-US" sz="1600" err="1">
                <a:latin typeface="Century Gothic"/>
                <a:ea typeface="+mn-lt"/>
                <a:cs typeface="+mn-lt"/>
              </a:rPr>
              <a:t>manipuler</a:t>
            </a:r>
            <a:r>
              <a:rPr lang="en-US" sz="1600">
                <a:latin typeface="Century Gothic"/>
                <a:ea typeface="+mn-lt"/>
                <a:cs typeface="+mn-lt"/>
              </a:rPr>
              <a:t> des petits </a:t>
            </a:r>
            <a:r>
              <a:rPr lang="en-US" sz="1600" err="1">
                <a:latin typeface="Century Gothic"/>
                <a:ea typeface="+mn-lt"/>
                <a:cs typeface="+mn-lt"/>
              </a:rPr>
              <a:t>objets</a:t>
            </a:r>
            <a:endParaRPr lang="en-US" sz="1600">
              <a:latin typeface="Century Gothic"/>
              <a:ea typeface="+mn-lt"/>
              <a:cs typeface="+mn-lt"/>
            </a:endParaRPr>
          </a:p>
          <a:p>
            <a:pPr>
              <a:lnSpc>
                <a:spcPct val="150000"/>
              </a:lnSpc>
            </a:pPr>
            <a:endParaRPr lang="en-US" sz="1600">
              <a:latin typeface="Century Gothic"/>
              <a:ea typeface="+mn-lt"/>
              <a:cs typeface="+mn-lt"/>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err="1">
                <a:latin typeface="Century Gothic"/>
                <a:ea typeface="+mn-lt"/>
                <a:cs typeface="+mn-lt"/>
              </a:rPr>
              <a:t>Utiliser</a:t>
            </a:r>
            <a:r>
              <a:rPr lang="en-US" sz="1600">
                <a:latin typeface="Century Gothic"/>
                <a:ea typeface="+mn-lt"/>
                <a:cs typeface="+mn-lt"/>
              </a:rPr>
              <a:t> </a:t>
            </a:r>
            <a:r>
              <a:rPr lang="en-US" sz="1600" err="1">
                <a:latin typeface="Century Gothic"/>
                <a:ea typeface="+mn-lt"/>
                <a:cs typeface="+mn-lt"/>
              </a:rPr>
              <a:t>votre</a:t>
            </a:r>
            <a:r>
              <a:rPr lang="en-US" sz="1600">
                <a:latin typeface="Century Gothic"/>
                <a:ea typeface="+mn-lt"/>
                <a:cs typeface="+mn-lt"/>
              </a:rPr>
              <a:t> </a:t>
            </a:r>
            <a:r>
              <a:rPr lang="en-US" sz="1600" b="1" err="1">
                <a:latin typeface="Century Gothic"/>
                <a:ea typeface="+mn-lt"/>
                <a:cs typeface="+mn-lt"/>
              </a:rPr>
              <a:t>marchette</a:t>
            </a:r>
            <a:r>
              <a:rPr lang="en-US" sz="1600" b="1">
                <a:latin typeface="Century Gothic"/>
                <a:ea typeface="+mn-lt"/>
                <a:cs typeface="+mn-lt"/>
              </a:rPr>
              <a:t> pour </a:t>
            </a:r>
            <a:r>
              <a:rPr lang="en-US" sz="1600" b="1" err="1">
                <a:latin typeface="Century Gothic"/>
                <a:ea typeface="+mn-lt"/>
                <a:cs typeface="+mn-lt"/>
              </a:rPr>
              <a:t>amener</a:t>
            </a:r>
            <a:r>
              <a:rPr lang="en-US" sz="1600" b="1">
                <a:latin typeface="Century Gothic"/>
                <a:ea typeface="+mn-lt"/>
                <a:cs typeface="+mn-lt"/>
              </a:rPr>
              <a:t> les aliments</a:t>
            </a:r>
            <a:r>
              <a:rPr lang="en-US" sz="1600">
                <a:latin typeface="Century Gothic"/>
                <a:ea typeface="+mn-lt"/>
                <a:cs typeface="+mn-lt"/>
              </a:rPr>
              <a:t> de la cuisine à la table</a:t>
            </a:r>
            <a:endParaRPr lang="en-US">
              <a:latin typeface="Calibri" panose="020F0502020204030204"/>
              <a:ea typeface="+mn-lt"/>
              <a:cs typeface="+mn-lt"/>
            </a:endParaRPr>
          </a:p>
          <a:p>
            <a:pPr>
              <a:lnSpc>
                <a:spcPct val="150000"/>
              </a:lnSpc>
            </a:pPr>
            <a:endParaRPr lang="en-US" sz="1600">
              <a:latin typeface="Century Gothic"/>
              <a:ea typeface="+mn-lt"/>
              <a:cs typeface="+mn-lt"/>
            </a:endParaRPr>
          </a:p>
          <a:p>
            <a:pPr>
              <a:lnSpc>
                <a:spcPct val="150000"/>
              </a:lnSpc>
            </a:pPr>
            <a:endParaRPr lang="en-US" sz="1600">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err="1">
                <a:latin typeface="Century Gothic"/>
                <a:ea typeface="+mn-lt"/>
                <a:cs typeface="+mn-lt"/>
              </a:rPr>
              <a:t>Mettre</a:t>
            </a:r>
            <a:r>
              <a:rPr lang="en-US" sz="1600">
                <a:latin typeface="Century Gothic"/>
                <a:ea typeface="+mn-lt"/>
                <a:cs typeface="+mn-lt"/>
              </a:rPr>
              <a:t> </a:t>
            </a:r>
            <a:r>
              <a:rPr lang="en-US" sz="1600" err="1">
                <a:latin typeface="Century Gothic"/>
                <a:ea typeface="+mn-lt"/>
                <a:cs typeface="+mn-lt"/>
              </a:rPr>
              <a:t>une</a:t>
            </a:r>
            <a:r>
              <a:rPr lang="en-US" sz="1600">
                <a:latin typeface="Century Gothic"/>
                <a:ea typeface="+mn-lt"/>
                <a:cs typeface="+mn-lt"/>
              </a:rPr>
              <a:t> </a:t>
            </a:r>
            <a:r>
              <a:rPr lang="en-US" sz="1600" b="1" err="1">
                <a:latin typeface="Century Gothic"/>
                <a:ea typeface="+mn-lt"/>
                <a:cs typeface="+mn-lt"/>
              </a:rPr>
              <a:t>soucoupe</a:t>
            </a:r>
            <a:r>
              <a:rPr lang="en-US" sz="1600" b="1">
                <a:latin typeface="Century Gothic"/>
                <a:ea typeface="+mn-lt"/>
                <a:cs typeface="+mn-lt"/>
              </a:rPr>
              <a:t> sous les tasses</a:t>
            </a:r>
            <a:r>
              <a:rPr lang="en-US" sz="1600">
                <a:latin typeface="Century Gothic"/>
                <a:ea typeface="+mn-lt"/>
                <a:cs typeface="+mn-lt"/>
              </a:rPr>
              <a:t> / </a:t>
            </a:r>
            <a:r>
              <a:rPr lang="en-US" sz="1600" err="1">
                <a:latin typeface="Century Gothic"/>
                <a:ea typeface="+mn-lt"/>
                <a:cs typeface="+mn-lt"/>
              </a:rPr>
              <a:t>bols</a:t>
            </a:r>
            <a:r>
              <a:rPr lang="en-US" sz="1600">
                <a:latin typeface="Century Gothic"/>
                <a:ea typeface="+mn-lt"/>
                <a:cs typeface="+mn-lt"/>
              </a:rPr>
              <a:t> </a:t>
            </a:r>
            <a:r>
              <a:rPr lang="en-US" sz="1600" err="1">
                <a:latin typeface="Century Gothic"/>
                <a:ea typeface="+mn-lt"/>
                <a:cs typeface="+mn-lt"/>
              </a:rPr>
              <a:t>lors</a:t>
            </a:r>
            <a:r>
              <a:rPr lang="en-US" sz="1600">
                <a:latin typeface="Century Gothic"/>
                <a:ea typeface="+mn-lt"/>
                <a:cs typeface="+mn-lt"/>
              </a:rPr>
              <a:t> du transport à la table</a:t>
            </a:r>
          </a:p>
          <a:p>
            <a:pPr>
              <a:lnSpc>
                <a:spcPct val="150000"/>
              </a:lnSpc>
            </a:pPr>
            <a:endParaRPr lang="en-US" sz="1600">
              <a:latin typeface="Century Gothic"/>
              <a:cs typeface="Calibri"/>
            </a:endParaRPr>
          </a:p>
        </p:txBody>
      </p:sp>
      <p:sp>
        <p:nvSpPr>
          <p:cNvPr id="5" name="TextBox 4">
            <a:extLst>
              <a:ext uri="{FF2B5EF4-FFF2-40B4-BE49-F238E27FC236}">
                <a16:creationId xmlns:a16="http://schemas.microsoft.com/office/drawing/2014/main" id="{B3F6D558-5089-706C-E4C0-B25F62492076}"/>
              </a:ext>
            </a:extLst>
          </p:cNvPr>
          <p:cNvSpPr txBox="1"/>
          <p:nvPr/>
        </p:nvSpPr>
        <p:spPr>
          <a:xfrm>
            <a:off x="2293684" y="39490"/>
            <a:ext cx="215373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4.  Manger</a:t>
            </a:r>
            <a:endParaRPr lang="en-US"/>
          </a:p>
        </p:txBody>
      </p:sp>
      <p:pic>
        <p:nvPicPr>
          <p:cNvPr id="9" name="Picture 13">
            <a:extLst>
              <a:ext uri="{FF2B5EF4-FFF2-40B4-BE49-F238E27FC236}">
                <a16:creationId xmlns:a16="http://schemas.microsoft.com/office/drawing/2014/main" id="{634B30AF-742C-7CBC-B29A-75790C21E037}"/>
              </a:ext>
            </a:extLst>
          </p:cNvPr>
          <p:cNvPicPr>
            <a:picLocks noChangeAspect="1"/>
          </p:cNvPicPr>
          <p:nvPr/>
        </p:nvPicPr>
        <p:blipFill>
          <a:blip r:embed="rId3"/>
          <a:stretch>
            <a:fillRect/>
          </a:stretch>
        </p:blipFill>
        <p:spPr>
          <a:xfrm>
            <a:off x="4335567" y="35603"/>
            <a:ext cx="993572" cy="973469"/>
          </a:xfrm>
          <a:prstGeom prst="rect">
            <a:avLst/>
          </a:prstGeom>
        </p:spPr>
      </p:pic>
      <p:pic>
        <p:nvPicPr>
          <p:cNvPr id="8" name="Picture 9">
            <a:extLst>
              <a:ext uri="{FF2B5EF4-FFF2-40B4-BE49-F238E27FC236}">
                <a16:creationId xmlns:a16="http://schemas.microsoft.com/office/drawing/2014/main" id="{837E7ED0-C354-C854-9B6E-D7568BF477F0}"/>
              </a:ext>
            </a:extLst>
          </p:cNvPr>
          <p:cNvPicPr>
            <a:picLocks noChangeAspect="1"/>
          </p:cNvPicPr>
          <p:nvPr/>
        </p:nvPicPr>
        <p:blipFill>
          <a:blip r:embed="rId4"/>
          <a:stretch>
            <a:fillRect/>
          </a:stretch>
        </p:blipFill>
        <p:spPr>
          <a:xfrm>
            <a:off x="1718004" y="7896860"/>
            <a:ext cx="847602" cy="847432"/>
          </a:xfrm>
          <a:prstGeom prst="rect">
            <a:avLst/>
          </a:prstGeom>
        </p:spPr>
      </p:pic>
      <p:pic>
        <p:nvPicPr>
          <p:cNvPr id="11" name="Picture 14">
            <a:extLst>
              <a:ext uri="{FF2B5EF4-FFF2-40B4-BE49-F238E27FC236}">
                <a16:creationId xmlns:a16="http://schemas.microsoft.com/office/drawing/2014/main" id="{540AF138-58BA-C4DC-0A41-B488FAC1998E}"/>
              </a:ext>
            </a:extLst>
          </p:cNvPr>
          <p:cNvPicPr>
            <a:picLocks noChangeAspect="1"/>
          </p:cNvPicPr>
          <p:nvPr/>
        </p:nvPicPr>
        <p:blipFill>
          <a:blip r:embed="rId5"/>
          <a:stretch>
            <a:fillRect/>
          </a:stretch>
        </p:blipFill>
        <p:spPr>
          <a:xfrm>
            <a:off x="2941811" y="7893588"/>
            <a:ext cx="802306" cy="791677"/>
          </a:xfrm>
          <a:prstGeom prst="rect">
            <a:avLst/>
          </a:prstGeom>
        </p:spPr>
      </p:pic>
      <p:sp>
        <p:nvSpPr>
          <p:cNvPr id="4" name="TextBox 3">
            <a:extLst>
              <a:ext uri="{FF2B5EF4-FFF2-40B4-BE49-F238E27FC236}">
                <a16:creationId xmlns:a16="http://schemas.microsoft.com/office/drawing/2014/main" id="{30A41805-E7BC-6183-8B61-F10D06AC0DE0}"/>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pic>
        <p:nvPicPr>
          <p:cNvPr id="10" name="Picture 9">
            <a:extLst>
              <a:ext uri="{FF2B5EF4-FFF2-40B4-BE49-F238E27FC236}">
                <a16:creationId xmlns:a16="http://schemas.microsoft.com/office/drawing/2014/main" id="{36AAE166-BD3D-B141-8FD6-E86BD5CE6F6E}"/>
              </a:ext>
            </a:extLst>
          </p:cNvPr>
          <p:cNvPicPr>
            <a:picLocks noChangeAspect="1"/>
          </p:cNvPicPr>
          <p:nvPr/>
        </p:nvPicPr>
        <p:blipFill>
          <a:blip r:embed="rId6"/>
          <a:stretch>
            <a:fillRect/>
          </a:stretch>
        </p:blipFill>
        <p:spPr>
          <a:xfrm>
            <a:off x="1753997" y="2918011"/>
            <a:ext cx="1078310" cy="1066801"/>
          </a:xfrm>
          <a:prstGeom prst="rect">
            <a:avLst/>
          </a:prstGeom>
        </p:spPr>
      </p:pic>
      <p:pic>
        <p:nvPicPr>
          <p:cNvPr id="12" name="Picture 11">
            <a:extLst>
              <a:ext uri="{FF2B5EF4-FFF2-40B4-BE49-F238E27FC236}">
                <a16:creationId xmlns:a16="http://schemas.microsoft.com/office/drawing/2014/main" id="{1D297045-56C4-4BD2-EADB-B8C66B63EDC2}"/>
              </a:ext>
            </a:extLst>
          </p:cNvPr>
          <p:cNvPicPr>
            <a:picLocks noChangeAspect="1"/>
          </p:cNvPicPr>
          <p:nvPr/>
        </p:nvPicPr>
        <p:blipFill>
          <a:blip r:embed="rId7"/>
          <a:stretch>
            <a:fillRect/>
          </a:stretch>
        </p:blipFill>
        <p:spPr>
          <a:xfrm>
            <a:off x="2028495" y="5029636"/>
            <a:ext cx="1848798" cy="1876425"/>
          </a:xfrm>
          <a:prstGeom prst="rect">
            <a:avLst/>
          </a:prstGeom>
        </p:spPr>
      </p:pic>
      <p:pic>
        <p:nvPicPr>
          <p:cNvPr id="13" name="Picture 12">
            <a:extLst>
              <a:ext uri="{FF2B5EF4-FFF2-40B4-BE49-F238E27FC236}">
                <a16:creationId xmlns:a16="http://schemas.microsoft.com/office/drawing/2014/main" id="{21967BBE-7D31-2206-BC61-E4A2662B9BF6}"/>
              </a:ext>
            </a:extLst>
          </p:cNvPr>
          <p:cNvPicPr>
            <a:picLocks noChangeAspect="1"/>
          </p:cNvPicPr>
          <p:nvPr/>
        </p:nvPicPr>
        <p:blipFill>
          <a:blip r:embed="rId8"/>
          <a:stretch>
            <a:fillRect/>
          </a:stretch>
        </p:blipFill>
        <p:spPr>
          <a:xfrm>
            <a:off x="2949780" y="5051986"/>
            <a:ext cx="628972" cy="638175"/>
          </a:xfrm>
          <a:prstGeom prst="rect">
            <a:avLst/>
          </a:prstGeom>
        </p:spPr>
      </p:pic>
    </p:spTree>
    <p:extLst>
      <p:ext uri="{BB962C8B-B14F-4D97-AF65-F5344CB8AC3E}">
        <p14:creationId xmlns:p14="http://schemas.microsoft.com/office/powerpoint/2010/main" val="1113915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539B9D-3C47-9D4F-A88F-356334C2AB59}"/>
              </a:ext>
            </a:extLst>
          </p:cNvPr>
          <p:cNvSpPr txBox="1"/>
          <p:nvPr/>
        </p:nvSpPr>
        <p:spPr>
          <a:xfrm>
            <a:off x="431032" y="1574752"/>
            <a:ext cx="7791057" cy="70627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1600">
                <a:latin typeface="Century Gothic"/>
              </a:rPr>
              <a:t>□ </a:t>
            </a:r>
            <a:r>
              <a:rPr lang="en-US" sz="1600" err="1">
                <a:latin typeface="Century Gothic"/>
                <a:ea typeface="+mn-lt"/>
                <a:cs typeface="+mn-lt"/>
              </a:rPr>
              <a:t>Utiliser</a:t>
            </a:r>
            <a:r>
              <a:rPr lang="en-US" sz="1600">
                <a:latin typeface="Century Gothic"/>
                <a:ea typeface="+mn-lt"/>
                <a:cs typeface="+mn-lt"/>
              </a:rPr>
              <a:t> </a:t>
            </a:r>
            <a:r>
              <a:rPr lang="en-US" sz="1600" err="1">
                <a:latin typeface="Century Gothic"/>
                <a:ea typeface="+mn-lt"/>
                <a:cs typeface="+mn-lt"/>
              </a:rPr>
              <a:t>une</a:t>
            </a:r>
            <a:r>
              <a:rPr lang="en-US" sz="1600">
                <a:latin typeface="Century Gothic"/>
                <a:ea typeface="+mn-lt"/>
                <a:cs typeface="+mn-lt"/>
              </a:rPr>
              <a:t> </a:t>
            </a:r>
            <a:r>
              <a:rPr lang="en-US" sz="1600" b="1">
                <a:latin typeface="Century Gothic"/>
                <a:ea typeface="+mn-lt"/>
                <a:cs typeface="+mn-lt"/>
              </a:rPr>
              <a:t>tasse avec </a:t>
            </a:r>
            <a:r>
              <a:rPr lang="en-US" sz="1600" b="1" err="1">
                <a:latin typeface="Century Gothic"/>
                <a:ea typeface="+mn-lt"/>
                <a:cs typeface="+mn-lt"/>
              </a:rPr>
              <a:t>couvercle</a:t>
            </a:r>
            <a:r>
              <a:rPr lang="en-US" sz="1600">
                <a:latin typeface="Century Gothic"/>
                <a:ea typeface="+mn-lt"/>
                <a:cs typeface="+mn-lt"/>
              </a:rPr>
              <a:t> pour </a:t>
            </a:r>
            <a:r>
              <a:rPr lang="en-US" sz="1600" err="1">
                <a:latin typeface="Century Gothic"/>
                <a:ea typeface="+mn-lt"/>
                <a:cs typeface="+mn-lt"/>
              </a:rPr>
              <a:t>éviter</a:t>
            </a:r>
            <a:r>
              <a:rPr lang="en-US" sz="1600">
                <a:latin typeface="Century Gothic"/>
                <a:ea typeface="+mn-lt"/>
                <a:cs typeface="+mn-lt"/>
              </a:rPr>
              <a:t> les </a:t>
            </a:r>
            <a:r>
              <a:rPr lang="en-US" sz="1600" b="1" err="1">
                <a:latin typeface="Century Gothic"/>
                <a:ea typeface="+mn-lt"/>
                <a:cs typeface="+mn-lt"/>
              </a:rPr>
              <a:t>déversements</a:t>
            </a:r>
            <a:endParaRPr lang="en-US" sz="1600" b="1">
              <a:latin typeface="Century Gothic"/>
              <a:cs typeface="Calibri"/>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a:latin typeface="Century Gothic"/>
                <a:ea typeface="+mn-lt"/>
                <a:cs typeface="+mn-lt"/>
              </a:rPr>
              <a:t>Les </a:t>
            </a:r>
            <a:r>
              <a:rPr lang="en-US" sz="1600" b="1">
                <a:latin typeface="Century Gothic"/>
                <a:ea typeface="+mn-lt"/>
                <a:cs typeface="+mn-lt"/>
              </a:rPr>
              <a:t>assiettes à </a:t>
            </a:r>
            <a:r>
              <a:rPr lang="en-US" sz="1600" b="1" err="1">
                <a:latin typeface="Century Gothic"/>
                <a:ea typeface="+mn-lt"/>
                <a:cs typeface="+mn-lt"/>
              </a:rPr>
              <a:t>rebord</a:t>
            </a:r>
            <a:r>
              <a:rPr lang="en-US" sz="1600">
                <a:latin typeface="Century Gothic"/>
                <a:ea typeface="+mn-lt"/>
                <a:cs typeface="+mn-lt"/>
              </a:rPr>
              <a:t> </a:t>
            </a:r>
            <a:r>
              <a:rPr lang="en-US" sz="1600" err="1">
                <a:latin typeface="Century Gothic"/>
                <a:ea typeface="+mn-lt"/>
                <a:cs typeface="+mn-lt"/>
              </a:rPr>
              <a:t>peuvent</a:t>
            </a:r>
            <a:r>
              <a:rPr lang="en-US" sz="1600">
                <a:latin typeface="Century Gothic"/>
                <a:ea typeface="+mn-lt"/>
                <a:cs typeface="+mn-lt"/>
              </a:rPr>
              <a:t> </a:t>
            </a:r>
            <a:r>
              <a:rPr lang="en-US" sz="1600" err="1">
                <a:latin typeface="Century Gothic"/>
                <a:ea typeface="+mn-lt"/>
                <a:cs typeface="+mn-lt"/>
              </a:rPr>
              <a:t>faciliter</a:t>
            </a:r>
            <a:r>
              <a:rPr lang="en-US" sz="1600">
                <a:latin typeface="Century Gothic"/>
                <a:ea typeface="+mn-lt"/>
                <a:cs typeface="+mn-lt"/>
              </a:rPr>
              <a:t> </a:t>
            </a:r>
            <a:r>
              <a:rPr lang="en-US" sz="1600" err="1">
                <a:latin typeface="Century Gothic"/>
                <a:ea typeface="+mn-lt"/>
                <a:cs typeface="+mn-lt"/>
              </a:rPr>
              <a:t>l'utilisation</a:t>
            </a:r>
            <a:r>
              <a:rPr lang="en-US" sz="1600">
                <a:latin typeface="Century Gothic"/>
                <a:ea typeface="+mn-lt"/>
                <a:cs typeface="+mn-lt"/>
              </a:rPr>
              <a:t> des </a:t>
            </a:r>
            <a:r>
              <a:rPr lang="en-US" sz="1600" err="1">
                <a:latin typeface="Century Gothic"/>
                <a:ea typeface="+mn-lt"/>
                <a:cs typeface="+mn-lt"/>
              </a:rPr>
              <a:t>ustensiles</a:t>
            </a:r>
            <a:r>
              <a:rPr lang="en-US" sz="1600">
                <a:latin typeface="Century Gothic"/>
                <a:ea typeface="+mn-lt"/>
                <a:cs typeface="+mn-lt"/>
              </a:rPr>
              <a:t> </a:t>
            </a:r>
          </a:p>
          <a:p>
            <a:pPr>
              <a:lnSpc>
                <a:spcPct val="150000"/>
              </a:lnSpc>
            </a:pPr>
            <a:endParaRPr lang="en-US" sz="1600">
              <a:latin typeface="Century Gothic"/>
              <a:ea typeface="+mn-lt"/>
              <a:cs typeface="+mn-lt"/>
            </a:endParaRPr>
          </a:p>
          <a:p>
            <a:pPr>
              <a:lnSpc>
                <a:spcPct val="150000"/>
              </a:lnSpc>
            </a:pPr>
            <a:endParaRPr lang="en-US" sz="1600">
              <a:latin typeface="Century Gothic"/>
              <a:ea typeface="+mn-lt"/>
              <a:cs typeface="+mn-lt"/>
            </a:endParaRPr>
          </a:p>
          <a:p>
            <a:pPr>
              <a:lnSpc>
                <a:spcPct val="150000"/>
              </a:lnSpc>
            </a:pPr>
            <a:endParaRPr lang="en-US" sz="1600">
              <a:latin typeface="Century Gothic"/>
              <a:cs typeface="Calibri"/>
            </a:endParaRPr>
          </a:p>
          <a:p>
            <a:pPr>
              <a:lnSpc>
                <a:spcPct val="150000"/>
              </a:lnSpc>
            </a:pPr>
            <a:endParaRPr lang="en-US" sz="1600">
              <a:latin typeface="Century Gothic"/>
            </a:endParaRPr>
          </a:p>
          <a:p>
            <a:pPr>
              <a:lnSpc>
                <a:spcPct val="150000"/>
              </a:lnSpc>
            </a:pPr>
            <a:endParaRPr lang="en-US" sz="1600">
              <a:latin typeface="Century Gothic"/>
            </a:endParaRPr>
          </a:p>
          <a:p>
            <a:pPr>
              <a:lnSpc>
                <a:spcPct val="150000"/>
              </a:lnSpc>
            </a:pPr>
            <a:r>
              <a:rPr lang="en-US" sz="1600">
                <a:latin typeface="Century Gothic"/>
              </a:rPr>
              <a:t>□ </a:t>
            </a:r>
            <a:r>
              <a:rPr lang="en-US" sz="1600">
                <a:latin typeface="Century Gothic"/>
                <a:ea typeface="+mn-lt"/>
                <a:cs typeface="+mn-lt"/>
              </a:rPr>
              <a:t>Placer des </a:t>
            </a:r>
            <a:r>
              <a:rPr lang="en-US" sz="1600" b="1" err="1">
                <a:latin typeface="Century Gothic"/>
                <a:ea typeface="+mn-lt"/>
                <a:cs typeface="+mn-lt"/>
              </a:rPr>
              <a:t>napperons</a:t>
            </a:r>
            <a:r>
              <a:rPr lang="en-US" sz="1600" b="1">
                <a:latin typeface="Century Gothic"/>
                <a:ea typeface="+mn-lt"/>
                <a:cs typeface="+mn-lt"/>
              </a:rPr>
              <a:t> </a:t>
            </a:r>
            <a:r>
              <a:rPr lang="en-US" sz="1600" b="1" err="1">
                <a:latin typeface="Century Gothic"/>
                <a:ea typeface="+mn-lt"/>
                <a:cs typeface="+mn-lt"/>
              </a:rPr>
              <a:t>antidérapants</a:t>
            </a:r>
            <a:r>
              <a:rPr lang="en-US" sz="1600" b="1">
                <a:latin typeface="Century Gothic"/>
                <a:ea typeface="+mn-lt"/>
                <a:cs typeface="+mn-lt"/>
              </a:rPr>
              <a:t> </a:t>
            </a:r>
            <a:r>
              <a:rPr lang="en-US" sz="1600">
                <a:latin typeface="Century Gothic"/>
                <a:ea typeface="+mn-lt"/>
                <a:cs typeface="+mn-lt"/>
              </a:rPr>
              <a:t>sous la </a:t>
            </a:r>
            <a:r>
              <a:rPr lang="en-US" sz="1600" err="1">
                <a:latin typeface="Century Gothic"/>
                <a:ea typeface="+mn-lt"/>
                <a:cs typeface="+mn-lt"/>
              </a:rPr>
              <a:t>vaisselle</a:t>
            </a:r>
            <a:r>
              <a:rPr lang="en-US" sz="1600">
                <a:latin typeface="Century Gothic"/>
                <a:ea typeface="+mn-lt"/>
                <a:cs typeface="+mn-lt"/>
              </a:rPr>
              <a:t> </a:t>
            </a:r>
            <a:endParaRPr lang="en-US" sz="1600">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cs typeface="Calibri"/>
            </a:endParaRPr>
          </a:p>
          <a:p>
            <a:pPr>
              <a:lnSpc>
                <a:spcPct val="150000"/>
              </a:lnSpc>
            </a:pPr>
            <a:endParaRPr lang="en-US" sz="1600">
              <a:latin typeface="Century Gothic"/>
            </a:endParaRPr>
          </a:p>
          <a:p>
            <a:pPr>
              <a:lnSpc>
                <a:spcPct val="150000"/>
              </a:lnSpc>
            </a:pPr>
            <a:r>
              <a:rPr lang="en-US" sz="1600">
                <a:latin typeface="Century Gothic"/>
              </a:rPr>
              <a:t>□ </a:t>
            </a:r>
            <a:r>
              <a:rPr lang="en-US" sz="1600" err="1">
                <a:latin typeface="Century Gothic"/>
                <a:ea typeface="+mn-lt"/>
                <a:cs typeface="+mn-lt"/>
              </a:rPr>
              <a:t>Utiliser</a:t>
            </a:r>
            <a:r>
              <a:rPr lang="en-US" sz="1600">
                <a:latin typeface="Century Gothic"/>
                <a:ea typeface="+mn-lt"/>
                <a:cs typeface="+mn-lt"/>
              </a:rPr>
              <a:t> des </a:t>
            </a:r>
            <a:r>
              <a:rPr lang="en-US" sz="1600" b="1">
                <a:latin typeface="Century Gothic"/>
                <a:ea typeface="+mn-lt"/>
                <a:cs typeface="+mn-lt"/>
              </a:rPr>
              <a:t>plats </a:t>
            </a:r>
            <a:r>
              <a:rPr lang="en-US" sz="1600" b="1" err="1">
                <a:latin typeface="Century Gothic"/>
                <a:ea typeface="+mn-lt"/>
                <a:cs typeface="+mn-lt"/>
              </a:rPr>
              <a:t>incassables</a:t>
            </a:r>
            <a:r>
              <a:rPr lang="en-US" sz="1600">
                <a:latin typeface="Century Gothic"/>
                <a:ea typeface="+mn-lt"/>
                <a:cs typeface="+mn-lt"/>
              </a:rPr>
              <a:t> </a:t>
            </a:r>
            <a:r>
              <a:rPr lang="en-US" sz="1600" err="1">
                <a:latin typeface="Century Gothic"/>
                <a:ea typeface="+mn-lt"/>
                <a:cs typeface="+mn-lt"/>
              </a:rPr>
              <a:t>en</a:t>
            </a:r>
            <a:r>
              <a:rPr lang="en-US" sz="1600">
                <a:latin typeface="Century Gothic"/>
                <a:ea typeface="+mn-lt"/>
                <a:cs typeface="+mn-lt"/>
              </a:rPr>
              <a:t> plastique </a:t>
            </a:r>
            <a:r>
              <a:rPr lang="en-US" sz="1600" err="1">
                <a:latin typeface="Century Gothic"/>
                <a:ea typeface="+mn-lt"/>
                <a:cs typeface="+mn-lt"/>
              </a:rPr>
              <a:t>ou</a:t>
            </a:r>
            <a:r>
              <a:rPr lang="en-US" sz="1600">
                <a:latin typeface="Century Gothic"/>
                <a:ea typeface="+mn-lt"/>
                <a:cs typeface="+mn-lt"/>
              </a:rPr>
              <a:t> </a:t>
            </a:r>
            <a:r>
              <a:rPr lang="en-US" sz="1600" err="1">
                <a:latin typeface="Century Gothic"/>
                <a:ea typeface="+mn-lt"/>
                <a:cs typeface="+mn-lt"/>
              </a:rPr>
              <a:t>en</a:t>
            </a:r>
            <a:r>
              <a:rPr lang="en-US" sz="1600">
                <a:latin typeface="Century Gothic"/>
                <a:ea typeface="+mn-lt"/>
                <a:cs typeface="+mn-lt"/>
              </a:rPr>
              <a:t> « Corelle »</a:t>
            </a:r>
            <a:endParaRPr lang="en-US" sz="1600">
              <a:latin typeface="Century Gothic"/>
              <a:cs typeface="Calibri"/>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9" name="Picture 13">
            <a:extLst>
              <a:ext uri="{FF2B5EF4-FFF2-40B4-BE49-F238E27FC236}">
                <a16:creationId xmlns:a16="http://schemas.microsoft.com/office/drawing/2014/main" id="{634B30AF-742C-7CBC-B29A-75790C21E037}"/>
              </a:ext>
            </a:extLst>
          </p:cNvPr>
          <p:cNvPicPr>
            <a:picLocks noChangeAspect="1"/>
          </p:cNvPicPr>
          <p:nvPr/>
        </p:nvPicPr>
        <p:blipFill>
          <a:blip r:embed="rId3"/>
          <a:stretch>
            <a:fillRect/>
          </a:stretch>
        </p:blipFill>
        <p:spPr>
          <a:xfrm>
            <a:off x="4335567" y="35603"/>
            <a:ext cx="993572" cy="973469"/>
          </a:xfrm>
          <a:prstGeom prst="rect">
            <a:avLst/>
          </a:prstGeom>
        </p:spPr>
      </p:pic>
      <p:pic>
        <p:nvPicPr>
          <p:cNvPr id="12" name="Picture 12">
            <a:extLst>
              <a:ext uri="{FF2B5EF4-FFF2-40B4-BE49-F238E27FC236}">
                <a16:creationId xmlns:a16="http://schemas.microsoft.com/office/drawing/2014/main" id="{85393F3A-1B41-D684-5BD5-B377ED204FCC}"/>
              </a:ext>
            </a:extLst>
          </p:cNvPr>
          <p:cNvPicPr>
            <a:picLocks noChangeAspect="1"/>
          </p:cNvPicPr>
          <p:nvPr/>
        </p:nvPicPr>
        <p:blipFill>
          <a:blip r:embed="rId4"/>
          <a:stretch>
            <a:fillRect/>
          </a:stretch>
        </p:blipFill>
        <p:spPr>
          <a:xfrm>
            <a:off x="3336785" y="1221094"/>
            <a:ext cx="514171" cy="491077"/>
          </a:xfrm>
          <a:prstGeom prst="rect">
            <a:avLst/>
          </a:prstGeom>
        </p:spPr>
      </p:pic>
      <p:pic>
        <p:nvPicPr>
          <p:cNvPr id="13" name="Picture 13">
            <a:extLst>
              <a:ext uri="{FF2B5EF4-FFF2-40B4-BE49-F238E27FC236}">
                <a16:creationId xmlns:a16="http://schemas.microsoft.com/office/drawing/2014/main" id="{D63C99E3-8F3C-89C6-D22F-368E15DF6DE8}"/>
              </a:ext>
            </a:extLst>
          </p:cNvPr>
          <p:cNvPicPr>
            <a:picLocks noChangeAspect="1"/>
          </p:cNvPicPr>
          <p:nvPr/>
        </p:nvPicPr>
        <p:blipFill>
          <a:blip r:embed="rId5"/>
          <a:stretch>
            <a:fillRect/>
          </a:stretch>
        </p:blipFill>
        <p:spPr>
          <a:xfrm>
            <a:off x="2525322" y="1145078"/>
            <a:ext cx="548665" cy="560050"/>
          </a:xfrm>
          <a:prstGeom prst="rect">
            <a:avLst/>
          </a:prstGeom>
        </p:spPr>
      </p:pic>
      <p:pic>
        <p:nvPicPr>
          <p:cNvPr id="16" name="Picture 16">
            <a:extLst>
              <a:ext uri="{FF2B5EF4-FFF2-40B4-BE49-F238E27FC236}">
                <a16:creationId xmlns:a16="http://schemas.microsoft.com/office/drawing/2014/main" id="{5029FA60-C56B-6907-F18E-B7B84B8F31A6}"/>
              </a:ext>
            </a:extLst>
          </p:cNvPr>
          <p:cNvPicPr>
            <a:picLocks noChangeAspect="1"/>
          </p:cNvPicPr>
          <p:nvPr/>
        </p:nvPicPr>
        <p:blipFill>
          <a:blip r:embed="rId6"/>
          <a:stretch>
            <a:fillRect/>
          </a:stretch>
        </p:blipFill>
        <p:spPr>
          <a:xfrm>
            <a:off x="1675119" y="999079"/>
            <a:ext cx="928086" cy="950889"/>
          </a:xfrm>
          <a:prstGeom prst="rect">
            <a:avLst/>
          </a:prstGeom>
        </p:spPr>
      </p:pic>
      <p:pic>
        <p:nvPicPr>
          <p:cNvPr id="17" name="Picture 17">
            <a:extLst>
              <a:ext uri="{FF2B5EF4-FFF2-40B4-BE49-F238E27FC236}">
                <a16:creationId xmlns:a16="http://schemas.microsoft.com/office/drawing/2014/main" id="{975B2A98-2763-45CF-F800-D6925E434664}"/>
              </a:ext>
            </a:extLst>
          </p:cNvPr>
          <p:cNvPicPr>
            <a:picLocks noChangeAspect="1"/>
          </p:cNvPicPr>
          <p:nvPr/>
        </p:nvPicPr>
        <p:blipFill>
          <a:blip r:embed="rId7"/>
          <a:stretch>
            <a:fillRect/>
          </a:stretch>
        </p:blipFill>
        <p:spPr>
          <a:xfrm>
            <a:off x="762582" y="2916814"/>
            <a:ext cx="1020067" cy="1054347"/>
          </a:xfrm>
          <a:prstGeom prst="rect">
            <a:avLst/>
          </a:prstGeom>
        </p:spPr>
      </p:pic>
      <p:pic>
        <p:nvPicPr>
          <p:cNvPr id="18" name="Picture 18">
            <a:extLst>
              <a:ext uri="{FF2B5EF4-FFF2-40B4-BE49-F238E27FC236}">
                <a16:creationId xmlns:a16="http://schemas.microsoft.com/office/drawing/2014/main" id="{B9A44A86-F66D-9C99-AE56-384D14073630}"/>
              </a:ext>
            </a:extLst>
          </p:cNvPr>
          <p:cNvPicPr>
            <a:picLocks noChangeAspect="1"/>
          </p:cNvPicPr>
          <p:nvPr/>
        </p:nvPicPr>
        <p:blipFill>
          <a:blip r:embed="rId8"/>
          <a:stretch>
            <a:fillRect/>
          </a:stretch>
        </p:blipFill>
        <p:spPr>
          <a:xfrm>
            <a:off x="1904597" y="3133504"/>
            <a:ext cx="928086" cy="962384"/>
          </a:xfrm>
          <a:prstGeom prst="rect">
            <a:avLst/>
          </a:prstGeom>
        </p:spPr>
      </p:pic>
      <p:pic>
        <p:nvPicPr>
          <p:cNvPr id="21" name="Picture 21">
            <a:extLst>
              <a:ext uri="{FF2B5EF4-FFF2-40B4-BE49-F238E27FC236}">
                <a16:creationId xmlns:a16="http://schemas.microsoft.com/office/drawing/2014/main" id="{62F9B8FF-9DA1-5251-E11E-C8FF40BD9170}"/>
              </a:ext>
            </a:extLst>
          </p:cNvPr>
          <p:cNvPicPr>
            <a:picLocks noChangeAspect="1"/>
          </p:cNvPicPr>
          <p:nvPr/>
        </p:nvPicPr>
        <p:blipFill>
          <a:blip r:embed="rId9"/>
          <a:stretch>
            <a:fillRect/>
          </a:stretch>
        </p:blipFill>
        <p:spPr>
          <a:xfrm>
            <a:off x="2197095" y="5056033"/>
            <a:ext cx="1089052" cy="1065842"/>
          </a:xfrm>
          <a:prstGeom prst="rect">
            <a:avLst/>
          </a:prstGeom>
        </p:spPr>
      </p:pic>
      <p:pic>
        <p:nvPicPr>
          <p:cNvPr id="22" name="Picture 22">
            <a:extLst>
              <a:ext uri="{FF2B5EF4-FFF2-40B4-BE49-F238E27FC236}">
                <a16:creationId xmlns:a16="http://schemas.microsoft.com/office/drawing/2014/main" id="{209AFBAD-585A-8EEE-7621-9E871876CDC7}"/>
              </a:ext>
            </a:extLst>
          </p:cNvPr>
          <p:cNvPicPr>
            <a:picLocks noChangeAspect="1"/>
          </p:cNvPicPr>
          <p:nvPr/>
        </p:nvPicPr>
        <p:blipFill>
          <a:blip r:embed="rId10"/>
          <a:stretch>
            <a:fillRect/>
          </a:stretch>
        </p:blipFill>
        <p:spPr>
          <a:xfrm>
            <a:off x="2464203" y="5297382"/>
            <a:ext cx="548665" cy="583040"/>
          </a:xfrm>
          <a:prstGeom prst="rect">
            <a:avLst/>
          </a:prstGeom>
        </p:spPr>
      </p:pic>
      <p:sp>
        <p:nvSpPr>
          <p:cNvPr id="14" name="TextBox 13">
            <a:extLst>
              <a:ext uri="{FF2B5EF4-FFF2-40B4-BE49-F238E27FC236}">
                <a16:creationId xmlns:a16="http://schemas.microsoft.com/office/drawing/2014/main" id="{54B9ACC3-7E21-6F7E-817E-3B5DA3B9EF4A}"/>
              </a:ext>
            </a:extLst>
          </p:cNvPr>
          <p:cNvSpPr txBox="1"/>
          <p:nvPr/>
        </p:nvSpPr>
        <p:spPr>
          <a:xfrm>
            <a:off x="2293684" y="39490"/>
            <a:ext cx="215373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4. Manger</a:t>
            </a:r>
            <a:endParaRPr lang="en-US"/>
          </a:p>
        </p:txBody>
      </p:sp>
      <p:sp>
        <p:nvSpPr>
          <p:cNvPr id="4" name="TextBox 3">
            <a:extLst>
              <a:ext uri="{FF2B5EF4-FFF2-40B4-BE49-F238E27FC236}">
                <a16:creationId xmlns:a16="http://schemas.microsoft.com/office/drawing/2014/main" id="{2667E656-CC12-DAA1-A9D7-4615AC541B83}"/>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1136020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A8A3AB-9176-8BF0-AEA7-D5020C07ABD3}"/>
              </a:ext>
            </a:extLst>
          </p:cNvPr>
          <p:cNvSpPr txBox="1"/>
          <p:nvPr/>
        </p:nvSpPr>
        <p:spPr>
          <a:xfrm>
            <a:off x="278762" y="2461938"/>
            <a:ext cx="7216070" cy="57181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a:latin typeface="Century Gothic"/>
                <a:cs typeface="Segoe UI"/>
              </a:rPr>
              <a:t>□ </a:t>
            </a:r>
            <a:r>
              <a:rPr lang="en-US">
                <a:latin typeface="Century Gothic"/>
                <a:ea typeface="+mn-lt"/>
                <a:cs typeface="+mn-lt"/>
              </a:rPr>
              <a:t>Installer des</a:t>
            </a:r>
            <a:r>
              <a:rPr lang="en-US" b="1">
                <a:latin typeface="Century Gothic"/>
                <a:ea typeface="+mn-lt"/>
                <a:cs typeface="+mn-lt"/>
              </a:rPr>
              <a:t> </a:t>
            </a:r>
            <a:r>
              <a:rPr lang="en-US" b="1" err="1">
                <a:latin typeface="Century Gothic"/>
                <a:ea typeface="+mn-lt"/>
                <a:cs typeface="+mn-lt"/>
              </a:rPr>
              <a:t>robinets</a:t>
            </a:r>
            <a:r>
              <a:rPr lang="en-US" b="1">
                <a:latin typeface="Century Gothic"/>
                <a:ea typeface="+mn-lt"/>
                <a:cs typeface="+mn-lt"/>
              </a:rPr>
              <a:t> à levier </a:t>
            </a:r>
            <a:r>
              <a:rPr lang="en-US">
                <a:latin typeface="Century Gothic"/>
                <a:ea typeface="+mn-lt"/>
                <a:cs typeface="+mn-lt"/>
              </a:rPr>
              <a:t>que </a:t>
            </a:r>
            <a:r>
              <a:rPr lang="en-US" err="1">
                <a:latin typeface="Century Gothic"/>
                <a:ea typeface="+mn-lt"/>
                <a:cs typeface="+mn-lt"/>
              </a:rPr>
              <a:t>vous</a:t>
            </a:r>
            <a:r>
              <a:rPr lang="en-US">
                <a:latin typeface="Century Gothic"/>
                <a:ea typeface="+mn-lt"/>
                <a:cs typeface="+mn-lt"/>
              </a:rPr>
              <a:t> </a:t>
            </a:r>
            <a:r>
              <a:rPr lang="en-US" err="1">
                <a:latin typeface="Century Gothic"/>
                <a:ea typeface="+mn-lt"/>
                <a:cs typeface="+mn-lt"/>
              </a:rPr>
              <a:t>pouvez</a:t>
            </a:r>
            <a:r>
              <a:rPr lang="en-US">
                <a:latin typeface="Century Gothic"/>
                <a:ea typeface="+mn-lt"/>
                <a:cs typeface="+mn-lt"/>
              </a:rPr>
              <a:t> </a:t>
            </a:r>
            <a:r>
              <a:rPr lang="en-US" err="1">
                <a:latin typeface="Century Gothic"/>
                <a:ea typeface="+mn-lt"/>
                <a:cs typeface="+mn-lt"/>
              </a:rPr>
              <a:t>ouvrir</a:t>
            </a:r>
            <a:r>
              <a:rPr lang="en-US">
                <a:latin typeface="Century Gothic"/>
                <a:ea typeface="+mn-lt"/>
                <a:cs typeface="+mn-lt"/>
              </a:rPr>
              <a:t> et </a:t>
            </a:r>
            <a:r>
              <a:rPr lang="en-US" err="1">
                <a:latin typeface="Century Gothic"/>
                <a:ea typeface="+mn-lt"/>
                <a:cs typeface="+mn-lt"/>
              </a:rPr>
              <a:t>fermer</a:t>
            </a:r>
            <a:r>
              <a:rPr lang="en-US">
                <a:latin typeface="Century Gothic"/>
                <a:ea typeface="+mn-lt"/>
                <a:cs typeface="+mn-lt"/>
              </a:rPr>
              <a:t> avec </a:t>
            </a:r>
            <a:r>
              <a:rPr lang="en-US" err="1">
                <a:latin typeface="Century Gothic"/>
                <a:ea typeface="+mn-lt"/>
                <a:cs typeface="+mn-lt"/>
              </a:rPr>
              <a:t>votre</a:t>
            </a:r>
            <a:r>
              <a:rPr lang="en-US">
                <a:latin typeface="Century Gothic"/>
                <a:ea typeface="+mn-lt"/>
                <a:cs typeface="+mn-lt"/>
              </a:rPr>
              <a:t> </a:t>
            </a:r>
            <a:r>
              <a:rPr lang="en-US" err="1">
                <a:latin typeface="Century Gothic"/>
                <a:ea typeface="+mn-lt"/>
                <a:cs typeface="+mn-lt"/>
              </a:rPr>
              <a:t>poignet</a:t>
            </a:r>
            <a:r>
              <a:rPr lang="en-US">
                <a:latin typeface="Century Gothic"/>
                <a:ea typeface="+mn-lt"/>
                <a:cs typeface="+mn-lt"/>
              </a:rPr>
              <a:t> </a:t>
            </a:r>
            <a:r>
              <a:rPr lang="en-US" err="1">
                <a:latin typeface="Century Gothic"/>
                <a:ea typeface="+mn-lt"/>
                <a:cs typeface="+mn-lt"/>
              </a:rPr>
              <a:t>ou</a:t>
            </a:r>
            <a:r>
              <a:rPr lang="en-US">
                <a:latin typeface="Century Gothic"/>
                <a:ea typeface="+mn-lt"/>
                <a:cs typeface="+mn-lt"/>
              </a:rPr>
              <a:t> </a:t>
            </a:r>
            <a:r>
              <a:rPr lang="en-US" err="1">
                <a:latin typeface="Century Gothic"/>
                <a:ea typeface="+mn-lt"/>
                <a:cs typeface="+mn-lt"/>
              </a:rPr>
              <a:t>votre</a:t>
            </a:r>
            <a:r>
              <a:rPr lang="en-US">
                <a:latin typeface="Century Gothic"/>
                <a:ea typeface="+mn-lt"/>
                <a:cs typeface="+mn-lt"/>
              </a:rPr>
              <a:t> bras</a:t>
            </a:r>
            <a:endParaRPr lang="en-US">
              <a:latin typeface="Century Gothic"/>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r>
              <a:rPr lang="en-US">
                <a:latin typeface="Century Gothic"/>
                <a:cs typeface="Segoe UI"/>
              </a:rPr>
              <a:t>□ </a:t>
            </a:r>
            <a:r>
              <a:rPr lang="en-US" err="1">
                <a:latin typeface="Century Gothic"/>
                <a:ea typeface="+mn-lt"/>
                <a:cs typeface="+mn-lt"/>
              </a:rPr>
              <a:t>Utiliser</a:t>
            </a:r>
            <a:r>
              <a:rPr lang="en-US">
                <a:latin typeface="Century Gothic"/>
                <a:ea typeface="+mn-lt"/>
                <a:cs typeface="+mn-lt"/>
              </a:rPr>
              <a:t> un </a:t>
            </a:r>
            <a:r>
              <a:rPr lang="en-US" b="1" err="1">
                <a:latin typeface="Century Gothic"/>
                <a:ea typeface="+mn-lt"/>
                <a:cs typeface="+mn-lt"/>
              </a:rPr>
              <a:t>égouttoir</a:t>
            </a:r>
            <a:r>
              <a:rPr lang="en-US" b="1">
                <a:latin typeface="Century Gothic"/>
                <a:ea typeface="+mn-lt"/>
                <a:cs typeface="+mn-lt"/>
              </a:rPr>
              <a:t> à </a:t>
            </a:r>
            <a:r>
              <a:rPr lang="en-US" b="1" err="1">
                <a:latin typeface="Century Gothic"/>
                <a:ea typeface="+mn-lt"/>
                <a:cs typeface="+mn-lt"/>
              </a:rPr>
              <a:t>vaisselle</a:t>
            </a:r>
            <a:r>
              <a:rPr lang="en-US" b="1">
                <a:latin typeface="Century Gothic"/>
                <a:ea typeface="+mn-lt"/>
                <a:cs typeface="+mn-lt"/>
              </a:rPr>
              <a:t> dans </a:t>
            </a:r>
            <a:r>
              <a:rPr lang="en-US" b="1" err="1">
                <a:latin typeface="Century Gothic"/>
                <a:ea typeface="+mn-lt"/>
                <a:cs typeface="+mn-lt"/>
              </a:rPr>
              <a:t>l’évier</a:t>
            </a:r>
            <a:r>
              <a:rPr lang="en-US">
                <a:latin typeface="Century Gothic"/>
                <a:ea typeface="+mn-lt"/>
                <a:cs typeface="+mn-lt"/>
              </a:rPr>
              <a:t> pour </a:t>
            </a:r>
            <a:r>
              <a:rPr lang="en-US" err="1">
                <a:latin typeface="Century Gothic"/>
                <a:ea typeface="+mn-lt"/>
                <a:cs typeface="+mn-lt"/>
              </a:rPr>
              <a:t>garder</a:t>
            </a:r>
            <a:r>
              <a:rPr lang="en-US">
                <a:latin typeface="Century Gothic"/>
                <a:ea typeface="+mn-lt"/>
                <a:cs typeface="+mn-lt"/>
              </a:rPr>
              <a:t> la </a:t>
            </a:r>
            <a:r>
              <a:rPr lang="en-US" err="1">
                <a:latin typeface="Century Gothic"/>
                <a:ea typeface="+mn-lt"/>
                <a:cs typeface="+mn-lt"/>
              </a:rPr>
              <a:t>vaisselle</a:t>
            </a:r>
            <a:r>
              <a:rPr lang="en-US">
                <a:latin typeface="Century Gothic"/>
                <a:ea typeface="+mn-lt"/>
                <a:cs typeface="+mn-lt"/>
              </a:rPr>
              <a:t> </a:t>
            </a:r>
            <a:r>
              <a:rPr lang="en-US" b="1">
                <a:latin typeface="Century Gothic"/>
                <a:ea typeface="+mn-lt"/>
                <a:cs typeface="+mn-lt"/>
              </a:rPr>
              <a:t>stable pendant le lavage</a:t>
            </a:r>
            <a:r>
              <a:rPr lang="en-US">
                <a:latin typeface="Century Gothic"/>
                <a:ea typeface="+mn-lt"/>
                <a:cs typeface="+mn-lt"/>
              </a:rPr>
              <a:t> et le </a:t>
            </a:r>
            <a:r>
              <a:rPr lang="en-US" err="1">
                <a:latin typeface="Century Gothic"/>
                <a:ea typeface="+mn-lt"/>
                <a:cs typeface="+mn-lt"/>
              </a:rPr>
              <a:t>rinçage</a:t>
            </a:r>
            <a:r>
              <a:rPr lang="en-US">
                <a:latin typeface="Century Gothic"/>
                <a:ea typeface="+mn-lt"/>
                <a:cs typeface="+mn-lt"/>
              </a:rPr>
              <a:t>.</a:t>
            </a:r>
          </a:p>
          <a:p>
            <a:endParaRPr lang="en-US">
              <a:latin typeface="Century Gothic"/>
              <a:ea typeface="+mn-lt"/>
              <a:cs typeface="+mn-lt"/>
            </a:endParaRPr>
          </a:p>
          <a:p>
            <a:endParaRPr lang="en-US">
              <a:latin typeface="Century Gothic"/>
              <a:ea typeface="+mn-lt"/>
              <a:cs typeface="+mn-lt"/>
            </a:endParaRPr>
          </a:p>
          <a:p>
            <a:endParaRPr lang="en-US">
              <a:latin typeface="Century Gothic"/>
              <a:ea typeface="+mn-lt"/>
              <a:cs typeface="+mn-lt"/>
            </a:endParaRPr>
          </a:p>
          <a:p>
            <a:pPr marL="285750" indent="-285750">
              <a:buFont typeface="Calibri"/>
              <a:buChar char="-"/>
            </a:pPr>
            <a:r>
              <a:rPr lang="en-US">
                <a:latin typeface="Century Gothic"/>
                <a:ea typeface="+mn-lt"/>
                <a:cs typeface="+mn-lt"/>
              </a:rPr>
              <a:t>Les plats </a:t>
            </a:r>
            <a:r>
              <a:rPr lang="en-US" err="1">
                <a:latin typeface="Century Gothic"/>
                <a:ea typeface="+mn-lt"/>
                <a:cs typeface="+mn-lt"/>
              </a:rPr>
              <a:t>propres</a:t>
            </a:r>
            <a:r>
              <a:rPr lang="en-US">
                <a:latin typeface="Century Gothic"/>
                <a:ea typeface="+mn-lt"/>
                <a:cs typeface="+mn-lt"/>
              </a:rPr>
              <a:t> </a:t>
            </a:r>
            <a:r>
              <a:rPr lang="en-US" err="1">
                <a:latin typeface="Century Gothic"/>
                <a:ea typeface="+mn-lt"/>
                <a:cs typeface="+mn-lt"/>
              </a:rPr>
              <a:t>peuvent</a:t>
            </a:r>
            <a:r>
              <a:rPr lang="en-US">
                <a:latin typeface="Century Gothic"/>
                <a:ea typeface="+mn-lt"/>
                <a:cs typeface="+mn-lt"/>
              </a:rPr>
              <a:t> ensuite </a:t>
            </a:r>
            <a:r>
              <a:rPr lang="en-US" err="1">
                <a:latin typeface="Century Gothic"/>
                <a:ea typeface="+mn-lt"/>
                <a:cs typeface="+mn-lt"/>
              </a:rPr>
              <a:t>être</a:t>
            </a:r>
            <a:r>
              <a:rPr lang="en-US">
                <a:latin typeface="Century Gothic"/>
                <a:ea typeface="+mn-lt"/>
                <a:cs typeface="+mn-lt"/>
              </a:rPr>
              <a:t> mis dans un </a:t>
            </a:r>
            <a:r>
              <a:rPr lang="en-US" b="1" err="1">
                <a:latin typeface="Century Gothic"/>
                <a:ea typeface="+mn-lt"/>
                <a:cs typeface="+mn-lt"/>
              </a:rPr>
              <a:t>porte-vaisselle</a:t>
            </a:r>
            <a:r>
              <a:rPr lang="en-US" b="1">
                <a:latin typeface="Century Gothic"/>
                <a:ea typeface="+mn-lt"/>
                <a:cs typeface="+mn-lt"/>
              </a:rPr>
              <a:t> </a:t>
            </a:r>
            <a:r>
              <a:rPr lang="en-US" b="1" err="1">
                <a:latin typeface="Century Gothic"/>
                <a:ea typeface="+mn-lt"/>
                <a:cs typeface="+mn-lt"/>
              </a:rPr>
              <a:t>séparé</a:t>
            </a:r>
            <a:r>
              <a:rPr lang="en-US" b="1">
                <a:latin typeface="Century Gothic"/>
                <a:ea typeface="+mn-lt"/>
                <a:cs typeface="+mn-lt"/>
              </a:rPr>
              <a:t> pour </a:t>
            </a:r>
            <a:r>
              <a:rPr lang="en-US" b="1" err="1">
                <a:latin typeface="Century Gothic"/>
                <a:ea typeface="+mn-lt"/>
                <a:cs typeface="+mn-lt"/>
              </a:rPr>
              <a:t>sécher</a:t>
            </a:r>
            <a:endParaRPr lang="en-US" b="1">
              <a:latin typeface="Century Gothic"/>
              <a:cs typeface="Calibri"/>
            </a:endParaRPr>
          </a:p>
          <a:p>
            <a:pPr marL="285750" indent="-285750">
              <a:lnSpc>
                <a:spcPct val="150000"/>
              </a:lnSpc>
              <a:buFont typeface="Calibri"/>
              <a:buChar char="-"/>
            </a:pPr>
            <a:endParaRPr lang="en-US">
              <a:latin typeface="Century Gothic"/>
              <a:ea typeface="+mn-lt"/>
              <a:cs typeface="+mn-lt"/>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3"/>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7" name="TextBox 6">
            <a:extLst>
              <a:ext uri="{FF2B5EF4-FFF2-40B4-BE49-F238E27FC236}">
                <a16:creationId xmlns:a16="http://schemas.microsoft.com/office/drawing/2014/main" id="{73F28CE6-34FF-04DE-6BA1-9DE867AD9731}"/>
              </a:ext>
            </a:extLst>
          </p:cNvPr>
          <p:cNvSpPr txBox="1"/>
          <p:nvPr/>
        </p:nvSpPr>
        <p:spPr>
          <a:xfrm>
            <a:off x="2406480" y="39490"/>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5. </a:t>
            </a:r>
            <a:r>
              <a:rPr lang="en-CA" sz="2800" b="1" err="1">
                <a:latin typeface="Century Gothic"/>
              </a:rPr>
              <a:t>Nettoyage</a:t>
            </a:r>
            <a:endParaRPr lang="en-US" err="1"/>
          </a:p>
        </p:txBody>
      </p:sp>
      <p:pic>
        <p:nvPicPr>
          <p:cNvPr id="9" name="Picture 14">
            <a:extLst>
              <a:ext uri="{FF2B5EF4-FFF2-40B4-BE49-F238E27FC236}">
                <a16:creationId xmlns:a16="http://schemas.microsoft.com/office/drawing/2014/main" id="{AEC0370C-B89E-89DB-D402-3D28350B1998}"/>
              </a:ext>
            </a:extLst>
          </p:cNvPr>
          <p:cNvPicPr>
            <a:picLocks noChangeAspect="1"/>
          </p:cNvPicPr>
          <p:nvPr/>
        </p:nvPicPr>
        <p:blipFill>
          <a:blip r:embed="rId4"/>
          <a:stretch>
            <a:fillRect/>
          </a:stretch>
        </p:blipFill>
        <p:spPr>
          <a:xfrm>
            <a:off x="4925823" y="-4029"/>
            <a:ext cx="1233696" cy="1207715"/>
          </a:xfrm>
          <a:prstGeom prst="rect">
            <a:avLst/>
          </a:prstGeom>
        </p:spPr>
      </p:pic>
      <p:pic>
        <p:nvPicPr>
          <p:cNvPr id="2" name="Picture 2">
            <a:extLst>
              <a:ext uri="{FF2B5EF4-FFF2-40B4-BE49-F238E27FC236}">
                <a16:creationId xmlns:a16="http://schemas.microsoft.com/office/drawing/2014/main" id="{41F0DBCF-EF3B-AB84-9DFB-4F92315A7A81}"/>
              </a:ext>
            </a:extLst>
          </p:cNvPr>
          <p:cNvPicPr>
            <a:picLocks noChangeAspect="1"/>
          </p:cNvPicPr>
          <p:nvPr/>
        </p:nvPicPr>
        <p:blipFill>
          <a:blip r:embed="rId5"/>
          <a:stretch>
            <a:fillRect/>
          </a:stretch>
        </p:blipFill>
        <p:spPr>
          <a:xfrm>
            <a:off x="3002082" y="1864267"/>
            <a:ext cx="588941" cy="589548"/>
          </a:xfrm>
          <a:prstGeom prst="rect">
            <a:avLst/>
          </a:prstGeom>
        </p:spPr>
      </p:pic>
      <p:pic>
        <p:nvPicPr>
          <p:cNvPr id="3" name="Picture 7">
            <a:extLst>
              <a:ext uri="{FF2B5EF4-FFF2-40B4-BE49-F238E27FC236}">
                <a16:creationId xmlns:a16="http://schemas.microsoft.com/office/drawing/2014/main" id="{C112B039-B8FC-0F33-2353-9A619BFFAF9D}"/>
              </a:ext>
            </a:extLst>
          </p:cNvPr>
          <p:cNvPicPr>
            <a:picLocks noChangeAspect="1"/>
          </p:cNvPicPr>
          <p:nvPr/>
        </p:nvPicPr>
        <p:blipFill>
          <a:blip r:embed="rId6"/>
          <a:stretch>
            <a:fillRect/>
          </a:stretch>
        </p:blipFill>
        <p:spPr>
          <a:xfrm>
            <a:off x="2042666" y="1960912"/>
            <a:ext cx="653043" cy="685801"/>
          </a:xfrm>
          <a:prstGeom prst="rect">
            <a:avLst/>
          </a:prstGeom>
        </p:spPr>
      </p:pic>
      <p:pic>
        <p:nvPicPr>
          <p:cNvPr id="8" name="Picture 9">
            <a:extLst>
              <a:ext uri="{FF2B5EF4-FFF2-40B4-BE49-F238E27FC236}">
                <a16:creationId xmlns:a16="http://schemas.microsoft.com/office/drawing/2014/main" id="{5107240A-C79A-D68A-F612-322740474B00}"/>
              </a:ext>
            </a:extLst>
          </p:cNvPr>
          <p:cNvPicPr>
            <a:picLocks noChangeAspect="1"/>
          </p:cNvPicPr>
          <p:nvPr/>
        </p:nvPicPr>
        <p:blipFill>
          <a:blip r:embed="rId7"/>
          <a:stretch>
            <a:fillRect/>
          </a:stretch>
        </p:blipFill>
        <p:spPr>
          <a:xfrm>
            <a:off x="1876192" y="5209833"/>
            <a:ext cx="686114" cy="628718"/>
          </a:xfrm>
          <a:prstGeom prst="rect">
            <a:avLst/>
          </a:prstGeom>
        </p:spPr>
      </p:pic>
      <p:pic>
        <p:nvPicPr>
          <p:cNvPr id="10" name="Picture 10">
            <a:extLst>
              <a:ext uri="{FF2B5EF4-FFF2-40B4-BE49-F238E27FC236}">
                <a16:creationId xmlns:a16="http://schemas.microsoft.com/office/drawing/2014/main" id="{88ABB141-1466-D4A1-21BF-497163BE7A63}"/>
              </a:ext>
            </a:extLst>
          </p:cNvPr>
          <p:cNvPicPr>
            <a:picLocks noChangeAspect="1"/>
          </p:cNvPicPr>
          <p:nvPr/>
        </p:nvPicPr>
        <p:blipFill>
          <a:blip r:embed="rId8"/>
          <a:stretch>
            <a:fillRect/>
          </a:stretch>
        </p:blipFill>
        <p:spPr>
          <a:xfrm>
            <a:off x="2741141" y="6435421"/>
            <a:ext cx="852348" cy="823060"/>
          </a:xfrm>
          <a:prstGeom prst="rect">
            <a:avLst/>
          </a:prstGeom>
        </p:spPr>
      </p:pic>
      <p:pic>
        <p:nvPicPr>
          <p:cNvPr id="14" name="Picture 14">
            <a:extLst>
              <a:ext uri="{FF2B5EF4-FFF2-40B4-BE49-F238E27FC236}">
                <a16:creationId xmlns:a16="http://schemas.microsoft.com/office/drawing/2014/main" id="{CD6274E0-083E-934A-F7B6-644D4794E30A}"/>
              </a:ext>
            </a:extLst>
          </p:cNvPr>
          <p:cNvPicPr>
            <a:picLocks noChangeAspect="1"/>
          </p:cNvPicPr>
          <p:nvPr/>
        </p:nvPicPr>
        <p:blipFill>
          <a:blip r:embed="rId9"/>
          <a:stretch>
            <a:fillRect/>
          </a:stretch>
        </p:blipFill>
        <p:spPr>
          <a:xfrm>
            <a:off x="4145799" y="5211008"/>
            <a:ext cx="562584" cy="563012"/>
          </a:xfrm>
          <a:prstGeom prst="rect">
            <a:avLst/>
          </a:prstGeom>
        </p:spPr>
      </p:pic>
      <p:sp>
        <p:nvSpPr>
          <p:cNvPr id="11" name="TextBox 10">
            <a:extLst>
              <a:ext uri="{FF2B5EF4-FFF2-40B4-BE49-F238E27FC236}">
                <a16:creationId xmlns:a16="http://schemas.microsoft.com/office/drawing/2014/main" id="{3D1C6B87-E8FD-7ED7-D989-79604DBCA93A}"/>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2643488649"/>
      </p:ext>
    </p:extLst>
  </p:cSld>
  <p:clrMapOvr>
    <a:masterClrMapping/>
  </p:clrMapOvr>
  <p:extLst>
    <p:ext uri="{6950BFC3-D8DA-4A85-94F7-54DA5524770B}">
      <p188:commentRel xmlns:p188="http://schemas.microsoft.com/office/powerpoint/2018/8/main" r:id="rId2"/>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A8A3AB-9176-8BF0-AEA7-D5020C07ABD3}"/>
              </a:ext>
            </a:extLst>
          </p:cNvPr>
          <p:cNvSpPr txBox="1"/>
          <p:nvPr/>
        </p:nvSpPr>
        <p:spPr>
          <a:xfrm>
            <a:off x="332737" y="1044312"/>
            <a:ext cx="7216070" cy="79868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a:latin typeface="Century Gothic"/>
              <a:cs typeface="Calibri"/>
            </a:endParaRPr>
          </a:p>
          <a:p>
            <a:pPr marL="285750" indent="-285750">
              <a:lnSpc>
                <a:spcPct val="150000"/>
              </a:lnSpc>
              <a:buFont typeface="Calibri"/>
              <a:buChar char="-"/>
            </a:pPr>
            <a:endParaRPr lang="en-US">
              <a:latin typeface="Century Gothic"/>
              <a:cs typeface="Segoe UI"/>
            </a:endParaRPr>
          </a:p>
          <a:p>
            <a:pPr marL="285750" indent="-285750">
              <a:lnSpc>
                <a:spcPct val="150000"/>
              </a:lnSpc>
              <a:buFont typeface="Calibri"/>
              <a:buChar char="-"/>
            </a:pPr>
            <a:endParaRPr lang="en-US">
              <a:latin typeface="Century Gothic"/>
              <a:cs typeface="Segoe UI"/>
            </a:endParaRPr>
          </a:p>
          <a:p>
            <a:r>
              <a:rPr lang="en-US">
                <a:latin typeface="Century Gothic"/>
                <a:cs typeface="Segoe UI"/>
              </a:rPr>
              <a:t>□ </a:t>
            </a:r>
            <a:r>
              <a:rPr lang="en-US" err="1">
                <a:latin typeface="Century Gothic"/>
                <a:ea typeface="+mn-lt"/>
                <a:cs typeface="+mn-lt"/>
              </a:rPr>
              <a:t>Utiliser</a:t>
            </a:r>
            <a:r>
              <a:rPr lang="en-US">
                <a:latin typeface="Century Gothic"/>
                <a:ea typeface="+mn-lt"/>
                <a:cs typeface="+mn-lt"/>
              </a:rPr>
              <a:t> du </a:t>
            </a:r>
            <a:r>
              <a:rPr lang="en-US" b="1" err="1">
                <a:latin typeface="Century Gothic"/>
                <a:ea typeface="+mn-lt"/>
                <a:cs typeface="+mn-lt"/>
              </a:rPr>
              <a:t>savon</a:t>
            </a:r>
            <a:r>
              <a:rPr lang="en-US" b="1">
                <a:latin typeface="Century Gothic"/>
                <a:ea typeface="+mn-lt"/>
                <a:cs typeface="+mn-lt"/>
              </a:rPr>
              <a:t> à </a:t>
            </a:r>
            <a:r>
              <a:rPr lang="en-US" b="1" err="1">
                <a:latin typeface="Century Gothic"/>
                <a:ea typeface="+mn-lt"/>
                <a:cs typeface="+mn-lt"/>
              </a:rPr>
              <a:t>vaisselle</a:t>
            </a:r>
            <a:r>
              <a:rPr lang="en-US" b="1">
                <a:latin typeface="Century Gothic"/>
                <a:ea typeface="+mn-lt"/>
                <a:cs typeface="+mn-lt"/>
              </a:rPr>
              <a:t> à </a:t>
            </a:r>
            <a:r>
              <a:rPr lang="en-US" b="1" err="1">
                <a:latin typeface="Century Gothic"/>
                <a:ea typeface="+mn-lt"/>
                <a:cs typeface="+mn-lt"/>
              </a:rPr>
              <a:t>pompe</a:t>
            </a:r>
            <a:r>
              <a:rPr lang="en-US">
                <a:latin typeface="Century Gothic"/>
                <a:ea typeface="+mn-lt"/>
                <a:cs typeface="+mn-lt"/>
              </a:rPr>
              <a:t> à la place </a:t>
            </a:r>
          </a:p>
          <a:p>
            <a:r>
              <a:rPr lang="en-US">
                <a:latin typeface="Century Gothic"/>
                <a:ea typeface="+mn-lt"/>
                <a:cs typeface="+mn-lt"/>
              </a:rPr>
              <a:t>des </a:t>
            </a:r>
            <a:r>
              <a:rPr lang="en-US" err="1">
                <a:latin typeface="Century Gothic"/>
                <a:ea typeface="+mn-lt"/>
                <a:cs typeface="+mn-lt"/>
              </a:rPr>
              <a:t>bouteilles</a:t>
            </a:r>
            <a:r>
              <a:rPr lang="en-US">
                <a:latin typeface="Century Gothic"/>
                <a:ea typeface="+mn-lt"/>
                <a:cs typeface="+mn-lt"/>
              </a:rPr>
              <a:t> </a:t>
            </a:r>
            <a:r>
              <a:rPr lang="en-US" err="1">
                <a:latin typeface="Century Gothic"/>
                <a:ea typeface="+mn-lt"/>
                <a:cs typeface="+mn-lt"/>
              </a:rPr>
              <a:t>compressibles</a:t>
            </a:r>
            <a:r>
              <a:rPr lang="en-US">
                <a:latin typeface="Century Gothic"/>
                <a:ea typeface="+mn-lt"/>
                <a:cs typeface="+mn-lt"/>
              </a:rPr>
              <a:t>.</a:t>
            </a:r>
            <a:endParaRPr lang="en-US"/>
          </a:p>
          <a:p>
            <a:endParaRPr lang="en-US">
              <a:latin typeface="Century Gothic"/>
              <a:ea typeface="+mn-lt"/>
              <a:cs typeface="+mn-lt"/>
            </a:endParaRPr>
          </a:p>
          <a:p>
            <a:endParaRPr lang="en-US">
              <a:latin typeface="Century Gothic"/>
              <a:ea typeface="+mn-lt"/>
              <a:cs typeface="+mn-lt"/>
            </a:endParaRPr>
          </a:p>
          <a:p>
            <a:endParaRPr lang="en-US">
              <a:latin typeface="Century Gothic"/>
              <a:ea typeface="+mn-lt"/>
              <a:cs typeface="+mn-lt"/>
            </a:endParaRPr>
          </a:p>
          <a:p>
            <a:pPr marL="285750" indent="-285750">
              <a:buFont typeface="Calibri"/>
              <a:buChar char="-"/>
            </a:pPr>
            <a:r>
              <a:rPr lang="en-US" err="1">
                <a:latin typeface="Century Gothic"/>
                <a:ea typeface="+mn-lt"/>
                <a:cs typeface="+mn-lt"/>
              </a:rPr>
              <a:t>Utiliser</a:t>
            </a:r>
            <a:r>
              <a:rPr lang="en-US">
                <a:latin typeface="Century Gothic"/>
                <a:ea typeface="+mn-lt"/>
                <a:cs typeface="+mn-lt"/>
              </a:rPr>
              <a:t> </a:t>
            </a:r>
            <a:r>
              <a:rPr lang="en-US" err="1">
                <a:latin typeface="Century Gothic"/>
                <a:ea typeface="+mn-lt"/>
                <a:cs typeface="+mn-lt"/>
              </a:rPr>
              <a:t>une</a:t>
            </a:r>
            <a:r>
              <a:rPr lang="en-US">
                <a:latin typeface="Century Gothic"/>
                <a:ea typeface="+mn-lt"/>
                <a:cs typeface="+mn-lt"/>
              </a:rPr>
              <a:t> </a:t>
            </a:r>
            <a:r>
              <a:rPr lang="en-US" b="1" err="1">
                <a:latin typeface="Century Gothic"/>
                <a:ea typeface="+mn-lt"/>
                <a:cs typeface="+mn-lt"/>
              </a:rPr>
              <a:t>éponge</a:t>
            </a:r>
            <a:r>
              <a:rPr lang="en-US" b="1">
                <a:latin typeface="Century Gothic"/>
                <a:ea typeface="+mn-lt"/>
                <a:cs typeface="+mn-lt"/>
              </a:rPr>
              <a:t> avec </a:t>
            </a:r>
            <a:r>
              <a:rPr lang="en-US" b="1" err="1">
                <a:latin typeface="Century Gothic"/>
                <a:ea typeface="+mn-lt"/>
                <a:cs typeface="+mn-lt"/>
              </a:rPr>
              <a:t>une</a:t>
            </a:r>
            <a:r>
              <a:rPr lang="en-US" b="1">
                <a:latin typeface="Century Gothic"/>
                <a:ea typeface="+mn-lt"/>
                <a:cs typeface="+mn-lt"/>
              </a:rPr>
              <a:t> </a:t>
            </a:r>
            <a:r>
              <a:rPr lang="en-US" b="1" err="1">
                <a:latin typeface="Century Gothic"/>
                <a:ea typeface="+mn-lt"/>
                <a:cs typeface="+mn-lt"/>
              </a:rPr>
              <a:t>poignée</a:t>
            </a:r>
            <a:r>
              <a:rPr lang="en-US">
                <a:latin typeface="Century Gothic"/>
                <a:ea typeface="+mn-lt"/>
                <a:cs typeface="+mn-lt"/>
              </a:rPr>
              <a:t> qui </a:t>
            </a:r>
            <a:r>
              <a:rPr lang="en-US" err="1">
                <a:latin typeface="Century Gothic"/>
                <a:ea typeface="+mn-lt"/>
                <a:cs typeface="+mn-lt"/>
              </a:rPr>
              <a:t>peut</a:t>
            </a:r>
            <a:r>
              <a:rPr lang="en-US">
                <a:latin typeface="Century Gothic"/>
                <a:ea typeface="+mn-lt"/>
                <a:cs typeface="+mn-lt"/>
              </a:rPr>
              <a:t> </a:t>
            </a:r>
            <a:r>
              <a:rPr lang="en-US" err="1">
                <a:latin typeface="Century Gothic"/>
                <a:ea typeface="+mn-lt"/>
                <a:cs typeface="+mn-lt"/>
              </a:rPr>
              <a:t>être</a:t>
            </a:r>
            <a:r>
              <a:rPr lang="en-US">
                <a:latin typeface="Century Gothic"/>
                <a:ea typeface="+mn-lt"/>
                <a:cs typeface="+mn-lt"/>
              </a:rPr>
              <a:t> </a:t>
            </a:r>
            <a:r>
              <a:rPr lang="en-US" err="1">
                <a:latin typeface="Century Gothic"/>
                <a:ea typeface="+mn-lt"/>
                <a:cs typeface="+mn-lt"/>
              </a:rPr>
              <a:t>remplie</a:t>
            </a:r>
            <a:r>
              <a:rPr lang="en-US">
                <a:latin typeface="Century Gothic"/>
                <a:ea typeface="+mn-lt"/>
                <a:cs typeface="+mn-lt"/>
              </a:rPr>
              <a:t> de </a:t>
            </a:r>
            <a:r>
              <a:rPr lang="en-US" err="1">
                <a:latin typeface="Century Gothic"/>
                <a:ea typeface="+mn-lt"/>
                <a:cs typeface="+mn-lt"/>
              </a:rPr>
              <a:t>savon</a:t>
            </a:r>
            <a:endParaRPr lang="en-US">
              <a:latin typeface="Century Gothic"/>
              <a:cs typeface="Calibri" panose="020F0502020204030204"/>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r>
              <a:rPr lang="en-US">
                <a:latin typeface="Century Gothic"/>
                <a:cs typeface="Segoe UI"/>
              </a:rPr>
              <a:t>□ </a:t>
            </a:r>
            <a:r>
              <a:rPr lang="en-US" b="1" err="1">
                <a:latin typeface="Century Gothic"/>
                <a:ea typeface="+mn-lt"/>
                <a:cs typeface="Segoe UI"/>
              </a:rPr>
              <a:t>Éviter</a:t>
            </a:r>
            <a:r>
              <a:rPr lang="en-US" b="1">
                <a:latin typeface="Century Gothic"/>
                <a:ea typeface="+mn-lt"/>
                <a:cs typeface="Segoe UI"/>
              </a:rPr>
              <a:t> de </a:t>
            </a:r>
            <a:r>
              <a:rPr lang="en-US" b="1" err="1">
                <a:latin typeface="Century Gothic"/>
                <a:ea typeface="+mn-lt"/>
                <a:cs typeface="Segoe UI"/>
              </a:rPr>
              <a:t>vous</a:t>
            </a:r>
            <a:r>
              <a:rPr lang="en-US" b="1">
                <a:latin typeface="Century Gothic"/>
                <a:ea typeface="+mn-lt"/>
                <a:cs typeface="Segoe UI"/>
              </a:rPr>
              <a:t> </a:t>
            </a:r>
            <a:r>
              <a:rPr lang="en-US" b="1" err="1">
                <a:latin typeface="Century Gothic"/>
                <a:ea typeface="+mn-lt"/>
                <a:cs typeface="Segoe UI"/>
              </a:rPr>
              <a:t>pencher</a:t>
            </a:r>
            <a:r>
              <a:rPr lang="en-US">
                <a:latin typeface="Century Gothic"/>
                <a:ea typeface="+mn-lt"/>
                <a:cs typeface="Segoe UI"/>
              </a:rPr>
              <a:t> </a:t>
            </a:r>
            <a:r>
              <a:rPr lang="en-US" err="1">
                <a:latin typeface="Century Gothic"/>
                <a:ea typeface="+mn-lt"/>
                <a:cs typeface="Segoe UI"/>
              </a:rPr>
              <a:t>lors</a:t>
            </a:r>
            <a:r>
              <a:rPr lang="en-US">
                <a:latin typeface="Century Gothic"/>
                <a:ea typeface="+mn-lt"/>
                <a:cs typeface="Segoe UI"/>
              </a:rPr>
              <a:t> du </a:t>
            </a:r>
            <a:r>
              <a:rPr lang="en-US" err="1">
                <a:latin typeface="Century Gothic"/>
                <a:ea typeface="+mn-lt"/>
                <a:cs typeface="Segoe UI"/>
              </a:rPr>
              <a:t>rangement</a:t>
            </a:r>
            <a:r>
              <a:rPr lang="en-US">
                <a:latin typeface="Century Gothic"/>
                <a:ea typeface="+mn-lt"/>
                <a:cs typeface="Segoe UI"/>
              </a:rPr>
              <a:t>. </a:t>
            </a:r>
            <a:r>
              <a:rPr lang="en-US" b="1">
                <a:latin typeface="Century Gothic"/>
                <a:ea typeface="+mn-lt"/>
                <a:cs typeface="Segoe UI"/>
              </a:rPr>
              <a:t>Laisser un pot propre à </a:t>
            </a:r>
            <a:r>
              <a:rPr lang="en-US" b="1" err="1">
                <a:latin typeface="Century Gothic"/>
                <a:ea typeface="+mn-lt"/>
                <a:cs typeface="Segoe UI"/>
              </a:rPr>
              <a:t>portée</a:t>
            </a:r>
            <a:r>
              <a:rPr lang="en-US" b="1">
                <a:latin typeface="Century Gothic"/>
                <a:ea typeface="+mn-lt"/>
                <a:cs typeface="Segoe UI"/>
              </a:rPr>
              <a:t> de main a</a:t>
            </a:r>
            <a:r>
              <a:rPr lang="en-US">
                <a:latin typeface="Century Gothic"/>
                <a:ea typeface="+mn-lt"/>
                <a:cs typeface="Segoe UI"/>
              </a:rPr>
              <a:t>u lieu de le  ranger à </a:t>
            </a:r>
            <a:r>
              <a:rPr lang="en-US" err="1">
                <a:latin typeface="Century Gothic"/>
                <a:ea typeface="+mn-lt"/>
                <a:cs typeface="Segoe UI"/>
              </a:rPr>
              <a:t>chaque</a:t>
            </a:r>
            <a:r>
              <a:rPr lang="en-US">
                <a:latin typeface="Century Gothic"/>
                <a:ea typeface="+mn-lt"/>
                <a:cs typeface="Segoe UI"/>
              </a:rPr>
              <a:t> </a:t>
            </a:r>
            <a:r>
              <a:rPr lang="en-US" err="1">
                <a:latin typeface="Century Gothic"/>
                <a:ea typeface="+mn-lt"/>
                <a:cs typeface="Segoe UI"/>
              </a:rPr>
              <a:t>fois</a:t>
            </a:r>
            <a:r>
              <a:rPr lang="en-US">
                <a:latin typeface="Century Gothic"/>
                <a:ea typeface="+mn-lt"/>
                <a:cs typeface="Segoe UI"/>
              </a:rPr>
              <a:t>.</a:t>
            </a:r>
            <a:endParaRPr lang="en-US">
              <a:latin typeface="Century Gothic"/>
              <a:ea typeface="+mn-lt"/>
              <a:cs typeface="Calibri" panose="020F0502020204030204"/>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pPr>
              <a:lnSpc>
                <a:spcPct val="150000"/>
              </a:lnSpc>
            </a:pPr>
            <a:endParaRPr lang="en-US">
              <a:latin typeface="Century Gothic"/>
              <a:cs typeface="Segoe UI"/>
            </a:endParaRPr>
          </a:p>
          <a:p>
            <a:r>
              <a:rPr lang="en-US">
                <a:latin typeface="Century Gothic"/>
                <a:cs typeface="Segoe UI"/>
              </a:rPr>
              <a:t>□ </a:t>
            </a:r>
            <a:r>
              <a:rPr lang="en-US">
                <a:latin typeface="Century Gothic"/>
                <a:ea typeface="+mn-lt"/>
                <a:cs typeface="+mn-lt"/>
              </a:rPr>
              <a:t>Ne </a:t>
            </a:r>
            <a:r>
              <a:rPr lang="en-US" b="1">
                <a:latin typeface="Century Gothic"/>
                <a:ea typeface="+mn-lt"/>
                <a:cs typeface="+mn-lt"/>
              </a:rPr>
              <a:t>PAS </a:t>
            </a:r>
            <a:r>
              <a:rPr lang="en-US" b="1" err="1">
                <a:latin typeface="Century Gothic"/>
                <a:ea typeface="+mn-lt"/>
                <a:cs typeface="+mn-lt"/>
              </a:rPr>
              <a:t>mettre</a:t>
            </a:r>
            <a:r>
              <a:rPr lang="en-US" b="1">
                <a:latin typeface="Century Gothic"/>
                <a:ea typeface="+mn-lt"/>
                <a:cs typeface="+mn-lt"/>
              </a:rPr>
              <a:t> </a:t>
            </a:r>
            <a:r>
              <a:rPr lang="en-US" b="1" err="1">
                <a:latin typeface="Century Gothic"/>
                <a:ea typeface="+mn-lt"/>
                <a:cs typeface="+mn-lt"/>
              </a:rPr>
              <a:t>d’ustensiles</a:t>
            </a:r>
            <a:r>
              <a:rPr lang="en-US" b="1">
                <a:latin typeface="Century Gothic"/>
                <a:ea typeface="+mn-lt"/>
                <a:cs typeface="+mn-lt"/>
              </a:rPr>
              <a:t> </a:t>
            </a:r>
            <a:r>
              <a:rPr lang="en-US" b="1" err="1">
                <a:latin typeface="Century Gothic"/>
                <a:ea typeface="+mn-lt"/>
                <a:cs typeface="+mn-lt"/>
              </a:rPr>
              <a:t>tranchants</a:t>
            </a:r>
            <a:r>
              <a:rPr lang="en-US" b="1">
                <a:latin typeface="Century Gothic"/>
                <a:ea typeface="+mn-lt"/>
                <a:cs typeface="+mn-lt"/>
              </a:rPr>
              <a:t> à </a:t>
            </a:r>
            <a:r>
              <a:rPr lang="en-US" b="1" err="1">
                <a:latin typeface="Century Gothic"/>
                <a:ea typeface="+mn-lt"/>
                <a:cs typeface="+mn-lt"/>
              </a:rPr>
              <a:t>tremper</a:t>
            </a:r>
            <a:r>
              <a:rPr lang="en-US" b="1">
                <a:latin typeface="Century Gothic"/>
                <a:ea typeface="+mn-lt"/>
                <a:cs typeface="+mn-lt"/>
              </a:rPr>
              <a:t> dans </a:t>
            </a:r>
            <a:r>
              <a:rPr lang="en-US" b="1" err="1">
                <a:latin typeface="Century Gothic"/>
                <a:ea typeface="+mn-lt"/>
                <a:cs typeface="+mn-lt"/>
              </a:rPr>
              <a:t>l’évier</a:t>
            </a:r>
            <a:r>
              <a:rPr lang="en-US">
                <a:latin typeface="Century Gothic"/>
                <a:ea typeface="+mn-lt"/>
                <a:cs typeface="+mn-lt"/>
              </a:rPr>
              <a:t>. Laver les </a:t>
            </a:r>
            <a:r>
              <a:rPr lang="en-US" err="1">
                <a:latin typeface="Century Gothic"/>
                <a:ea typeface="+mn-lt"/>
                <a:cs typeface="+mn-lt"/>
              </a:rPr>
              <a:t>outils</a:t>
            </a:r>
            <a:r>
              <a:rPr lang="en-US">
                <a:latin typeface="Century Gothic"/>
                <a:ea typeface="+mn-lt"/>
                <a:cs typeface="+mn-lt"/>
              </a:rPr>
              <a:t> </a:t>
            </a:r>
            <a:r>
              <a:rPr lang="en-US" err="1">
                <a:latin typeface="Century Gothic"/>
                <a:ea typeface="+mn-lt"/>
                <a:cs typeface="+mn-lt"/>
              </a:rPr>
              <a:t>tranchants</a:t>
            </a:r>
            <a:r>
              <a:rPr lang="en-US">
                <a:latin typeface="Century Gothic"/>
                <a:ea typeface="+mn-lt"/>
                <a:cs typeface="+mn-lt"/>
              </a:rPr>
              <a:t> </a:t>
            </a:r>
            <a:r>
              <a:rPr lang="en-US" err="1">
                <a:latin typeface="Century Gothic"/>
                <a:ea typeface="+mn-lt"/>
                <a:cs typeface="+mn-lt"/>
              </a:rPr>
              <a:t>en</a:t>
            </a:r>
            <a:r>
              <a:rPr lang="en-US">
                <a:latin typeface="Century Gothic"/>
                <a:ea typeface="+mn-lt"/>
                <a:cs typeface="+mn-lt"/>
              </a:rPr>
              <a:t> main.</a:t>
            </a: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9" name="Picture 14">
            <a:extLst>
              <a:ext uri="{FF2B5EF4-FFF2-40B4-BE49-F238E27FC236}">
                <a16:creationId xmlns:a16="http://schemas.microsoft.com/office/drawing/2014/main" id="{AEC0370C-B89E-89DB-D402-3D28350B1998}"/>
              </a:ext>
            </a:extLst>
          </p:cNvPr>
          <p:cNvPicPr>
            <a:picLocks noChangeAspect="1"/>
          </p:cNvPicPr>
          <p:nvPr/>
        </p:nvPicPr>
        <p:blipFill>
          <a:blip r:embed="rId3"/>
          <a:stretch>
            <a:fillRect/>
          </a:stretch>
        </p:blipFill>
        <p:spPr>
          <a:xfrm>
            <a:off x="4925823" y="-4029"/>
            <a:ext cx="1233696" cy="1207715"/>
          </a:xfrm>
          <a:prstGeom prst="rect">
            <a:avLst/>
          </a:prstGeom>
        </p:spPr>
      </p:pic>
      <p:pic>
        <p:nvPicPr>
          <p:cNvPr id="11" name="Picture 11">
            <a:extLst>
              <a:ext uri="{FF2B5EF4-FFF2-40B4-BE49-F238E27FC236}">
                <a16:creationId xmlns:a16="http://schemas.microsoft.com/office/drawing/2014/main" id="{178E2ED1-0F2B-25EB-5A3A-EED15BA62105}"/>
              </a:ext>
            </a:extLst>
          </p:cNvPr>
          <p:cNvPicPr>
            <a:picLocks noChangeAspect="1"/>
          </p:cNvPicPr>
          <p:nvPr/>
        </p:nvPicPr>
        <p:blipFill>
          <a:blip r:embed="rId4"/>
          <a:stretch>
            <a:fillRect/>
          </a:stretch>
        </p:blipFill>
        <p:spPr>
          <a:xfrm>
            <a:off x="5900147" y="2098472"/>
            <a:ext cx="663220" cy="622777"/>
          </a:xfrm>
          <a:prstGeom prst="rect">
            <a:avLst/>
          </a:prstGeom>
        </p:spPr>
      </p:pic>
      <p:pic>
        <p:nvPicPr>
          <p:cNvPr id="12" name="Picture 12">
            <a:extLst>
              <a:ext uri="{FF2B5EF4-FFF2-40B4-BE49-F238E27FC236}">
                <a16:creationId xmlns:a16="http://schemas.microsoft.com/office/drawing/2014/main" id="{C554C677-03FF-59AD-2477-D3673154F725}"/>
              </a:ext>
            </a:extLst>
          </p:cNvPr>
          <p:cNvPicPr>
            <a:picLocks noChangeAspect="1"/>
          </p:cNvPicPr>
          <p:nvPr/>
        </p:nvPicPr>
        <p:blipFill>
          <a:blip r:embed="rId5"/>
          <a:stretch>
            <a:fillRect/>
          </a:stretch>
        </p:blipFill>
        <p:spPr>
          <a:xfrm>
            <a:off x="3525298" y="1688022"/>
            <a:ext cx="614660" cy="641186"/>
          </a:xfrm>
          <a:prstGeom prst="rect">
            <a:avLst/>
          </a:prstGeom>
        </p:spPr>
      </p:pic>
      <p:pic>
        <p:nvPicPr>
          <p:cNvPr id="19" name="Picture 20">
            <a:extLst>
              <a:ext uri="{FF2B5EF4-FFF2-40B4-BE49-F238E27FC236}">
                <a16:creationId xmlns:a16="http://schemas.microsoft.com/office/drawing/2014/main" id="{043422AF-8941-351A-8607-93BDC2387C02}"/>
              </a:ext>
            </a:extLst>
          </p:cNvPr>
          <p:cNvPicPr>
            <a:picLocks noChangeAspect="1"/>
          </p:cNvPicPr>
          <p:nvPr/>
        </p:nvPicPr>
        <p:blipFill>
          <a:blip r:embed="rId6"/>
          <a:stretch>
            <a:fillRect/>
          </a:stretch>
        </p:blipFill>
        <p:spPr>
          <a:xfrm rot="16200000">
            <a:off x="2340811" y="7621189"/>
            <a:ext cx="731832" cy="719360"/>
          </a:xfrm>
          <a:prstGeom prst="rect">
            <a:avLst/>
          </a:prstGeom>
        </p:spPr>
      </p:pic>
      <p:pic>
        <p:nvPicPr>
          <p:cNvPr id="21" name="Picture 21">
            <a:extLst>
              <a:ext uri="{FF2B5EF4-FFF2-40B4-BE49-F238E27FC236}">
                <a16:creationId xmlns:a16="http://schemas.microsoft.com/office/drawing/2014/main" id="{5B9F00B5-D81F-994E-D181-0FA38A6E41D3}"/>
              </a:ext>
            </a:extLst>
          </p:cNvPr>
          <p:cNvPicPr>
            <a:picLocks noChangeAspect="1"/>
          </p:cNvPicPr>
          <p:nvPr/>
        </p:nvPicPr>
        <p:blipFill>
          <a:blip r:embed="rId7"/>
          <a:stretch>
            <a:fillRect/>
          </a:stretch>
        </p:blipFill>
        <p:spPr>
          <a:xfrm>
            <a:off x="5939909" y="7279272"/>
            <a:ext cx="1083348" cy="1071144"/>
          </a:xfrm>
          <a:prstGeom prst="rect">
            <a:avLst/>
          </a:prstGeom>
        </p:spPr>
      </p:pic>
      <p:pic>
        <p:nvPicPr>
          <p:cNvPr id="22" name="Picture 22">
            <a:extLst>
              <a:ext uri="{FF2B5EF4-FFF2-40B4-BE49-F238E27FC236}">
                <a16:creationId xmlns:a16="http://schemas.microsoft.com/office/drawing/2014/main" id="{FD3C6FB7-018F-38A4-E206-8F7E6DDB635D}"/>
              </a:ext>
            </a:extLst>
          </p:cNvPr>
          <p:cNvPicPr>
            <a:picLocks noChangeAspect="1"/>
          </p:cNvPicPr>
          <p:nvPr/>
        </p:nvPicPr>
        <p:blipFill>
          <a:blip r:embed="rId8"/>
          <a:stretch>
            <a:fillRect/>
          </a:stretch>
        </p:blipFill>
        <p:spPr>
          <a:xfrm>
            <a:off x="5738710" y="5067870"/>
            <a:ext cx="875042" cy="862679"/>
          </a:xfrm>
          <a:prstGeom prst="rect">
            <a:avLst/>
          </a:prstGeom>
        </p:spPr>
      </p:pic>
      <p:pic>
        <p:nvPicPr>
          <p:cNvPr id="23" name="Picture 23">
            <a:extLst>
              <a:ext uri="{FF2B5EF4-FFF2-40B4-BE49-F238E27FC236}">
                <a16:creationId xmlns:a16="http://schemas.microsoft.com/office/drawing/2014/main" id="{C78E49A0-DC55-B84D-1746-B7C6B7CA369A}"/>
              </a:ext>
            </a:extLst>
          </p:cNvPr>
          <p:cNvPicPr>
            <a:picLocks noChangeAspect="1"/>
          </p:cNvPicPr>
          <p:nvPr/>
        </p:nvPicPr>
        <p:blipFill>
          <a:blip r:embed="rId9"/>
          <a:stretch>
            <a:fillRect/>
          </a:stretch>
        </p:blipFill>
        <p:spPr>
          <a:xfrm>
            <a:off x="1615530" y="5148946"/>
            <a:ext cx="809945" cy="771476"/>
          </a:xfrm>
          <a:prstGeom prst="rect">
            <a:avLst/>
          </a:prstGeom>
        </p:spPr>
      </p:pic>
      <p:cxnSp>
        <p:nvCxnSpPr>
          <p:cNvPr id="5" name="Straight Arrow Connector 4">
            <a:extLst>
              <a:ext uri="{FF2B5EF4-FFF2-40B4-BE49-F238E27FC236}">
                <a16:creationId xmlns:a16="http://schemas.microsoft.com/office/drawing/2014/main" id="{14612E67-B11C-43F2-88D8-92382DCB33EA}"/>
              </a:ext>
            </a:extLst>
          </p:cNvPr>
          <p:cNvCxnSpPr>
            <a:cxnSpLocks/>
          </p:cNvCxnSpPr>
          <p:nvPr/>
        </p:nvCxnSpPr>
        <p:spPr>
          <a:xfrm>
            <a:off x="5981101" y="2223244"/>
            <a:ext cx="484095" cy="376519"/>
          </a:xfrm>
          <a:prstGeom prst="straightConnector1">
            <a:avLst/>
          </a:prstGeom>
          <a:ln w="28575"/>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321A58C-E79E-BC5F-2611-68D9552A9AB1}"/>
              </a:ext>
            </a:extLst>
          </p:cNvPr>
          <p:cNvCxnSpPr>
            <a:cxnSpLocks/>
          </p:cNvCxnSpPr>
          <p:nvPr/>
        </p:nvCxnSpPr>
        <p:spPr>
          <a:xfrm flipV="1">
            <a:off x="5993001" y="2189879"/>
            <a:ext cx="376519" cy="537883"/>
          </a:xfrm>
          <a:prstGeom prst="straightConnector1">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F406786-AFA9-6F19-45D4-EC4B86F56050}"/>
              </a:ext>
            </a:extLst>
          </p:cNvPr>
          <p:cNvSpPr txBox="1"/>
          <p:nvPr/>
        </p:nvSpPr>
        <p:spPr>
          <a:xfrm>
            <a:off x="2406480" y="39490"/>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5. </a:t>
            </a:r>
            <a:r>
              <a:rPr lang="en-CA" sz="2800" b="1" err="1">
                <a:latin typeface="Century Gothic"/>
              </a:rPr>
              <a:t>Nettoyage</a:t>
            </a:r>
            <a:endParaRPr lang="en-US" err="1"/>
          </a:p>
        </p:txBody>
      </p:sp>
      <p:sp>
        <p:nvSpPr>
          <p:cNvPr id="3" name="TextBox 2">
            <a:extLst>
              <a:ext uri="{FF2B5EF4-FFF2-40B4-BE49-F238E27FC236}">
                <a16:creationId xmlns:a16="http://schemas.microsoft.com/office/drawing/2014/main" id="{1ABEDD14-2AFE-EC2E-E79E-9237623CA3DF}"/>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302282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87043" y="433"/>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6. C</a:t>
            </a:r>
            <a:r>
              <a:rPr lang="en-US" sz="2800" b="1" err="1">
                <a:latin typeface="Century Gothic"/>
              </a:rPr>
              <a:t>onsid</a:t>
            </a:r>
            <a:r>
              <a:rPr lang="en-CA" sz="2800" b="1">
                <a:latin typeface="Century Gothic"/>
              </a:rPr>
              <a:t>é</a:t>
            </a:r>
            <a:r>
              <a:rPr lang="en-US" sz="2800" b="1">
                <a:latin typeface="Century Gothic"/>
              </a:rPr>
              <a:t>rations g</a:t>
            </a:r>
            <a:r>
              <a:rPr lang="en-CA" sz="2800" b="1">
                <a:latin typeface="Century Gothic"/>
              </a:rPr>
              <a:t>é</a:t>
            </a:r>
            <a:r>
              <a:rPr lang="en-US" sz="2800" b="1">
                <a:latin typeface="Century Gothic"/>
              </a:rPr>
              <a:t>n</a:t>
            </a:r>
            <a:r>
              <a:rPr lang="en-CA" sz="2800" b="1">
                <a:latin typeface="Century Gothic"/>
              </a:rPr>
              <a:t>é</a:t>
            </a:r>
            <a:r>
              <a:rPr lang="en-US" sz="2800" b="1">
                <a:latin typeface="Century Gothic"/>
              </a:rPr>
              <a:t>rales </a:t>
            </a:r>
            <a:endParaRPr lang="en-CA" sz="2800">
              <a:ea typeface="+mn-lt"/>
              <a:cs typeface="+mn-lt"/>
            </a:endParaRPr>
          </a:p>
        </p:txBody>
      </p:sp>
      <p:sp>
        <p:nvSpPr>
          <p:cNvPr id="4" name="TextBox 3">
            <a:extLst>
              <a:ext uri="{FF2B5EF4-FFF2-40B4-BE49-F238E27FC236}">
                <a16:creationId xmlns:a16="http://schemas.microsoft.com/office/drawing/2014/main" id="{C27F32B2-93DB-93B1-91FD-CECF22177FCC}"/>
              </a:ext>
            </a:extLst>
          </p:cNvPr>
          <p:cNvSpPr txBox="1"/>
          <p:nvPr/>
        </p:nvSpPr>
        <p:spPr>
          <a:xfrm>
            <a:off x="202920" y="3036397"/>
            <a:ext cx="7495283" cy="62721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cs typeface="Segoe UI"/>
              </a:rPr>
              <a:t>□ </a:t>
            </a:r>
            <a:r>
              <a:rPr lang="en-US">
                <a:latin typeface="Century Gothic"/>
                <a:cs typeface="Calibri"/>
              </a:rPr>
              <a:t>Garder</a:t>
            </a:r>
            <a:r>
              <a:rPr lang="en-US">
                <a:latin typeface="Century Gothic"/>
                <a:ea typeface="+mn-lt"/>
                <a:cs typeface="+mn-lt"/>
              </a:rPr>
              <a:t> le </a:t>
            </a:r>
            <a:r>
              <a:rPr lang="en-US" b="1">
                <a:latin typeface="Century Gothic"/>
                <a:ea typeface="+mn-lt"/>
                <a:cs typeface="+mn-lt"/>
              </a:rPr>
              <a:t>bicarbonate de </a:t>
            </a:r>
            <a:r>
              <a:rPr lang="en-US" b="1" err="1">
                <a:latin typeface="Century Gothic"/>
                <a:ea typeface="+mn-lt"/>
                <a:cs typeface="+mn-lt"/>
              </a:rPr>
              <a:t>soude</a:t>
            </a:r>
            <a:r>
              <a:rPr lang="en-US" b="1">
                <a:latin typeface="Century Gothic"/>
                <a:ea typeface="+mn-lt"/>
                <a:cs typeface="+mn-lt"/>
              </a:rPr>
              <a:t> à </a:t>
            </a:r>
            <a:r>
              <a:rPr lang="en-US" b="1" err="1">
                <a:latin typeface="Century Gothic"/>
                <a:ea typeface="+mn-lt"/>
                <a:cs typeface="+mn-lt"/>
              </a:rPr>
              <a:t>côté</a:t>
            </a:r>
            <a:r>
              <a:rPr lang="en-US" b="1">
                <a:latin typeface="Century Gothic"/>
                <a:ea typeface="+mn-lt"/>
                <a:cs typeface="+mn-lt"/>
              </a:rPr>
              <a:t> de la </a:t>
            </a:r>
            <a:r>
              <a:rPr lang="en-US" b="1" err="1">
                <a:latin typeface="Century Gothic"/>
                <a:ea typeface="+mn-lt"/>
                <a:cs typeface="+mn-lt"/>
              </a:rPr>
              <a:t>cuisinière</a:t>
            </a:r>
            <a:r>
              <a:rPr lang="en-US">
                <a:latin typeface="Century Gothic"/>
                <a:ea typeface="+mn-lt"/>
                <a:cs typeface="+mn-lt"/>
              </a:rPr>
              <a:t> pour les </a:t>
            </a:r>
            <a:r>
              <a:rPr lang="en-US" err="1">
                <a:latin typeface="Century Gothic"/>
                <a:ea typeface="+mn-lt"/>
                <a:cs typeface="+mn-lt"/>
              </a:rPr>
              <a:t>feux</a:t>
            </a:r>
            <a:r>
              <a:rPr lang="en-US">
                <a:latin typeface="Century Gothic"/>
                <a:ea typeface="+mn-lt"/>
                <a:cs typeface="+mn-lt"/>
              </a:rPr>
              <a:t> de </a:t>
            </a:r>
            <a:r>
              <a:rPr lang="en-US" err="1">
                <a:latin typeface="Century Gothic"/>
                <a:ea typeface="+mn-lt"/>
                <a:cs typeface="+mn-lt"/>
              </a:rPr>
              <a:t>graisse</a:t>
            </a:r>
            <a:endParaRPr lang="en-US">
              <a:latin typeface="Century Gothic"/>
              <a:cs typeface="Segoe UI"/>
            </a:endParaRPr>
          </a:p>
          <a:p>
            <a:endParaRPr lang="en-US" b="1">
              <a:latin typeface="Century Gothic"/>
              <a:cs typeface="Segoe UI"/>
            </a:endParaRPr>
          </a:p>
          <a:p>
            <a:endParaRPr lang="en-US" b="1">
              <a:latin typeface="Century Gothic"/>
              <a:ea typeface="+mn-lt"/>
              <a:cs typeface="Segoe UI"/>
            </a:endParaRPr>
          </a:p>
          <a:p>
            <a:endParaRPr lang="en-US">
              <a:latin typeface="Century Gothic"/>
              <a:ea typeface="+mn-lt"/>
              <a:cs typeface="Segoe UI"/>
            </a:endParaRPr>
          </a:p>
          <a:p>
            <a:endParaRPr lang="en-US">
              <a:latin typeface="Century Gothic"/>
              <a:ea typeface="+mn-lt"/>
              <a:cs typeface="Segoe UI"/>
            </a:endParaRPr>
          </a:p>
          <a:p>
            <a:endParaRPr lang="en-US">
              <a:latin typeface="Century Gothic"/>
              <a:ea typeface="+mn-lt"/>
              <a:cs typeface="Segoe UI"/>
            </a:endParaRPr>
          </a:p>
          <a:p>
            <a:endParaRPr lang="en-US">
              <a:latin typeface="Century Gothic"/>
              <a:ea typeface="+mn-lt"/>
              <a:cs typeface="Segoe UI"/>
            </a:endParaRPr>
          </a:p>
          <a:p>
            <a:endParaRPr lang="en-US">
              <a:latin typeface="Century Gothic"/>
              <a:ea typeface="+mn-lt"/>
              <a:cs typeface="Segoe UI"/>
            </a:endParaRPr>
          </a:p>
          <a:p>
            <a:r>
              <a:rPr lang="en-US">
                <a:latin typeface="Century Gothic"/>
                <a:ea typeface="+mn-lt"/>
                <a:cs typeface="+mn-lt"/>
              </a:rPr>
              <a:t>□ Garder un </a:t>
            </a:r>
            <a:r>
              <a:rPr lang="en-US" b="1" err="1">
                <a:latin typeface="Century Gothic"/>
                <a:ea typeface="+mn-lt"/>
                <a:cs typeface="+mn-lt"/>
              </a:rPr>
              <a:t>extincteur</a:t>
            </a:r>
            <a:r>
              <a:rPr lang="en-US" b="1">
                <a:latin typeface="Century Gothic"/>
                <a:ea typeface="+mn-lt"/>
                <a:cs typeface="+mn-lt"/>
              </a:rPr>
              <a:t> </a:t>
            </a:r>
            <a:r>
              <a:rPr lang="en-US" b="1" err="1">
                <a:latin typeface="Century Gothic"/>
                <a:ea typeface="+mn-lt"/>
                <a:cs typeface="+mn-lt"/>
              </a:rPr>
              <a:t>près</a:t>
            </a:r>
            <a:r>
              <a:rPr lang="en-US" b="1">
                <a:latin typeface="Century Gothic"/>
                <a:ea typeface="+mn-lt"/>
                <a:cs typeface="+mn-lt"/>
              </a:rPr>
              <a:t> de la </a:t>
            </a:r>
            <a:r>
              <a:rPr lang="en-US" b="1" err="1">
                <a:latin typeface="Century Gothic"/>
                <a:ea typeface="+mn-lt"/>
                <a:cs typeface="+mn-lt"/>
              </a:rPr>
              <a:t>cuisinière</a:t>
            </a:r>
            <a:endParaRPr lang="en-US" b="1">
              <a:latin typeface="Century Gothic"/>
              <a:ea typeface="+mn-lt"/>
              <a:cs typeface="+mn-lt"/>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endParaRPr lang="en-US" b="1">
              <a:latin typeface="Century Gothic"/>
              <a:cs typeface="Segoe UI"/>
            </a:endParaRPr>
          </a:p>
          <a:p>
            <a:pPr>
              <a:lnSpc>
                <a:spcPct val="150000"/>
              </a:lnSpc>
            </a:pPr>
            <a:r>
              <a:rPr lang="en-US">
                <a:latin typeface="Century Gothic"/>
                <a:cs typeface="Segoe UI"/>
              </a:rPr>
              <a:t>□ </a:t>
            </a:r>
            <a:r>
              <a:rPr lang="en-US">
                <a:latin typeface="Century Gothic"/>
                <a:ea typeface="+mn-lt"/>
                <a:cs typeface="+mn-lt"/>
              </a:rPr>
              <a:t>Garder les </a:t>
            </a:r>
            <a:r>
              <a:rPr lang="en-US" b="1" err="1">
                <a:latin typeface="Century Gothic"/>
                <a:ea typeface="+mn-lt"/>
                <a:cs typeface="+mn-lt"/>
              </a:rPr>
              <a:t>mitaines</a:t>
            </a:r>
            <a:r>
              <a:rPr lang="en-US" b="1">
                <a:latin typeface="Century Gothic"/>
                <a:ea typeface="+mn-lt"/>
                <a:cs typeface="+mn-lt"/>
              </a:rPr>
              <a:t> à four </a:t>
            </a:r>
            <a:r>
              <a:rPr lang="en-US" b="1" err="1">
                <a:latin typeface="Century Gothic"/>
                <a:ea typeface="+mn-lt"/>
                <a:cs typeface="+mn-lt"/>
              </a:rPr>
              <a:t>près</a:t>
            </a:r>
            <a:r>
              <a:rPr lang="en-US" b="1">
                <a:latin typeface="Century Gothic"/>
                <a:ea typeface="+mn-lt"/>
                <a:cs typeface="+mn-lt"/>
              </a:rPr>
              <a:t> de la </a:t>
            </a:r>
            <a:r>
              <a:rPr lang="en-US" b="1" err="1">
                <a:latin typeface="Century Gothic"/>
                <a:ea typeface="+mn-lt"/>
                <a:cs typeface="+mn-lt"/>
              </a:rPr>
              <a:t>cuisinière</a:t>
            </a:r>
            <a:r>
              <a:rPr lang="en-US">
                <a:latin typeface="Century Gothic"/>
                <a:ea typeface="+mn-lt"/>
                <a:cs typeface="+mn-lt"/>
              </a:rPr>
              <a:t> pour </a:t>
            </a:r>
            <a:r>
              <a:rPr lang="en-US" err="1">
                <a:latin typeface="Century Gothic"/>
                <a:ea typeface="+mn-lt"/>
                <a:cs typeface="+mn-lt"/>
              </a:rPr>
              <a:t>éviter</a:t>
            </a:r>
            <a:r>
              <a:rPr lang="en-US">
                <a:latin typeface="Century Gothic"/>
                <a:ea typeface="+mn-lt"/>
                <a:cs typeface="+mn-lt"/>
              </a:rPr>
              <a:t> de prendre un plat </a:t>
            </a:r>
            <a:r>
              <a:rPr lang="en-US" err="1">
                <a:latin typeface="Century Gothic"/>
                <a:ea typeface="+mn-lt"/>
                <a:cs typeface="+mn-lt"/>
              </a:rPr>
              <a:t>chaud</a:t>
            </a:r>
            <a:r>
              <a:rPr lang="en-US">
                <a:latin typeface="Century Gothic"/>
                <a:ea typeface="+mn-lt"/>
                <a:cs typeface="+mn-lt"/>
              </a:rPr>
              <a:t> </a:t>
            </a:r>
            <a:r>
              <a:rPr lang="en-US" err="1">
                <a:latin typeface="Century Gothic"/>
                <a:ea typeface="+mn-lt"/>
                <a:cs typeface="+mn-lt"/>
              </a:rPr>
              <a:t>accidentellement</a:t>
            </a:r>
            <a:r>
              <a:rPr lang="en-US">
                <a:latin typeface="Century Gothic"/>
                <a:ea typeface="+mn-lt"/>
                <a:cs typeface="+mn-lt"/>
              </a:rPr>
              <a:t>.</a:t>
            </a:r>
            <a:endParaRPr lang="en-US" b="1">
              <a:latin typeface="Century Gothic"/>
              <a:cs typeface="Segoe UI"/>
            </a:endParaRPr>
          </a:p>
          <a:p>
            <a:pPr marL="285750" indent="-285750">
              <a:lnSpc>
                <a:spcPct val="150000"/>
              </a:lnSpc>
              <a:buFont typeface="Calibri"/>
              <a:buChar char="-"/>
            </a:pPr>
            <a:r>
              <a:rPr lang="en-US">
                <a:latin typeface="Century Gothic"/>
                <a:ea typeface="+mn-lt"/>
                <a:cs typeface="+mn-lt"/>
              </a:rPr>
              <a:t>Certains </a:t>
            </a:r>
            <a:r>
              <a:rPr lang="en-US" err="1">
                <a:latin typeface="Century Gothic"/>
                <a:ea typeface="+mn-lt"/>
                <a:cs typeface="+mn-lt"/>
              </a:rPr>
              <a:t>mitaines</a:t>
            </a:r>
            <a:r>
              <a:rPr lang="en-US">
                <a:latin typeface="Century Gothic"/>
                <a:ea typeface="+mn-lt"/>
                <a:cs typeface="+mn-lt"/>
              </a:rPr>
              <a:t> à four </a:t>
            </a:r>
            <a:r>
              <a:rPr lang="en-US" err="1">
                <a:latin typeface="Century Gothic"/>
                <a:ea typeface="+mn-lt"/>
                <a:cs typeface="+mn-lt"/>
              </a:rPr>
              <a:t>ont</a:t>
            </a:r>
            <a:r>
              <a:rPr lang="en-US">
                <a:latin typeface="Century Gothic"/>
                <a:ea typeface="+mn-lt"/>
                <a:cs typeface="+mn-lt"/>
              </a:rPr>
              <a:t> des </a:t>
            </a:r>
            <a:r>
              <a:rPr lang="en-US" err="1">
                <a:latin typeface="Century Gothic"/>
                <a:ea typeface="+mn-lt"/>
                <a:cs typeface="+mn-lt"/>
              </a:rPr>
              <a:t>aimants</a:t>
            </a:r>
            <a:r>
              <a:rPr lang="en-US">
                <a:latin typeface="Century Gothic"/>
                <a:ea typeface="+mn-lt"/>
                <a:cs typeface="+mn-lt"/>
              </a:rPr>
              <a:t> pour les </a:t>
            </a:r>
            <a:r>
              <a:rPr lang="en-US" err="1">
                <a:latin typeface="Century Gothic"/>
                <a:ea typeface="+mn-lt"/>
                <a:cs typeface="+mn-lt"/>
              </a:rPr>
              <a:t>coller</a:t>
            </a:r>
            <a:r>
              <a:rPr lang="en-US">
                <a:latin typeface="Century Gothic"/>
                <a:ea typeface="+mn-lt"/>
                <a:cs typeface="+mn-lt"/>
              </a:rPr>
              <a:t> au four</a:t>
            </a:r>
            <a:endParaRPr lang="en-US">
              <a:latin typeface="Century Gothic"/>
            </a:endParaRPr>
          </a:p>
        </p:txBody>
      </p:sp>
      <p:pic>
        <p:nvPicPr>
          <p:cNvPr id="8" name="Picture 16">
            <a:extLst>
              <a:ext uri="{FF2B5EF4-FFF2-40B4-BE49-F238E27FC236}">
                <a16:creationId xmlns:a16="http://schemas.microsoft.com/office/drawing/2014/main" id="{857B8337-B029-AC75-24F0-2646053FC285}"/>
              </a:ext>
            </a:extLst>
          </p:cNvPr>
          <p:cNvPicPr>
            <a:picLocks noChangeAspect="1"/>
          </p:cNvPicPr>
          <p:nvPr/>
        </p:nvPicPr>
        <p:blipFill>
          <a:blip r:embed="rId3"/>
          <a:stretch>
            <a:fillRect/>
          </a:stretch>
        </p:blipFill>
        <p:spPr>
          <a:xfrm>
            <a:off x="5117904" y="5780"/>
            <a:ext cx="1173875" cy="1173900"/>
          </a:xfrm>
          <a:prstGeom prst="rect">
            <a:avLst/>
          </a:prstGeom>
        </p:spPr>
      </p:pic>
      <p:pic>
        <p:nvPicPr>
          <p:cNvPr id="2" name="Picture 2">
            <a:extLst>
              <a:ext uri="{FF2B5EF4-FFF2-40B4-BE49-F238E27FC236}">
                <a16:creationId xmlns:a16="http://schemas.microsoft.com/office/drawing/2014/main" id="{585986B3-3C0B-2669-BDAF-FF78BF548CCB}"/>
              </a:ext>
            </a:extLst>
          </p:cNvPr>
          <p:cNvPicPr>
            <a:picLocks noChangeAspect="1"/>
          </p:cNvPicPr>
          <p:nvPr/>
        </p:nvPicPr>
        <p:blipFill>
          <a:blip r:embed="rId4"/>
          <a:stretch>
            <a:fillRect/>
          </a:stretch>
        </p:blipFill>
        <p:spPr>
          <a:xfrm>
            <a:off x="2282112" y="4671673"/>
            <a:ext cx="861375" cy="878306"/>
          </a:xfrm>
          <a:prstGeom prst="rect">
            <a:avLst/>
          </a:prstGeom>
        </p:spPr>
      </p:pic>
      <p:pic>
        <p:nvPicPr>
          <p:cNvPr id="3" name="Picture 6">
            <a:extLst>
              <a:ext uri="{FF2B5EF4-FFF2-40B4-BE49-F238E27FC236}">
                <a16:creationId xmlns:a16="http://schemas.microsoft.com/office/drawing/2014/main" id="{FB6CDD2E-D7A9-1211-E460-7E753C9B0303}"/>
              </a:ext>
            </a:extLst>
          </p:cNvPr>
          <p:cNvPicPr>
            <a:picLocks noChangeAspect="1"/>
          </p:cNvPicPr>
          <p:nvPr/>
        </p:nvPicPr>
        <p:blipFill>
          <a:blip r:embed="rId5"/>
          <a:stretch>
            <a:fillRect/>
          </a:stretch>
        </p:blipFill>
        <p:spPr>
          <a:xfrm>
            <a:off x="4453853" y="4837756"/>
            <a:ext cx="653043" cy="669759"/>
          </a:xfrm>
          <a:prstGeom prst="rect">
            <a:avLst/>
          </a:prstGeom>
        </p:spPr>
      </p:pic>
      <p:pic>
        <p:nvPicPr>
          <p:cNvPr id="7" name="Picture 6">
            <a:extLst>
              <a:ext uri="{FF2B5EF4-FFF2-40B4-BE49-F238E27FC236}">
                <a16:creationId xmlns:a16="http://schemas.microsoft.com/office/drawing/2014/main" id="{9046AF90-88F7-AEF2-262B-FAEA8A49BFE6}"/>
              </a:ext>
            </a:extLst>
          </p:cNvPr>
          <p:cNvPicPr>
            <a:picLocks noChangeAspect="1"/>
          </p:cNvPicPr>
          <p:nvPr/>
        </p:nvPicPr>
        <p:blipFill>
          <a:blip r:embed="rId5"/>
          <a:stretch>
            <a:fillRect/>
          </a:stretch>
        </p:blipFill>
        <p:spPr>
          <a:xfrm>
            <a:off x="3527788" y="2103521"/>
            <a:ext cx="909450" cy="942473"/>
          </a:xfrm>
          <a:prstGeom prst="rect">
            <a:avLst/>
          </a:prstGeom>
        </p:spPr>
      </p:pic>
      <p:pic>
        <p:nvPicPr>
          <p:cNvPr id="9" name="Picture 9">
            <a:extLst>
              <a:ext uri="{FF2B5EF4-FFF2-40B4-BE49-F238E27FC236}">
                <a16:creationId xmlns:a16="http://schemas.microsoft.com/office/drawing/2014/main" id="{34441C91-7334-7BD3-241E-11C0801AEB27}"/>
              </a:ext>
            </a:extLst>
          </p:cNvPr>
          <p:cNvPicPr>
            <a:picLocks noChangeAspect="1"/>
          </p:cNvPicPr>
          <p:nvPr/>
        </p:nvPicPr>
        <p:blipFill>
          <a:blip r:embed="rId6"/>
          <a:stretch>
            <a:fillRect/>
          </a:stretch>
        </p:blipFill>
        <p:spPr>
          <a:xfrm>
            <a:off x="5114159" y="2215815"/>
            <a:ext cx="925477" cy="942474"/>
          </a:xfrm>
          <a:prstGeom prst="rect">
            <a:avLst/>
          </a:prstGeom>
        </p:spPr>
      </p:pic>
      <p:pic>
        <p:nvPicPr>
          <p:cNvPr id="10" name="Picture 6">
            <a:extLst>
              <a:ext uri="{FF2B5EF4-FFF2-40B4-BE49-F238E27FC236}">
                <a16:creationId xmlns:a16="http://schemas.microsoft.com/office/drawing/2014/main" id="{83927EE9-D3F2-E259-430A-B801AD5BD1CC}"/>
              </a:ext>
            </a:extLst>
          </p:cNvPr>
          <p:cNvPicPr>
            <a:picLocks noChangeAspect="1"/>
          </p:cNvPicPr>
          <p:nvPr/>
        </p:nvPicPr>
        <p:blipFill>
          <a:blip r:embed="rId5"/>
          <a:stretch>
            <a:fillRect/>
          </a:stretch>
        </p:blipFill>
        <p:spPr>
          <a:xfrm>
            <a:off x="4787772" y="7286536"/>
            <a:ext cx="653043" cy="669759"/>
          </a:xfrm>
          <a:prstGeom prst="rect">
            <a:avLst/>
          </a:prstGeom>
        </p:spPr>
      </p:pic>
      <p:pic>
        <p:nvPicPr>
          <p:cNvPr id="11" name="Picture 12">
            <a:extLst>
              <a:ext uri="{FF2B5EF4-FFF2-40B4-BE49-F238E27FC236}">
                <a16:creationId xmlns:a16="http://schemas.microsoft.com/office/drawing/2014/main" id="{1D66CC80-74FD-185E-DCFB-DD0B55F5E643}"/>
              </a:ext>
            </a:extLst>
          </p:cNvPr>
          <p:cNvPicPr>
            <a:picLocks noChangeAspect="1"/>
          </p:cNvPicPr>
          <p:nvPr/>
        </p:nvPicPr>
        <p:blipFill>
          <a:blip r:embed="rId7"/>
          <a:stretch>
            <a:fillRect/>
          </a:stretch>
        </p:blipFill>
        <p:spPr>
          <a:xfrm>
            <a:off x="1824911" y="2376237"/>
            <a:ext cx="637017" cy="669758"/>
          </a:xfrm>
          <a:prstGeom prst="rect">
            <a:avLst/>
          </a:prstGeom>
        </p:spPr>
      </p:pic>
      <p:pic>
        <p:nvPicPr>
          <p:cNvPr id="13" name="Picture 13">
            <a:extLst>
              <a:ext uri="{FF2B5EF4-FFF2-40B4-BE49-F238E27FC236}">
                <a16:creationId xmlns:a16="http://schemas.microsoft.com/office/drawing/2014/main" id="{D41B9F2E-BE99-7BCE-3E2C-44FDEFAB6FC3}"/>
              </a:ext>
            </a:extLst>
          </p:cNvPr>
          <p:cNvPicPr>
            <a:picLocks noChangeAspect="1"/>
          </p:cNvPicPr>
          <p:nvPr/>
        </p:nvPicPr>
        <p:blipFill>
          <a:blip r:embed="rId8"/>
          <a:stretch>
            <a:fillRect/>
          </a:stretch>
        </p:blipFill>
        <p:spPr>
          <a:xfrm>
            <a:off x="2632844" y="7099692"/>
            <a:ext cx="909452" cy="910390"/>
          </a:xfrm>
          <a:prstGeom prst="rect">
            <a:avLst/>
          </a:prstGeom>
        </p:spPr>
      </p:pic>
      <p:sp>
        <p:nvSpPr>
          <p:cNvPr id="14" name="TextBox 13">
            <a:extLst>
              <a:ext uri="{FF2B5EF4-FFF2-40B4-BE49-F238E27FC236}">
                <a16:creationId xmlns:a16="http://schemas.microsoft.com/office/drawing/2014/main" id="{70AEA036-9D22-83AB-A9AA-BD99A867EBB6}"/>
              </a:ext>
            </a:extLst>
          </p:cNvPr>
          <p:cNvSpPr txBox="1"/>
          <p:nvPr/>
        </p:nvSpPr>
        <p:spPr>
          <a:xfrm>
            <a:off x="4192" y="9840757"/>
            <a:ext cx="495762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err="1"/>
              <a:t>Adapté</a:t>
            </a:r>
            <a:r>
              <a:rPr lang="en-US" sz="800" dirty="0"/>
              <a:t> de: Bruyere Continuing Care. (2020). Occupational Therapy Kitchen Safety Information. </a:t>
            </a:r>
            <a:endParaRPr lang="en-US" dirty="0"/>
          </a:p>
        </p:txBody>
      </p:sp>
    </p:spTree>
    <p:extLst>
      <p:ext uri="{BB962C8B-B14F-4D97-AF65-F5344CB8AC3E}">
        <p14:creationId xmlns:p14="http://schemas.microsoft.com/office/powerpoint/2010/main" val="630510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690487" y="1754373"/>
            <a:ext cx="7421170" cy="784182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000">
                <a:latin typeface="Century Gothic"/>
              </a:rPr>
              <a:t>□ </a:t>
            </a:r>
            <a:r>
              <a:rPr lang="en-US" sz="2000" b="1">
                <a:latin typeface="Century Gothic"/>
              </a:rPr>
              <a:t>Lower countertop</a:t>
            </a:r>
            <a:r>
              <a:rPr lang="en-US" sz="2000">
                <a:latin typeface="Century Gothic"/>
              </a:rPr>
              <a:t> height for </a:t>
            </a:r>
            <a:r>
              <a:rPr lang="en-US" sz="2000" b="1">
                <a:latin typeface="Century Gothic"/>
              </a:rPr>
              <a:t>wheelchair</a:t>
            </a:r>
            <a:r>
              <a:rPr lang="en-US" sz="2000">
                <a:latin typeface="Century Gothic"/>
              </a:rPr>
              <a:t> use </a:t>
            </a:r>
            <a:endParaRPr lang="en-US" sz="2000" b="1">
              <a:latin typeface="Century Gothic"/>
              <a:cs typeface="Calibri"/>
            </a:endParaRPr>
          </a:p>
          <a:p>
            <a:pPr>
              <a:lnSpc>
                <a:spcPct val="150000"/>
              </a:lnSpc>
            </a:pPr>
            <a:r>
              <a:rPr lang="en-US" sz="2000">
                <a:latin typeface="Century Gothic"/>
              </a:rPr>
              <a:t>    OR complete </a:t>
            </a:r>
            <a:r>
              <a:rPr lang="en-US" sz="2000" b="1">
                <a:latin typeface="Century Gothic"/>
              </a:rPr>
              <a:t>prep at a table</a:t>
            </a:r>
            <a:endParaRPr lang="en-US" sz="2000" b="1">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 A </a:t>
            </a:r>
            <a:r>
              <a:rPr lang="en-US" sz="2000" b="1">
                <a:latin typeface="Century Gothic"/>
              </a:rPr>
              <a:t>side-by-side fridge</a:t>
            </a:r>
            <a:r>
              <a:rPr lang="en-US" sz="2000">
                <a:latin typeface="Century Gothic"/>
              </a:rPr>
              <a:t> makes </a:t>
            </a:r>
            <a:r>
              <a:rPr lang="en-US" sz="2000" b="1">
                <a:latin typeface="Century Gothic"/>
              </a:rPr>
              <a:t>using freezer </a:t>
            </a:r>
            <a:r>
              <a:rPr lang="en-US" sz="2000">
                <a:latin typeface="Century Gothic"/>
              </a:rPr>
              <a:t>easy </a:t>
            </a:r>
          </a:p>
          <a:p>
            <a:pPr>
              <a:lnSpc>
                <a:spcPct val="150000"/>
              </a:lnSpc>
            </a:pPr>
            <a:r>
              <a:rPr lang="en-US" sz="2000">
                <a:latin typeface="Century Gothic"/>
              </a:rPr>
              <a:t>with </a:t>
            </a:r>
            <a:r>
              <a:rPr lang="en-US" sz="2000" b="1">
                <a:latin typeface="Century Gothic"/>
              </a:rPr>
              <a:t>no bending</a:t>
            </a:r>
            <a:endParaRPr lang="en-US" sz="2000">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 Keep </a:t>
            </a:r>
            <a:r>
              <a:rPr lang="en-US" sz="2000" b="1">
                <a:latin typeface="Century Gothic"/>
              </a:rPr>
              <a:t>common foods and spices</a:t>
            </a:r>
            <a:r>
              <a:rPr lang="en-US" sz="2000">
                <a:latin typeface="Century Gothic"/>
              </a:rPr>
              <a:t> in an </a:t>
            </a:r>
            <a:r>
              <a:rPr lang="en-US" sz="2000" b="1">
                <a:latin typeface="Century Gothic"/>
              </a:rPr>
              <a:t>easy-to-reach </a:t>
            </a:r>
            <a:r>
              <a:rPr lang="en-US" sz="2000">
                <a:latin typeface="Century Gothic"/>
              </a:rPr>
              <a:t>area. </a:t>
            </a:r>
            <a:r>
              <a:rPr lang="en-US" sz="2000" b="1">
                <a:latin typeface="Century Gothic"/>
              </a:rPr>
              <a:t>De-clutter</a:t>
            </a:r>
            <a:r>
              <a:rPr lang="en-US" sz="2000">
                <a:latin typeface="Century Gothic"/>
              </a:rPr>
              <a:t> shelves. </a:t>
            </a:r>
            <a:endParaRPr lang="en-US" sz="2000">
              <a:latin typeface="Century Gothic"/>
              <a:cs typeface="Calibri"/>
            </a:endParaRPr>
          </a:p>
          <a:p>
            <a:pPr>
              <a:lnSpc>
                <a:spcPct val="150000"/>
              </a:lnSpc>
            </a:pPr>
            <a:endParaRPr lang="en-US">
              <a:latin typeface="Century Gothic"/>
              <a:cs typeface="Calibri"/>
            </a:endParaRPr>
          </a:p>
        </p:txBody>
      </p:sp>
      <p:sp>
        <p:nvSpPr>
          <p:cNvPr id="5" name="TextBox 4">
            <a:extLst>
              <a:ext uri="{FF2B5EF4-FFF2-40B4-BE49-F238E27FC236}">
                <a16:creationId xmlns:a16="http://schemas.microsoft.com/office/drawing/2014/main" id="{D0AA5B73-E805-A423-F9C5-BF7D48C005D9}"/>
              </a:ext>
            </a:extLst>
          </p:cNvPr>
          <p:cNvSpPr txBox="1"/>
          <p:nvPr/>
        </p:nvSpPr>
        <p:spPr>
          <a:xfrm>
            <a:off x="1179814" y="433"/>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14350" indent="-514350">
              <a:buAutoNum type="arabicPeriod"/>
            </a:pPr>
            <a:r>
              <a:rPr lang="en-CA" sz="2800" b="1">
                <a:latin typeface="Century Gothic"/>
              </a:rPr>
              <a:t>Kitchen Environment</a:t>
            </a:r>
            <a:endParaRPr lang="en-US">
              <a:cs typeface="Calibri" panose="020F0502020204030204"/>
            </a:endParaRPr>
          </a:p>
        </p:txBody>
      </p:sp>
      <p:pic>
        <p:nvPicPr>
          <p:cNvPr id="8" name="Picture 17">
            <a:extLst>
              <a:ext uri="{FF2B5EF4-FFF2-40B4-BE49-F238E27FC236}">
                <a16:creationId xmlns:a16="http://schemas.microsoft.com/office/drawing/2014/main" id="{261EC9AB-E4B1-C475-1FF2-F310EE277C4F}"/>
              </a:ext>
            </a:extLst>
          </p:cNvPr>
          <p:cNvPicPr>
            <a:picLocks noChangeAspect="1"/>
          </p:cNvPicPr>
          <p:nvPr/>
        </p:nvPicPr>
        <p:blipFill>
          <a:blip r:embed="rId3"/>
          <a:stretch>
            <a:fillRect/>
          </a:stretch>
        </p:blipFill>
        <p:spPr>
          <a:xfrm>
            <a:off x="1398361" y="799303"/>
            <a:ext cx="1104190" cy="1165045"/>
          </a:xfrm>
          <a:prstGeom prst="rect">
            <a:avLst/>
          </a:prstGeom>
        </p:spPr>
      </p:pic>
      <p:pic>
        <p:nvPicPr>
          <p:cNvPr id="3" name="Picture 3">
            <a:extLst>
              <a:ext uri="{FF2B5EF4-FFF2-40B4-BE49-F238E27FC236}">
                <a16:creationId xmlns:a16="http://schemas.microsoft.com/office/drawing/2014/main" id="{29786486-0E5D-8B70-16DA-9557065D52F4}"/>
              </a:ext>
            </a:extLst>
          </p:cNvPr>
          <p:cNvPicPr>
            <a:picLocks noChangeAspect="1"/>
          </p:cNvPicPr>
          <p:nvPr/>
        </p:nvPicPr>
        <p:blipFill>
          <a:blip r:embed="rId4"/>
          <a:stretch>
            <a:fillRect/>
          </a:stretch>
        </p:blipFill>
        <p:spPr>
          <a:xfrm>
            <a:off x="235541" y="-172321"/>
            <a:ext cx="1233896" cy="1211975"/>
          </a:xfrm>
          <a:prstGeom prst="rect">
            <a:avLst/>
          </a:prstGeom>
        </p:spPr>
      </p:pic>
      <p:pic>
        <p:nvPicPr>
          <p:cNvPr id="4" name="Picture 6">
            <a:extLst>
              <a:ext uri="{FF2B5EF4-FFF2-40B4-BE49-F238E27FC236}">
                <a16:creationId xmlns:a16="http://schemas.microsoft.com/office/drawing/2014/main" id="{4CC97C24-B936-84E2-399B-E2D7EDCB26ED}"/>
              </a:ext>
            </a:extLst>
          </p:cNvPr>
          <p:cNvPicPr>
            <a:picLocks noChangeAspect="1"/>
          </p:cNvPicPr>
          <p:nvPr/>
        </p:nvPicPr>
        <p:blipFill>
          <a:blip r:embed="rId5"/>
          <a:stretch>
            <a:fillRect/>
          </a:stretch>
        </p:blipFill>
        <p:spPr>
          <a:xfrm>
            <a:off x="4659787" y="2097833"/>
            <a:ext cx="914615" cy="963421"/>
          </a:xfrm>
          <a:prstGeom prst="rect">
            <a:avLst/>
          </a:prstGeom>
        </p:spPr>
      </p:pic>
      <p:pic>
        <p:nvPicPr>
          <p:cNvPr id="7" name="Picture 8" descr="Icon&#10;&#10;Description automatically generated">
            <a:extLst>
              <a:ext uri="{FF2B5EF4-FFF2-40B4-BE49-F238E27FC236}">
                <a16:creationId xmlns:a16="http://schemas.microsoft.com/office/drawing/2014/main" id="{A50D3713-9CDB-7F12-7473-F099A5C80EAE}"/>
              </a:ext>
            </a:extLst>
          </p:cNvPr>
          <p:cNvPicPr>
            <a:picLocks noChangeAspect="1"/>
          </p:cNvPicPr>
          <p:nvPr/>
        </p:nvPicPr>
        <p:blipFill>
          <a:blip r:embed="rId6"/>
          <a:stretch>
            <a:fillRect/>
          </a:stretch>
        </p:blipFill>
        <p:spPr>
          <a:xfrm>
            <a:off x="5528370" y="2103459"/>
            <a:ext cx="836125" cy="874102"/>
          </a:xfrm>
          <a:prstGeom prst="rect">
            <a:avLst/>
          </a:prstGeom>
        </p:spPr>
      </p:pic>
      <p:pic>
        <p:nvPicPr>
          <p:cNvPr id="10" name="Picture 10">
            <a:extLst>
              <a:ext uri="{FF2B5EF4-FFF2-40B4-BE49-F238E27FC236}">
                <a16:creationId xmlns:a16="http://schemas.microsoft.com/office/drawing/2014/main" id="{49A6FE4D-9FD9-B718-6CFE-E29442727121}"/>
              </a:ext>
            </a:extLst>
          </p:cNvPr>
          <p:cNvPicPr>
            <a:picLocks noChangeAspect="1"/>
          </p:cNvPicPr>
          <p:nvPr/>
        </p:nvPicPr>
        <p:blipFill>
          <a:blip r:embed="rId7"/>
          <a:stretch>
            <a:fillRect/>
          </a:stretch>
        </p:blipFill>
        <p:spPr>
          <a:xfrm>
            <a:off x="1661262" y="3886990"/>
            <a:ext cx="1200433" cy="1200656"/>
          </a:xfrm>
          <a:prstGeom prst="rect">
            <a:avLst/>
          </a:prstGeom>
        </p:spPr>
      </p:pic>
      <p:pic>
        <p:nvPicPr>
          <p:cNvPr id="11" name="Picture 11">
            <a:extLst>
              <a:ext uri="{FF2B5EF4-FFF2-40B4-BE49-F238E27FC236}">
                <a16:creationId xmlns:a16="http://schemas.microsoft.com/office/drawing/2014/main" id="{1F968B4E-73F8-A229-497F-8D8C111BE723}"/>
              </a:ext>
            </a:extLst>
          </p:cNvPr>
          <p:cNvPicPr>
            <a:picLocks noChangeAspect="1"/>
          </p:cNvPicPr>
          <p:nvPr/>
        </p:nvPicPr>
        <p:blipFill>
          <a:blip r:embed="rId8"/>
          <a:stretch>
            <a:fillRect/>
          </a:stretch>
        </p:blipFill>
        <p:spPr>
          <a:xfrm>
            <a:off x="2643916" y="7155812"/>
            <a:ext cx="1859902" cy="1779344"/>
          </a:xfrm>
          <a:prstGeom prst="rect">
            <a:avLst/>
          </a:prstGeom>
        </p:spPr>
      </p:pic>
      <p:pic>
        <p:nvPicPr>
          <p:cNvPr id="16" name="Picture 15">
            <a:extLst>
              <a:ext uri="{FF2B5EF4-FFF2-40B4-BE49-F238E27FC236}">
                <a16:creationId xmlns:a16="http://schemas.microsoft.com/office/drawing/2014/main" id="{D01A01D5-737C-ABA9-5828-5894CBA28F92}"/>
              </a:ext>
            </a:extLst>
          </p:cNvPr>
          <p:cNvPicPr>
            <a:picLocks noChangeAspect="1"/>
          </p:cNvPicPr>
          <p:nvPr/>
        </p:nvPicPr>
        <p:blipFill>
          <a:blip r:embed="rId9"/>
          <a:stretch>
            <a:fillRect/>
          </a:stretch>
        </p:blipFill>
        <p:spPr>
          <a:xfrm flipH="1">
            <a:off x="2767864" y="5452742"/>
            <a:ext cx="730623" cy="721660"/>
          </a:xfrm>
          <a:prstGeom prst="rect">
            <a:avLst/>
          </a:prstGeom>
        </p:spPr>
      </p:pic>
      <p:cxnSp>
        <p:nvCxnSpPr>
          <p:cNvPr id="18" name="Straight Arrow Connector 17">
            <a:extLst>
              <a:ext uri="{FF2B5EF4-FFF2-40B4-BE49-F238E27FC236}">
                <a16:creationId xmlns:a16="http://schemas.microsoft.com/office/drawing/2014/main" id="{5D44DED3-DAAA-A698-F78E-E425A4AD7491}"/>
              </a:ext>
            </a:extLst>
          </p:cNvPr>
          <p:cNvCxnSpPr>
            <a:cxnSpLocks/>
          </p:cNvCxnSpPr>
          <p:nvPr/>
        </p:nvCxnSpPr>
        <p:spPr>
          <a:xfrm>
            <a:off x="2892660" y="5551100"/>
            <a:ext cx="484095" cy="376519"/>
          </a:xfrm>
          <a:prstGeom prst="straightConnector1">
            <a:avLst/>
          </a:prstGeom>
          <a:ln w="28575"/>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F15805F3-B42E-5D5D-F4C9-D9CEF4FADCEE}"/>
              </a:ext>
            </a:extLst>
          </p:cNvPr>
          <p:cNvCxnSpPr>
            <a:cxnSpLocks/>
          </p:cNvCxnSpPr>
          <p:nvPr/>
        </p:nvCxnSpPr>
        <p:spPr>
          <a:xfrm flipV="1">
            <a:off x="2944913" y="5463947"/>
            <a:ext cx="376519" cy="537883"/>
          </a:xfrm>
          <a:prstGeom prst="straightConnector1">
            <a:avLst/>
          </a:prstGeom>
          <a:ln w="28575"/>
        </p:spPr>
        <p:style>
          <a:lnRef idx="1">
            <a:schemeClr val="accent1"/>
          </a:lnRef>
          <a:fillRef idx="0">
            <a:schemeClr val="accent1"/>
          </a:fillRef>
          <a:effectRef idx="0">
            <a:schemeClr val="accent1"/>
          </a:effectRef>
          <a:fontRef idx="minor">
            <a:schemeClr val="tx1"/>
          </a:fontRef>
        </p:style>
      </p:cxnSp>
      <p:pic>
        <p:nvPicPr>
          <p:cNvPr id="17" name="Picture 9">
            <a:extLst>
              <a:ext uri="{FF2B5EF4-FFF2-40B4-BE49-F238E27FC236}">
                <a16:creationId xmlns:a16="http://schemas.microsoft.com/office/drawing/2014/main" id="{F3A743EE-667A-94C1-18D5-937BC7481DE8}"/>
              </a:ext>
            </a:extLst>
          </p:cNvPr>
          <p:cNvPicPr>
            <a:picLocks noChangeAspect="1"/>
          </p:cNvPicPr>
          <p:nvPr/>
        </p:nvPicPr>
        <p:blipFill>
          <a:blip r:embed="rId10"/>
          <a:stretch>
            <a:fillRect/>
          </a:stretch>
        </p:blipFill>
        <p:spPr>
          <a:xfrm>
            <a:off x="4663219" y="1337902"/>
            <a:ext cx="620973" cy="632055"/>
          </a:xfrm>
          <a:prstGeom prst="rect">
            <a:avLst/>
          </a:prstGeom>
        </p:spPr>
      </p:pic>
      <p:sp>
        <p:nvSpPr>
          <p:cNvPr id="13" name="TextBox 12">
            <a:extLst>
              <a:ext uri="{FF2B5EF4-FFF2-40B4-BE49-F238E27FC236}">
                <a16:creationId xmlns:a16="http://schemas.microsoft.com/office/drawing/2014/main" id="{E639D0D0-2DF6-79DC-7730-578F69DB888B}"/>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4127115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313969" y="2077102"/>
            <a:ext cx="7421170" cy="69585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000">
                <a:latin typeface="Century Gothic"/>
              </a:rPr>
              <a:t>□ </a:t>
            </a:r>
            <a:r>
              <a:rPr lang="en-US" sz="2000" b="1">
                <a:latin typeface="Century Gothic"/>
              </a:rPr>
              <a:t>Labels</a:t>
            </a:r>
            <a:r>
              <a:rPr lang="en-US" sz="2000">
                <a:latin typeface="Century Gothic"/>
              </a:rPr>
              <a:t> in </a:t>
            </a:r>
            <a:r>
              <a:rPr lang="en-US" sz="2000" b="1">
                <a:latin typeface="Century Gothic"/>
              </a:rPr>
              <a:t>large print</a:t>
            </a:r>
            <a:r>
              <a:rPr lang="en-US" sz="2000">
                <a:latin typeface="Century Gothic"/>
              </a:rPr>
              <a:t> help find things fast</a:t>
            </a:r>
            <a:endParaRPr lang="en-US" sz="2000">
              <a:latin typeface="Century Gothic"/>
              <a:cs typeface="Calibri"/>
            </a:endParaRPr>
          </a:p>
          <a:p>
            <a:pPr>
              <a:lnSpc>
                <a:spcPct val="150000"/>
              </a:lnSpc>
            </a:pPr>
            <a:endParaRPr lang="en-US" sz="2000">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 Nonskid “</a:t>
            </a:r>
            <a:r>
              <a:rPr lang="en-US" sz="2000" b="1">
                <a:latin typeface="Century Gothic"/>
              </a:rPr>
              <a:t>Dycem</a:t>
            </a:r>
            <a:r>
              <a:rPr lang="en-US" sz="2000">
                <a:latin typeface="Century Gothic"/>
              </a:rPr>
              <a:t>”</a:t>
            </a:r>
            <a:r>
              <a:rPr lang="en-US" sz="2000" b="1">
                <a:latin typeface="Century Gothic"/>
              </a:rPr>
              <a:t> mats stop bowls slipping</a:t>
            </a:r>
            <a:r>
              <a:rPr lang="en-US" sz="2000">
                <a:latin typeface="Century Gothic"/>
              </a:rPr>
              <a:t> when mixing</a:t>
            </a:r>
            <a:endParaRPr lang="en-US" sz="2000">
              <a:latin typeface="Century Gothic"/>
              <a:cs typeface="Calibri"/>
            </a:endParaRPr>
          </a:p>
          <a:p>
            <a:pPr>
              <a:lnSpc>
                <a:spcPct val="150000"/>
              </a:lnSpc>
            </a:pPr>
            <a:endParaRPr lang="en-US" sz="2000">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 A </a:t>
            </a:r>
            <a:r>
              <a:rPr lang="en-US" sz="2000" b="1">
                <a:latin typeface="Century Gothic"/>
              </a:rPr>
              <a:t>mirror above the stove</a:t>
            </a:r>
            <a:r>
              <a:rPr lang="en-US" sz="2000">
                <a:latin typeface="Century Gothic"/>
              </a:rPr>
              <a:t> helps see </a:t>
            </a:r>
            <a:r>
              <a:rPr lang="en-US" sz="2000" b="1">
                <a:latin typeface="Century Gothic"/>
              </a:rPr>
              <a:t>inside pots </a:t>
            </a:r>
            <a:r>
              <a:rPr lang="en-US" sz="2000">
                <a:latin typeface="Century Gothic"/>
              </a:rPr>
              <a:t>and pans </a:t>
            </a:r>
            <a:endParaRPr lang="en-US" sz="2000">
              <a:latin typeface="Century Gothic"/>
              <a:cs typeface="Calibri"/>
            </a:endParaRPr>
          </a:p>
        </p:txBody>
      </p:sp>
      <p:sp>
        <p:nvSpPr>
          <p:cNvPr id="5" name="TextBox 4">
            <a:extLst>
              <a:ext uri="{FF2B5EF4-FFF2-40B4-BE49-F238E27FC236}">
                <a16:creationId xmlns:a16="http://schemas.microsoft.com/office/drawing/2014/main" id="{D0AA5B73-E805-A423-F9C5-BF7D48C005D9}"/>
              </a:ext>
            </a:extLst>
          </p:cNvPr>
          <p:cNvSpPr txBox="1"/>
          <p:nvPr/>
        </p:nvSpPr>
        <p:spPr>
          <a:xfrm>
            <a:off x="1179814" y="433"/>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14350" indent="-514350">
              <a:buAutoNum type="arabicPeriod"/>
            </a:pPr>
            <a:r>
              <a:rPr lang="en-CA" sz="2800" b="1">
                <a:latin typeface="Century Gothic"/>
              </a:rPr>
              <a:t>Kitchen Environment</a:t>
            </a:r>
            <a:endParaRPr lang="en-US">
              <a:cs typeface="Calibri" panose="020F0502020204030204"/>
            </a:endParaRPr>
          </a:p>
        </p:txBody>
      </p:sp>
      <p:pic>
        <p:nvPicPr>
          <p:cNvPr id="14" name="Picture 14">
            <a:extLst>
              <a:ext uri="{FF2B5EF4-FFF2-40B4-BE49-F238E27FC236}">
                <a16:creationId xmlns:a16="http://schemas.microsoft.com/office/drawing/2014/main" id="{FCDB4871-807E-49D6-B958-B10B56652D54}"/>
              </a:ext>
            </a:extLst>
          </p:cNvPr>
          <p:cNvPicPr>
            <a:picLocks noChangeAspect="1"/>
          </p:cNvPicPr>
          <p:nvPr/>
        </p:nvPicPr>
        <p:blipFill>
          <a:blip r:embed="rId3"/>
          <a:stretch>
            <a:fillRect/>
          </a:stretch>
        </p:blipFill>
        <p:spPr>
          <a:xfrm>
            <a:off x="2033908" y="4899343"/>
            <a:ext cx="664335" cy="653734"/>
          </a:xfrm>
          <a:prstGeom prst="rect">
            <a:avLst/>
          </a:prstGeom>
        </p:spPr>
      </p:pic>
      <p:pic>
        <p:nvPicPr>
          <p:cNvPr id="15" name="Picture 15">
            <a:extLst>
              <a:ext uri="{FF2B5EF4-FFF2-40B4-BE49-F238E27FC236}">
                <a16:creationId xmlns:a16="http://schemas.microsoft.com/office/drawing/2014/main" id="{FD396153-5270-FDF2-7136-9496F928CAE2}"/>
              </a:ext>
            </a:extLst>
          </p:cNvPr>
          <p:cNvPicPr>
            <a:picLocks noChangeAspect="1"/>
          </p:cNvPicPr>
          <p:nvPr/>
        </p:nvPicPr>
        <p:blipFill>
          <a:blip r:embed="rId4"/>
          <a:stretch>
            <a:fillRect/>
          </a:stretch>
        </p:blipFill>
        <p:spPr>
          <a:xfrm rot="18600000">
            <a:off x="680238" y="1529045"/>
            <a:ext cx="800174" cy="822110"/>
          </a:xfrm>
          <a:prstGeom prst="rect">
            <a:avLst/>
          </a:prstGeom>
        </p:spPr>
      </p:pic>
      <p:pic>
        <p:nvPicPr>
          <p:cNvPr id="13" name="Picture 15">
            <a:extLst>
              <a:ext uri="{FF2B5EF4-FFF2-40B4-BE49-F238E27FC236}">
                <a16:creationId xmlns:a16="http://schemas.microsoft.com/office/drawing/2014/main" id="{7DB143DB-E76E-44D8-335B-B749037AF11A}"/>
              </a:ext>
            </a:extLst>
          </p:cNvPr>
          <p:cNvPicPr>
            <a:picLocks noChangeAspect="1"/>
          </p:cNvPicPr>
          <p:nvPr/>
        </p:nvPicPr>
        <p:blipFill>
          <a:blip r:embed="rId5"/>
          <a:stretch>
            <a:fillRect/>
          </a:stretch>
        </p:blipFill>
        <p:spPr>
          <a:xfrm>
            <a:off x="4899454" y="7870552"/>
            <a:ext cx="772736" cy="762121"/>
          </a:xfrm>
          <a:prstGeom prst="rect">
            <a:avLst/>
          </a:prstGeom>
        </p:spPr>
      </p:pic>
      <p:pic>
        <p:nvPicPr>
          <p:cNvPr id="12" name="Picture 3">
            <a:extLst>
              <a:ext uri="{FF2B5EF4-FFF2-40B4-BE49-F238E27FC236}">
                <a16:creationId xmlns:a16="http://schemas.microsoft.com/office/drawing/2014/main" id="{BD25C632-8F96-B093-8EF6-ABFDFCF4454A}"/>
              </a:ext>
            </a:extLst>
          </p:cNvPr>
          <p:cNvPicPr>
            <a:picLocks noChangeAspect="1"/>
          </p:cNvPicPr>
          <p:nvPr/>
        </p:nvPicPr>
        <p:blipFill>
          <a:blip r:embed="rId6"/>
          <a:stretch>
            <a:fillRect/>
          </a:stretch>
        </p:blipFill>
        <p:spPr>
          <a:xfrm>
            <a:off x="235541" y="-172321"/>
            <a:ext cx="1233896" cy="1211975"/>
          </a:xfrm>
          <a:prstGeom prst="rect">
            <a:avLst/>
          </a:prstGeom>
        </p:spPr>
      </p:pic>
      <p:sp>
        <p:nvSpPr>
          <p:cNvPr id="7" name="TextBox 6">
            <a:extLst>
              <a:ext uri="{FF2B5EF4-FFF2-40B4-BE49-F238E27FC236}">
                <a16:creationId xmlns:a16="http://schemas.microsoft.com/office/drawing/2014/main" id="{0D3A65B4-F1C2-57D5-0F38-3C876E0AFA59}"/>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1937298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210872" y="933681"/>
            <a:ext cx="7634321" cy="88054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000">
                <a:latin typeface="Century Gothic"/>
              </a:rPr>
              <a:t>□ </a:t>
            </a:r>
            <a:r>
              <a:rPr lang="en-US" sz="2000" b="1">
                <a:latin typeface="Century Gothic"/>
              </a:rPr>
              <a:t>Never leave</a:t>
            </a:r>
            <a:r>
              <a:rPr lang="en-US" sz="2000">
                <a:latin typeface="Century Gothic"/>
              </a:rPr>
              <a:t> the kitchen </a:t>
            </a:r>
            <a:r>
              <a:rPr lang="en-US" sz="2000" b="1">
                <a:latin typeface="Century Gothic"/>
              </a:rPr>
              <a:t>when cooking</a:t>
            </a:r>
            <a:endParaRPr lang="en-US" sz="2000" b="1">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 Use the </a:t>
            </a:r>
            <a:r>
              <a:rPr lang="en-US" sz="2000" b="1">
                <a:latin typeface="Century Gothic"/>
              </a:rPr>
              <a:t>stove's back burners, </a:t>
            </a:r>
            <a:r>
              <a:rPr lang="en-US" sz="2000">
                <a:latin typeface="Century Gothic"/>
              </a:rPr>
              <a:t>not the front burners</a:t>
            </a:r>
            <a:endParaRPr lang="en-US" sz="2000">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 Try to </a:t>
            </a:r>
            <a:r>
              <a:rPr lang="en-US" sz="2000" b="1">
                <a:latin typeface="Century Gothic"/>
              </a:rPr>
              <a:t>cook </a:t>
            </a:r>
            <a:r>
              <a:rPr lang="en-US" sz="2000" b="1" u="sng">
                <a:latin typeface="Century Gothic"/>
              </a:rPr>
              <a:t>only one</a:t>
            </a:r>
            <a:r>
              <a:rPr lang="en-US" sz="2000" b="1">
                <a:latin typeface="Century Gothic"/>
              </a:rPr>
              <a:t> thing</a:t>
            </a:r>
            <a:r>
              <a:rPr lang="en-US" sz="2000">
                <a:latin typeface="Century Gothic"/>
              </a:rPr>
              <a:t> on the stove </a:t>
            </a:r>
            <a:r>
              <a:rPr lang="en-US" sz="2000" b="1">
                <a:latin typeface="Century Gothic"/>
              </a:rPr>
              <a:t>at a time</a:t>
            </a:r>
            <a:endParaRPr lang="en-US" sz="2000" b="1">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□Buy a </a:t>
            </a:r>
            <a:r>
              <a:rPr lang="en-US" sz="2000" b="1">
                <a:latin typeface="Century Gothic"/>
              </a:rPr>
              <a:t>stove</a:t>
            </a:r>
            <a:r>
              <a:rPr lang="en-US" sz="2000">
                <a:latin typeface="Century Gothic"/>
              </a:rPr>
              <a:t> with </a:t>
            </a:r>
            <a:r>
              <a:rPr lang="en-US" sz="2000" b="1">
                <a:latin typeface="Century Gothic"/>
              </a:rPr>
              <a:t>front controls</a:t>
            </a:r>
            <a:r>
              <a:rPr lang="en-US" sz="2000">
                <a:latin typeface="Century Gothic"/>
              </a:rPr>
              <a:t> to stop reaching over burners</a:t>
            </a:r>
            <a:endParaRPr lang="en-US" sz="2000">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cs typeface="Calibri"/>
            </a:endParaRPr>
          </a:p>
        </p:txBody>
      </p:sp>
      <p:sp>
        <p:nvSpPr>
          <p:cNvPr id="8" name="TextBox 7">
            <a:extLst>
              <a:ext uri="{FF2B5EF4-FFF2-40B4-BE49-F238E27FC236}">
                <a16:creationId xmlns:a16="http://schemas.microsoft.com/office/drawing/2014/main" id="{802B9B66-4A23-F5DF-C623-0F9284824009}"/>
              </a:ext>
            </a:extLst>
          </p:cNvPr>
          <p:cNvSpPr txBox="1"/>
          <p:nvPr/>
        </p:nvSpPr>
        <p:spPr>
          <a:xfrm>
            <a:off x="2364088" y="39510"/>
            <a:ext cx="319531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2. Using the Stove</a:t>
            </a:r>
            <a:endParaRPr lang="en-US"/>
          </a:p>
        </p:txBody>
      </p:sp>
      <p:pic>
        <p:nvPicPr>
          <p:cNvPr id="9" name="Picture 10">
            <a:extLst>
              <a:ext uri="{FF2B5EF4-FFF2-40B4-BE49-F238E27FC236}">
                <a16:creationId xmlns:a16="http://schemas.microsoft.com/office/drawing/2014/main" id="{1C76066B-441D-7AD3-5EAC-6BD386FDC761}"/>
              </a:ext>
            </a:extLst>
          </p:cNvPr>
          <p:cNvPicPr>
            <a:picLocks noChangeAspect="1"/>
          </p:cNvPicPr>
          <p:nvPr/>
        </p:nvPicPr>
        <p:blipFill>
          <a:blip r:embed="rId3"/>
          <a:stretch>
            <a:fillRect/>
          </a:stretch>
        </p:blipFill>
        <p:spPr>
          <a:xfrm>
            <a:off x="1552649" y="78275"/>
            <a:ext cx="787691" cy="779089"/>
          </a:xfrm>
          <a:prstGeom prst="rect">
            <a:avLst/>
          </a:prstGeom>
        </p:spPr>
      </p:pic>
      <p:pic>
        <p:nvPicPr>
          <p:cNvPr id="3" name="Picture 3">
            <a:extLst>
              <a:ext uri="{FF2B5EF4-FFF2-40B4-BE49-F238E27FC236}">
                <a16:creationId xmlns:a16="http://schemas.microsoft.com/office/drawing/2014/main" id="{8495709E-43F0-E308-9220-C4FB49C121D6}"/>
              </a:ext>
            </a:extLst>
          </p:cNvPr>
          <p:cNvPicPr>
            <a:picLocks noChangeAspect="1"/>
          </p:cNvPicPr>
          <p:nvPr/>
        </p:nvPicPr>
        <p:blipFill>
          <a:blip r:embed="rId4"/>
          <a:stretch>
            <a:fillRect/>
          </a:stretch>
        </p:blipFill>
        <p:spPr>
          <a:xfrm>
            <a:off x="3245707" y="8325794"/>
            <a:ext cx="779188" cy="763339"/>
          </a:xfrm>
          <a:prstGeom prst="rect">
            <a:avLst/>
          </a:prstGeom>
        </p:spPr>
      </p:pic>
      <p:pic>
        <p:nvPicPr>
          <p:cNvPr id="4" name="Picture 4">
            <a:extLst>
              <a:ext uri="{FF2B5EF4-FFF2-40B4-BE49-F238E27FC236}">
                <a16:creationId xmlns:a16="http://schemas.microsoft.com/office/drawing/2014/main" id="{7D118198-E575-4E91-5F66-6A335CED28DC}"/>
              </a:ext>
            </a:extLst>
          </p:cNvPr>
          <p:cNvPicPr>
            <a:picLocks noChangeAspect="1"/>
          </p:cNvPicPr>
          <p:nvPr/>
        </p:nvPicPr>
        <p:blipFill>
          <a:blip r:embed="rId5"/>
          <a:stretch>
            <a:fillRect/>
          </a:stretch>
        </p:blipFill>
        <p:spPr>
          <a:xfrm>
            <a:off x="1820319" y="4910764"/>
            <a:ext cx="743234" cy="727401"/>
          </a:xfrm>
          <a:prstGeom prst="rect">
            <a:avLst/>
          </a:prstGeom>
        </p:spPr>
      </p:pic>
      <p:pic>
        <p:nvPicPr>
          <p:cNvPr id="5" name="Picture 6">
            <a:extLst>
              <a:ext uri="{FF2B5EF4-FFF2-40B4-BE49-F238E27FC236}">
                <a16:creationId xmlns:a16="http://schemas.microsoft.com/office/drawing/2014/main" id="{34735FCB-CF7F-75D1-D6F6-4619286095B7}"/>
              </a:ext>
            </a:extLst>
          </p:cNvPr>
          <p:cNvPicPr>
            <a:picLocks noChangeAspect="1"/>
          </p:cNvPicPr>
          <p:nvPr/>
        </p:nvPicPr>
        <p:blipFill>
          <a:blip r:embed="rId6"/>
          <a:stretch>
            <a:fillRect/>
          </a:stretch>
        </p:blipFill>
        <p:spPr>
          <a:xfrm>
            <a:off x="6813548" y="2999137"/>
            <a:ext cx="807037" cy="828950"/>
          </a:xfrm>
          <a:prstGeom prst="rect">
            <a:avLst/>
          </a:prstGeom>
        </p:spPr>
      </p:pic>
      <p:cxnSp>
        <p:nvCxnSpPr>
          <p:cNvPr id="7" name="Straight Arrow Connector 6">
            <a:extLst>
              <a:ext uri="{FF2B5EF4-FFF2-40B4-BE49-F238E27FC236}">
                <a16:creationId xmlns:a16="http://schemas.microsoft.com/office/drawing/2014/main" id="{871E08CF-C822-F379-B376-FA47BE1B2A9D}"/>
              </a:ext>
            </a:extLst>
          </p:cNvPr>
          <p:cNvCxnSpPr/>
          <p:nvPr/>
        </p:nvCxnSpPr>
        <p:spPr>
          <a:xfrm>
            <a:off x="3173506" y="8256494"/>
            <a:ext cx="914400" cy="914400"/>
          </a:xfrm>
          <a:prstGeom prst="straightConnector1">
            <a:avLst/>
          </a:prstGeom>
          <a:ln w="28575"/>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F78C2F8-5233-C4BD-C9DE-096DD25B17BD}"/>
              </a:ext>
            </a:extLst>
          </p:cNvPr>
          <p:cNvCxnSpPr>
            <a:cxnSpLocks/>
          </p:cNvCxnSpPr>
          <p:nvPr/>
        </p:nvCxnSpPr>
        <p:spPr>
          <a:xfrm flipV="1">
            <a:off x="3213848" y="8162364"/>
            <a:ext cx="914400" cy="1008529"/>
          </a:xfrm>
          <a:prstGeom prst="straightConnector1">
            <a:avLst/>
          </a:prstGeom>
          <a:ln w="28575"/>
        </p:spPr>
        <p:style>
          <a:lnRef idx="1">
            <a:schemeClr val="accent1"/>
          </a:lnRef>
          <a:fillRef idx="0">
            <a:schemeClr val="accent1"/>
          </a:fillRef>
          <a:effectRef idx="0">
            <a:schemeClr val="accent1"/>
          </a:effectRef>
          <a:fontRef idx="minor">
            <a:schemeClr val="tx1"/>
          </a:fontRef>
        </p:style>
      </p:cxnSp>
      <p:pic>
        <p:nvPicPr>
          <p:cNvPr id="12" name="Picture 6">
            <a:extLst>
              <a:ext uri="{FF2B5EF4-FFF2-40B4-BE49-F238E27FC236}">
                <a16:creationId xmlns:a16="http://schemas.microsoft.com/office/drawing/2014/main" id="{97090213-F000-5455-2FBC-977BC3343037}"/>
              </a:ext>
            </a:extLst>
          </p:cNvPr>
          <p:cNvPicPr>
            <a:picLocks noChangeAspect="1"/>
          </p:cNvPicPr>
          <p:nvPr/>
        </p:nvPicPr>
        <p:blipFill>
          <a:blip r:embed="rId6"/>
          <a:stretch>
            <a:fillRect/>
          </a:stretch>
        </p:blipFill>
        <p:spPr>
          <a:xfrm>
            <a:off x="2172270" y="8331027"/>
            <a:ext cx="807037" cy="828950"/>
          </a:xfrm>
          <a:prstGeom prst="rect">
            <a:avLst/>
          </a:prstGeom>
        </p:spPr>
      </p:pic>
      <p:sp>
        <p:nvSpPr>
          <p:cNvPr id="13" name="TextBox 12">
            <a:extLst>
              <a:ext uri="{FF2B5EF4-FFF2-40B4-BE49-F238E27FC236}">
                <a16:creationId xmlns:a16="http://schemas.microsoft.com/office/drawing/2014/main" id="{C492A1CA-4F6F-22C3-AF00-8E85EFC450A5}"/>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4007316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291554" y="1162281"/>
            <a:ext cx="6975416" cy="82484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000">
                <a:latin typeface="Century Gothic"/>
              </a:rPr>
              <a:t>□ Purchase a stove with an </a:t>
            </a:r>
            <a:r>
              <a:rPr lang="en-US" sz="2000" b="1">
                <a:latin typeface="Century Gothic"/>
              </a:rPr>
              <a:t>automatic </a:t>
            </a:r>
            <a:r>
              <a:rPr lang="en-US" sz="2000" b="1" u="sng">
                <a:latin typeface="Century Gothic"/>
              </a:rPr>
              <a:t>shut off</a:t>
            </a:r>
            <a:r>
              <a:rPr lang="en-US" sz="2000">
                <a:latin typeface="Century Gothic"/>
              </a:rPr>
              <a:t> function</a:t>
            </a:r>
            <a:endParaRPr lang="en-US" sz="2000">
              <a:latin typeface="Century Gothic"/>
              <a:cs typeface="Calibri"/>
            </a:endParaRPr>
          </a:p>
          <a:p>
            <a:pPr>
              <a:lnSpc>
                <a:spcPct val="150000"/>
              </a:lnSpc>
            </a:pPr>
            <a:endParaRPr lang="en-US" sz="2000">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 </a:t>
            </a:r>
            <a:r>
              <a:rPr lang="en-US" sz="2000" b="1">
                <a:latin typeface="Century Gothic"/>
              </a:rPr>
              <a:t>Cook</a:t>
            </a:r>
            <a:r>
              <a:rPr lang="en-US" sz="2000">
                <a:latin typeface="Century Gothic"/>
              </a:rPr>
              <a:t> at </a:t>
            </a:r>
            <a:r>
              <a:rPr lang="en-US" sz="2000" b="1">
                <a:latin typeface="Century Gothic"/>
              </a:rPr>
              <a:t>lower temperatures</a:t>
            </a:r>
            <a:r>
              <a:rPr lang="en-US" sz="2000">
                <a:latin typeface="Century Gothic"/>
              </a:rPr>
              <a:t> to prevent burns</a:t>
            </a:r>
            <a:endParaRPr lang="en-US" sz="2000">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 Clear </a:t>
            </a:r>
            <a:r>
              <a:rPr lang="en-US" sz="2000" b="1">
                <a:latin typeface="Century Gothic"/>
              </a:rPr>
              <a:t>space near the stove</a:t>
            </a:r>
            <a:r>
              <a:rPr lang="en-US" sz="2000">
                <a:latin typeface="Century Gothic"/>
              </a:rPr>
              <a:t>/oven </a:t>
            </a:r>
            <a:r>
              <a:rPr lang="en-US" sz="2000" b="1">
                <a:latin typeface="Century Gothic"/>
              </a:rPr>
              <a:t>for hot dishes</a:t>
            </a:r>
            <a:r>
              <a:rPr lang="en-US" sz="2000">
                <a:latin typeface="Century Gothic"/>
              </a:rPr>
              <a:t> taken from oven </a:t>
            </a:r>
            <a:endParaRPr lang="en-US" sz="2000">
              <a:latin typeface="Century Gothic"/>
              <a:cs typeface="Calibri"/>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endParaRPr lang="en-US" sz="2000">
              <a:latin typeface="Century Gothic"/>
            </a:endParaRPr>
          </a:p>
          <a:p>
            <a:pPr>
              <a:lnSpc>
                <a:spcPct val="150000"/>
              </a:lnSpc>
            </a:pPr>
            <a:r>
              <a:rPr lang="en-US" sz="2000">
                <a:latin typeface="Century Gothic"/>
              </a:rPr>
              <a:t>□ Use a </a:t>
            </a:r>
            <a:r>
              <a:rPr lang="en-US" sz="2000" b="1">
                <a:latin typeface="Century Gothic"/>
              </a:rPr>
              <a:t>pot handle stabilizer</a:t>
            </a:r>
            <a:r>
              <a:rPr lang="en-US" sz="2000">
                <a:latin typeface="Century Gothic"/>
              </a:rPr>
              <a:t> to </a:t>
            </a:r>
            <a:r>
              <a:rPr lang="en-US" sz="2000" b="1">
                <a:latin typeface="Century Gothic"/>
              </a:rPr>
              <a:t>stop tipping</a:t>
            </a:r>
            <a:r>
              <a:rPr lang="en-US" sz="2000">
                <a:latin typeface="Century Gothic"/>
              </a:rPr>
              <a:t> pots</a:t>
            </a:r>
            <a:endParaRPr lang="en-US" sz="2000">
              <a:latin typeface="Century Gothic"/>
              <a:cs typeface="Calibri"/>
            </a:endParaRPr>
          </a:p>
          <a:p>
            <a:endParaRPr lang="en-US" sz="2000">
              <a:cs typeface="Calibri"/>
            </a:endParaRPr>
          </a:p>
        </p:txBody>
      </p:sp>
      <p:sp>
        <p:nvSpPr>
          <p:cNvPr id="8" name="TextBox 7">
            <a:extLst>
              <a:ext uri="{FF2B5EF4-FFF2-40B4-BE49-F238E27FC236}">
                <a16:creationId xmlns:a16="http://schemas.microsoft.com/office/drawing/2014/main" id="{802B9B66-4A23-F5DF-C623-0F9284824009}"/>
              </a:ext>
            </a:extLst>
          </p:cNvPr>
          <p:cNvSpPr txBox="1"/>
          <p:nvPr/>
        </p:nvSpPr>
        <p:spPr>
          <a:xfrm>
            <a:off x="2364088" y="39510"/>
            <a:ext cx="319531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2. Using the Stove</a:t>
            </a:r>
            <a:endParaRPr lang="en-US"/>
          </a:p>
        </p:txBody>
      </p:sp>
      <p:pic>
        <p:nvPicPr>
          <p:cNvPr id="9" name="Picture 10">
            <a:extLst>
              <a:ext uri="{FF2B5EF4-FFF2-40B4-BE49-F238E27FC236}">
                <a16:creationId xmlns:a16="http://schemas.microsoft.com/office/drawing/2014/main" id="{1C76066B-441D-7AD3-5EAC-6BD386FDC761}"/>
              </a:ext>
            </a:extLst>
          </p:cNvPr>
          <p:cNvPicPr>
            <a:picLocks noChangeAspect="1"/>
          </p:cNvPicPr>
          <p:nvPr/>
        </p:nvPicPr>
        <p:blipFill>
          <a:blip r:embed="rId3"/>
          <a:stretch>
            <a:fillRect/>
          </a:stretch>
        </p:blipFill>
        <p:spPr>
          <a:xfrm>
            <a:off x="1539201" y="118615"/>
            <a:ext cx="801138" cy="725301"/>
          </a:xfrm>
          <a:prstGeom prst="rect">
            <a:avLst/>
          </a:prstGeom>
        </p:spPr>
      </p:pic>
      <p:pic>
        <p:nvPicPr>
          <p:cNvPr id="11" name="Picture 11">
            <a:extLst>
              <a:ext uri="{FF2B5EF4-FFF2-40B4-BE49-F238E27FC236}">
                <a16:creationId xmlns:a16="http://schemas.microsoft.com/office/drawing/2014/main" id="{17C4C1F4-0E73-0B1A-7FC7-7817F7406E00}"/>
              </a:ext>
            </a:extLst>
          </p:cNvPr>
          <p:cNvPicPr>
            <a:picLocks noChangeAspect="1"/>
          </p:cNvPicPr>
          <p:nvPr/>
        </p:nvPicPr>
        <p:blipFill>
          <a:blip r:embed="rId4"/>
          <a:stretch>
            <a:fillRect/>
          </a:stretch>
        </p:blipFill>
        <p:spPr>
          <a:xfrm>
            <a:off x="2485864" y="3015154"/>
            <a:ext cx="587189" cy="573742"/>
          </a:xfrm>
          <a:prstGeom prst="rect">
            <a:avLst/>
          </a:prstGeom>
        </p:spPr>
      </p:pic>
      <p:pic>
        <p:nvPicPr>
          <p:cNvPr id="14" name="Picture 14" descr="A picture containing diagram&#10;&#10;Description automatically generated">
            <a:extLst>
              <a:ext uri="{FF2B5EF4-FFF2-40B4-BE49-F238E27FC236}">
                <a16:creationId xmlns:a16="http://schemas.microsoft.com/office/drawing/2014/main" id="{8AADFAE5-4CEF-7670-88AC-F228B293073F}"/>
              </a:ext>
            </a:extLst>
          </p:cNvPr>
          <p:cNvPicPr>
            <a:picLocks noChangeAspect="1"/>
          </p:cNvPicPr>
          <p:nvPr/>
        </p:nvPicPr>
        <p:blipFill>
          <a:blip r:embed="rId5"/>
          <a:stretch>
            <a:fillRect/>
          </a:stretch>
        </p:blipFill>
        <p:spPr>
          <a:xfrm>
            <a:off x="2883647" y="4797520"/>
            <a:ext cx="1411652" cy="1129689"/>
          </a:xfrm>
          <a:prstGeom prst="rect">
            <a:avLst/>
          </a:prstGeom>
        </p:spPr>
      </p:pic>
      <p:pic>
        <p:nvPicPr>
          <p:cNvPr id="15" name="Picture 15" descr="Text, whiteboard&#10;&#10;Description automatically generated">
            <a:extLst>
              <a:ext uri="{FF2B5EF4-FFF2-40B4-BE49-F238E27FC236}">
                <a16:creationId xmlns:a16="http://schemas.microsoft.com/office/drawing/2014/main" id="{77E8953B-405B-5760-23AE-A1C03BBA893B}"/>
              </a:ext>
            </a:extLst>
          </p:cNvPr>
          <p:cNvPicPr>
            <a:picLocks noChangeAspect="1"/>
          </p:cNvPicPr>
          <p:nvPr/>
        </p:nvPicPr>
        <p:blipFill>
          <a:blip r:embed="rId6"/>
          <a:stretch>
            <a:fillRect/>
          </a:stretch>
        </p:blipFill>
        <p:spPr>
          <a:xfrm>
            <a:off x="1989794" y="7981960"/>
            <a:ext cx="712561" cy="712596"/>
          </a:xfrm>
          <a:prstGeom prst="rect">
            <a:avLst/>
          </a:prstGeom>
        </p:spPr>
      </p:pic>
      <p:sp>
        <p:nvSpPr>
          <p:cNvPr id="4" name="TextBox 3">
            <a:extLst>
              <a:ext uri="{FF2B5EF4-FFF2-40B4-BE49-F238E27FC236}">
                <a16:creationId xmlns:a16="http://schemas.microsoft.com/office/drawing/2014/main" id="{AB2D3A31-810D-315D-90FF-AC0CBA7725AD}"/>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499022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507306" y="2288005"/>
            <a:ext cx="7097341" cy="6687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a:latin typeface="Century Gothic"/>
              </a:rPr>
              <a:t>□ Ask for </a:t>
            </a:r>
            <a:r>
              <a:rPr lang="en-US" b="1">
                <a:latin typeface="Century Gothic"/>
              </a:rPr>
              <a:t>help cutting </a:t>
            </a:r>
            <a:r>
              <a:rPr lang="en-US">
                <a:latin typeface="Century Gothic"/>
              </a:rPr>
              <a:t>fruits/vegetables or buy </a:t>
            </a:r>
            <a:r>
              <a:rPr lang="en-US" b="1">
                <a:latin typeface="Century Gothic"/>
              </a:rPr>
              <a:t>pre-cut foods</a:t>
            </a: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a:t>
            </a:r>
            <a:r>
              <a:rPr lang="en-US" b="1">
                <a:latin typeface="Century Gothic"/>
              </a:rPr>
              <a:t>Non-slip</a:t>
            </a:r>
            <a:r>
              <a:rPr lang="en-US">
                <a:latin typeface="Century Gothic"/>
              </a:rPr>
              <a:t> </a:t>
            </a:r>
            <a:r>
              <a:rPr lang="en-US" b="1">
                <a:latin typeface="Century Gothic"/>
              </a:rPr>
              <a:t>cutting boards</a:t>
            </a:r>
            <a:r>
              <a:rPr lang="en-US">
                <a:latin typeface="Century Gothic"/>
              </a:rPr>
              <a:t> with rubber/suction cups to stabilize </a:t>
            </a:r>
            <a:endParaRPr lang="en-US">
              <a:latin typeface="Century Gothic"/>
              <a:cs typeface="Calibri"/>
            </a:endParaRPr>
          </a:p>
          <a:p>
            <a:pPr>
              <a:lnSpc>
                <a:spcPct val="150000"/>
              </a:lnSpc>
            </a:pPr>
            <a:endParaRPr lang="en-US">
              <a:latin typeface="Century Gothic"/>
              <a:cs typeface="Calibri"/>
            </a:endParaRPr>
          </a:p>
          <a:p>
            <a:pPr>
              <a:lnSpc>
                <a:spcPct val="150000"/>
              </a:lnSpc>
            </a:pPr>
            <a:endParaRPr lang="en-US">
              <a:latin typeface="Century Gothic"/>
              <a:cs typeface="Calibri"/>
            </a:endParaRPr>
          </a:p>
          <a:p>
            <a:pPr>
              <a:lnSpc>
                <a:spcPct val="150000"/>
              </a:lnSpc>
            </a:pPr>
            <a:endParaRPr lang="en-US">
              <a:latin typeface="Century Gothic"/>
              <a:cs typeface="Calibri"/>
            </a:endParaRPr>
          </a:p>
          <a:p>
            <a:pPr>
              <a:lnSpc>
                <a:spcPct val="150000"/>
              </a:lnSpc>
            </a:pPr>
            <a:endParaRPr lang="en-US">
              <a:latin typeface="Century Gothic"/>
              <a:cs typeface="Calibri"/>
            </a:endParaRPr>
          </a:p>
          <a:p>
            <a:pPr>
              <a:lnSpc>
                <a:spcPct val="150000"/>
              </a:lnSpc>
            </a:pPr>
            <a:endParaRPr lang="en-US">
              <a:latin typeface="Century Gothic"/>
              <a:cs typeface="Calibri"/>
            </a:endParaRPr>
          </a:p>
          <a:p>
            <a:pPr>
              <a:lnSpc>
                <a:spcPct val="150000"/>
              </a:lnSpc>
            </a:pPr>
            <a:r>
              <a:rPr lang="en-US">
                <a:latin typeface="Century Gothic"/>
              </a:rPr>
              <a:t>□ To open containers, use an </a:t>
            </a:r>
            <a:r>
              <a:rPr lang="en-US" b="1">
                <a:latin typeface="Century Gothic"/>
              </a:rPr>
              <a:t>electric can opener</a:t>
            </a:r>
            <a:r>
              <a:rPr lang="en-US">
                <a:latin typeface="Century Gothic"/>
              </a:rPr>
              <a:t> or a </a:t>
            </a:r>
          </a:p>
          <a:p>
            <a:pPr>
              <a:lnSpc>
                <a:spcPct val="150000"/>
              </a:lnSpc>
            </a:pPr>
            <a:r>
              <a:rPr lang="en-US">
                <a:latin typeface="Century Gothic"/>
              </a:rPr>
              <a:t>    </a:t>
            </a:r>
            <a:r>
              <a:rPr lang="en-US" b="1">
                <a:latin typeface="Century Gothic"/>
              </a:rPr>
              <a:t>one-handed jar opener</a:t>
            </a:r>
            <a:endParaRPr lang="en-US" b="1">
              <a:latin typeface="Century Gothic"/>
              <a:cs typeface="Calibri" panose="020F0502020204030204"/>
            </a:endParaRPr>
          </a:p>
          <a:p>
            <a:pPr>
              <a:lnSpc>
                <a:spcPct val="150000"/>
              </a:lnSpc>
            </a:pPr>
            <a:endParaRPr lang="en-US">
              <a:latin typeface="Century Gothic"/>
            </a:endParaRPr>
          </a:p>
          <a:p>
            <a:pPr>
              <a:lnSpc>
                <a:spcPct val="150000"/>
              </a:lnSpc>
            </a:pPr>
            <a:endParaRPr lang="en-US">
              <a:latin typeface="Century Gothic"/>
              <a:cs typeface="Calibri"/>
            </a:endParaRPr>
          </a:p>
        </p:txBody>
      </p:sp>
      <p:sp>
        <p:nvSpPr>
          <p:cNvPr id="5" name="TextBox 4">
            <a:extLst>
              <a:ext uri="{FF2B5EF4-FFF2-40B4-BE49-F238E27FC236}">
                <a16:creationId xmlns:a16="http://schemas.microsoft.com/office/drawing/2014/main" id="{47E34106-1861-7141-AD82-9AB2BB27D840}"/>
              </a:ext>
            </a:extLst>
          </p:cNvPr>
          <p:cNvSpPr txBox="1"/>
          <p:nvPr/>
        </p:nvSpPr>
        <p:spPr>
          <a:xfrm>
            <a:off x="2038420" y="881"/>
            <a:ext cx="339487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3. Preparing Food</a:t>
            </a:r>
            <a:endParaRPr lang="en-US"/>
          </a:p>
        </p:txBody>
      </p:sp>
      <p:pic>
        <p:nvPicPr>
          <p:cNvPr id="9" name="Picture 11">
            <a:extLst>
              <a:ext uri="{FF2B5EF4-FFF2-40B4-BE49-F238E27FC236}">
                <a16:creationId xmlns:a16="http://schemas.microsoft.com/office/drawing/2014/main" id="{51D07A7F-7FA0-7550-7ED8-69801ACDC8D5}"/>
              </a:ext>
            </a:extLst>
          </p:cNvPr>
          <p:cNvPicPr>
            <a:picLocks noChangeAspect="1"/>
          </p:cNvPicPr>
          <p:nvPr/>
        </p:nvPicPr>
        <p:blipFill>
          <a:blip r:embed="rId3"/>
          <a:stretch>
            <a:fillRect/>
          </a:stretch>
        </p:blipFill>
        <p:spPr>
          <a:xfrm>
            <a:off x="1194468" y="36154"/>
            <a:ext cx="1013931" cy="1159421"/>
          </a:xfrm>
          <a:prstGeom prst="rect">
            <a:avLst/>
          </a:prstGeom>
        </p:spPr>
      </p:pic>
      <p:pic>
        <p:nvPicPr>
          <p:cNvPr id="3" name="Picture 3">
            <a:extLst>
              <a:ext uri="{FF2B5EF4-FFF2-40B4-BE49-F238E27FC236}">
                <a16:creationId xmlns:a16="http://schemas.microsoft.com/office/drawing/2014/main" id="{68C6C771-8038-DA68-7F68-EBF975BF4991}"/>
              </a:ext>
            </a:extLst>
          </p:cNvPr>
          <p:cNvPicPr>
            <a:picLocks noChangeAspect="1"/>
          </p:cNvPicPr>
          <p:nvPr/>
        </p:nvPicPr>
        <p:blipFill>
          <a:blip r:embed="rId4"/>
          <a:stretch>
            <a:fillRect/>
          </a:stretch>
        </p:blipFill>
        <p:spPr>
          <a:xfrm>
            <a:off x="1991295" y="1638995"/>
            <a:ext cx="893593" cy="881918"/>
          </a:xfrm>
          <a:prstGeom prst="rect">
            <a:avLst/>
          </a:prstGeom>
        </p:spPr>
      </p:pic>
      <p:pic>
        <p:nvPicPr>
          <p:cNvPr id="4" name="Picture 6">
            <a:extLst>
              <a:ext uri="{FF2B5EF4-FFF2-40B4-BE49-F238E27FC236}">
                <a16:creationId xmlns:a16="http://schemas.microsoft.com/office/drawing/2014/main" id="{1EC5773E-C7AA-1A77-5506-FADD49FB7ADF}"/>
              </a:ext>
            </a:extLst>
          </p:cNvPr>
          <p:cNvPicPr>
            <a:picLocks noChangeAspect="1"/>
          </p:cNvPicPr>
          <p:nvPr/>
        </p:nvPicPr>
        <p:blipFill>
          <a:blip r:embed="rId5"/>
          <a:stretch>
            <a:fillRect/>
          </a:stretch>
        </p:blipFill>
        <p:spPr>
          <a:xfrm>
            <a:off x="1813135" y="3484345"/>
            <a:ext cx="1158038" cy="1157805"/>
          </a:xfrm>
          <a:prstGeom prst="rect">
            <a:avLst/>
          </a:prstGeom>
        </p:spPr>
      </p:pic>
      <p:pic>
        <p:nvPicPr>
          <p:cNvPr id="7" name="Picture 7">
            <a:extLst>
              <a:ext uri="{FF2B5EF4-FFF2-40B4-BE49-F238E27FC236}">
                <a16:creationId xmlns:a16="http://schemas.microsoft.com/office/drawing/2014/main" id="{3E92EFBD-42D9-4A4C-51F4-896AF3109C87}"/>
              </a:ext>
            </a:extLst>
          </p:cNvPr>
          <p:cNvPicPr>
            <a:picLocks noChangeAspect="1"/>
          </p:cNvPicPr>
          <p:nvPr/>
        </p:nvPicPr>
        <p:blipFill>
          <a:blip r:embed="rId6"/>
          <a:stretch>
            <a:fillRect/>
          </a:stretch>
        </p:blipFill>
        <p:spPr>
          <a:xfrm>
            <a:off x="4746090" y="6441275"/>
            <a:ext cx="686635" cy="697992"/>
          </a:xfrm>
          <a:prstGeom prst="rect">
            <a:avLst/>
          </a:prstGeom>
        </p:spPr>
      </p:pic>
      <p:sp>
        <p:nvSpPr>
          <p:cNvPr id="10" name="TextBox 9">
            <a:extLst>
              <a:ext uri="{FF2B5EF4-FFF2-40B4-BE49-F238E27FC236}">
                <a16:creationId xmlns:a16="http://schemas.microsoft.com/office/drawing/2014/main" id="{D946FE03-7F2C-5640-C419-1A43782C584D}"/>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2268963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CB539B9D-3C47-9D4F-A88F-356334C2AB59}"/>
              </a:ext>
            </a:extLst>
          </p:cNvPr>
          <p:cNvSpPr txBox="1"/>
          <p:nvPr/>
        </p:nvSpPr>
        <p:spPr>
          <a:xfrm>
            <a:off x="453331" y="1396925"/>
            <a:ext cx="7097341" cy="58564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b="1">
              <a:latin typeface="Century Gothic"/>
              <a:cs typeface="Calibri" panose="020F0502020204030204"/>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Use </a:t>
            </a:r>
            <a:r>
              <a:rPr lang="en-US" b="1">
                <a:latin typeface="Century Gothic"/>
              </a:rPr>
              <a:t>microwave</a:t>
            </a:r>
            <a:r>
              <a:rPr lang="en-US">
                <a:latin typeface="Century Gothic"/>
              </a:rPr>
              <a:t>, </a:t>
            </a:r>
            <a:r>
              <a:rPr lang="en-US" b="1">
                <a:latin typeface="Century Gothic"/>
              </a:rPr>
              <a:t>toaster oven</a:t>
            </a:r>
            <a:r>
              <a:rPr lang="en-US">
                <a:latin typeface="Century Gothic"/>
              </a:rPr>
              <a:t>, or </a:t>
            </a:r>
            <a:r>
              <a:rPr lang="en-US" b="1">
                <a:latin typeface="Century Gothic"/>
              </a:rPr>
              <a:t>crock pot</a:t>
            </a:r>
            <a:r>
              <a:rPr lang="en-US">
                <a:latin typeface="Century Gothic"/>
              </a:rPr>
              <a:t> to make meals. </a:t>
            </a:r>
          </a:p>
          <a:p>
            <a:pPr>
              <a:lnSpc>
                <a:spcPct val="150000"/>
              </a:lnSpc>
            </a:pPr>
            <a:r>
              <a:rPr lang="en-US">
                <a:latin typeface="Century Gothic"/>
              </a:rPr>
              <a:t>   </a:t>
            </a:r>
            <a:r>
              <a:rPr lang="en-US" b="1">
                <a:latin typeface="Century Gothic"/>
              </a:rPr>
              <a:t>Freeze extra</a:t>
            </a:r>
            <a:r>
              <a:rPr lang="en-US">
                <a:latin typeface="Century Gothic"/>
              </a:rPr>
              <a:t> for quick reheating later </a:t>
            </a:r>
            <a:endParaRPr lang="en-US"/>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a:t>
            </a:r>
            <a:r>
              <a:rPr lang="en-US" b="1">
                <a:latin typeface="Century Gothic"/>
              </a:rPr>
              <a:t>Sit</a:t>
            </a:r>
            <a:r>
              <a:rPr lang="en-US">
                <a:latin typeface="Century Gothic"/>
              </a:rPr>
              <a:t> while </a:t>
            </a:r>
            <a:r>
              <a:rPr lang="en-US" b="1">
                <a:latin typeface="Century Gothic"/>
              </a:rPr>
              <a:t>preparing food</a:t>
            </a:r>
            <a:r>
              <a:rPr lang="en-US">
                <a:latin typeface="Century Gothic"/>
              </a:rPr>
              <a:t> to conserve your energy</a:t>
            </a:r>
            <a:endParaRPr lang="en-US">
              <a:latin typeface="Century Gothic"/>
              <a:cs typeface="Calibri"/>
            </a:endParaRPr>
          </a:p>
        </p:txBody>
      </p:sp>
      <p:sp>
        <p:nvSpPr>
          <p:cNvPr id="5" name="TextBox 4">
            <a:extLst>
              <a:ext uri="{FF2B5EF4-FFF2-40B4-BE49-F238E27FC236}">
                <a16:creationId xmlns:a16="http://schemas.microsoft.com/office/drawing/2014/main" id="{47E34106-1861-7141-AD82-9AB2BB27D840}"/>
              </a:ext>
            </a:extLst>
          </p:cNvPr>
          <p:cNvSpPr txBox="1"/>
          <p:nvPr/>
        </p:nvSpPr>
        <p:spPr>
          <a:xfrm>
            <a:off x="2038420" y="881"/>
            <a:ext cx="339487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3. Preparing Food</a:t>
            </a:r>
            <a:endParaRPr lang="en-US"/>
          </a:p>
        </p:txBody>
      </p:sp>
      <p:pic>
        <p:nvPicPr>
          <p:cNvPr id="9" name="Picture 11">
            <a:extLst>
              <a:ext uri="{FF2B5EF4-FFF2-40B4-BE49-F238E27FC236}">
                <a16:creationId xmlns:a16="http://schemas.microsoft.com/office/drawing/2014/main" id="{51D07A7F-7FA0-7550-7ED8-69801ACDC8D5}"/>
              </a:ext>
            </a:extLst>
          </p:cNvPr>
          <p:cNvPicPr>
            <a:picLocks noChangeAspect="1"/>
          </p:cNvPicPr>
          <p:nvPr/>
        </p:nvPicPr>
        <p:blipFill>
          <a:blip r:embed="rId3"/>
          <a:stretch>
            <a:fillRect/>
          </a:stretch>
        </p:blipFill>
        <p:spPr>
          <a:xfrm>
            <a:off x="1194468" y="36154"/>
            <a:ext cx="1013931" cy="1159421"/>
          </a:xfrm>
          <a:prstGeom prst="rect">
            <a:avLst/>
          </a:prstGeom>
        </p:spPr>
      </p:pic>
      <p:pic>
        <p:nvPicPr>
          <p:cNvPr id="10" name="Picture 10">
            <a:extLst>
              <a:ext uri="{FF2B5EF4-FFF2-40B4-BE49-F238E27FC236}">
                <a16:creationId xmlns:a16="http://schemas.microsoft.com/office/drawing/2014/main" id="{34C4781C-51D9-1F48-7DBE-1FC2AE1A2061}"/>
              </a:ext>
            </a:extLst>
          </p:cNvPr>
          <p:cNvPicPr>
            <a:picLocks noChangeAspect="1"/>
          </p:cNvPicPr>
          <p:nvPr/>
        </p:nvPicPr>
        <p:blipFill>
          <a:blip r:embed="rId4"/>
          <a:stretch>
            <a:fillRect/>
          </a:stretch>
        </p:blipFill>
        <p:spPr>
          <a:xfrm>
            <a:off x="1320452" y="2361897"/>
            <a:ext cx="893593" cy="893413"/>
          </a:xfrm>
          <a:prstGeom prst="rect">
            <a:avLst/>
          </a:prstGeom>
        </p:spPr>
      </p:pic>
      <p:pic>
        <p:nvPicPr>
          <p:cNvPr id="11" name="Picture 11">
            <a:extLst>
              <a:ext uri="{FF2B5EF4-FFF2-40B4-BE49-F238E27FC236}">
                <a16:creationId xmlns:a16="http://schemas.microsoft.com/office/drawing/2014/main" id="{A7472021-8EDC-57A4-A307-F2090390ECC0}"/>
              </a:ext>
            </a:extLst>
          </p:cNvPr>
          <p:cNvPicPr>
            <a:picLocks noChangeAspect="1"/>
          </p:cNvPicPr>
          <p:nvPr/>
        </p:nvPicPr>
        <p:blipFill>
          <a:blip r:embed="rId5"/>
          <a:stretch>
            <a:fillRect/>
          </a:stretch>
        </p:blipFill>
        <p:spPr>
          <a:xfrm>
            <a:off x="2708699" y="2310550"/>
            <a:ext cx="928086" cy="939395"/>
          </a:xfrm>
          <a:prstGeom prst="rect">
            <a:avLst/>
          </a:prstGeom>
        </p:spPr>
      </p:pic>
      <p:pic>
        <p:nvPicPr>
          <p:cNvPr id="12" name="Picture 12">
            <a:extLst>
              <a:ext uri="{FF2B5EF4-FFF2-40B4-BE49-F238E27FC236}">
                <a16:creationId xmlns:a16="http://schemas.microsoft.com/office/drawing/2014/main" id="{B982AC99-1668-AD0D-3553-83329C1FCDD5}"/>
              </a:ext>
            </a:extLst>
          </p:cNvPr>
          <p:cNvPicPr>
            <a:picLocks noChangeAspect="1"/>
          </p:cNvPicPr>
          <p:nvPr/>
        </p:nvPicPr>
        <p:blipFill>
          <a:blip r:embed="rId6"/>
          <a:stretch>
            <a:fillRect/>
          </a:stretch>
        </p:blipFill>
        <p:spPr>
          <a:xfrm>
            <a:off x="4197107" y="2129381"/>
            <a:ext cx="1307507" cy="1307244"/>
          </a:xfrm>
          <a:prstGeom prst="rect">
            <a:avLst/>
          </a:prstGeom>
        </p:spPr>
      </p:pic>
      <p:pic>
        <p:nvPicPr>
          <p:cNvPr id="14" name="Picture 6">
            <a:extLst>
              <a:ext uri="{FF2B5EF4-FFF2-40B4-BE49-F238E27FC236}">
                <a16:creationId xmlns:a16="http://schemas.microsoft.com/office/drawing/2014/main" id="{525C5DAB-D05F-D223-1625-5DC4D7F7A732}"/>
              </a:ext>
            </a:extLst>
          </p:cNvPr>
          <p:cNvPicPr>
            <a:picLocks noChangeAspect="1"/>
          </p:cNvPicPr>
          <p:nvPr/>
        </p:nvPicPr>
        <p:blipFill>
          <a:blip r:embed="rId7"/>
          <a:stretch>
            <a:fillRect/>
          </a:stretch>
        </p:blipFill>
        <p:spPr>
          <a:xfrm>
            <a:off x="2247187" y="6160128"/>
            <a:ext cx="686015" cy="707927"/>
          </a:xfrm>
          <a:prstGeom prst="rect">
            <a:avLst/>
          </a:prstGeom>
        </p:spPr>
      </p:pic>
      <p:pic>
        <p:nvPicPr>
          <p:cNvPr id="16" name="Picture 8" descr="Icon&#10;&#10;Description automatically generated">
            <a:extLst>
              <a:ext uri="{FF2B5EF4-FFF2-40B4-BE49-F238E27FC236}">
                <a16:creationId xmlns:a16="http://schemas.microsoft.com/office/drawing/2014/main" id="{8A176A6A-2B3B-574A-75ED-FA3CBC5EADAA}"/>
              </a:ext>
            </a:extLst>
          </p:cNvPr>
          <p:cNvPicPr>
            <a:picLocks noChangeAspect="1"/>
          </p:cNvPicPr>
          <p:nvPr/>
        </p:nvPicPr>
        <p:blipFill>
          <a:blip r:embed="rId8"/>
          <a:stretch>
            <a:fillRect/>
          </a:stretch>
        </p:blipFill>
        <p:spPr>
          <a:xfrm>
            <a:off x="693133" y="6090647"/>
            <a:ext cx="620973" cy="632055"/>
          </a:xfrm>
          <a:prstGeom prst="rect">
            <a:avLst/>
          </a:prstGeom>
        </p:spPr>
      </p:pic>
      <p:sp>
        <p:nvSpPr>
          <p:cNvPr id="4" name="TextBox 3">
            <a:extLst>
              <a:ext uri="{FF2B5EF4-FFF2-40B4-BE49-F238E27FC236}">
                <a16:creationId xmlns:a16="http://schemas.microsoft.com/office/drawing/2014/main" id="{B3671900-C268-8BEA-D118-6194B24B18A6}"/>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spTree>
    <p:extLst>
      <p:ext uri="{BB962C8B-B14F-4D97-AF65-F5344CB8AC3E}">
        <p14:creationId xmlns:p14="http://schemas.microsoft.com/office/powerpoint/2010/main" val="919120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539B9D-3C47-9D4F-A88F-356334C2AB59}"/>
              </a:ext>
            </a:extLst>
          </p:cNvPr>
          <p:cNvSpPr txBox="1"/>
          <p:nvPr/>
        </p:nvSpPr>
        <p:spPr>
          <a:xfrm>
            <a:off x="143723" y="1425793"/>
            <a:ext cx="7489044" cy="8349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a:latin typeface="Century Gothic"/>
              </a:rPr>
              <a:t>□ Use a </a:t>
            </a:r>
            <a:r>
              <a:rPr lang="en-US" b="1">
                <a:latin typeface="Century Gothic"/>
              </a:rPr>
              <a:t>rocker knife</a:t>
            </a:r>
            <a:r>
              <a:rPr lang="en-US">
                <a:latin typeface="Century Gothic"/>
              </a:rPr>
              <a:t> to cut food </a:t>
            </a:r>
            <a:endParaRPr lang="en-US">
              <a:latin typeface="Calibri" panose="020F0502020204030204"/>
              <a:cs typeface="Calibri" panose="020F0502020204030204"/>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Use </a:t>
            </a:r>
            <a:r>
              <a:rPr lang="en-US" b="1">
                <a:latin typeface="Century Gothic"/>
              </a:rPr>
              <a:t>built-up utensils</a:t>
            </a:r>
            <a:r>
              <a:rPr lang="en-US">
                <a:latin typeface="Century Gothic"/>
              </a:rPr>
              <a:t> if you have difficulty grasping small items</a:t>
            </a:r>
            <a:endParaRPr lang="en-US">
              <a:cs typeface="Calibri"/>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Use your </a:t>
            </a:r>
            <a:r>
              <a:rPr lang="en-US" b="1">
                <a:latin typeface="Century Gothic"/>
              </a:rPr>
              <a:t>walker to transport food</a:t>
            </a:r>
            <a:r>
              <a:rPr lang="en-US">
                <a:latin typeface="Century Gothic"/>
              </a:rPr>
              <a:t> from the kitchen to the table </a:t>
            </a:r>
            <a:endParaRPr lang="en-US">
              <a:latin typeface="Century Gothic"/>
              <a:cs typeface="Calibri"/>
            </a:endParaRPr>
          </a:p>
          <a:p>
            <a:pPr>
              <a:lnSpc>
                <a:spcPct val="150000"/>
              </a:lnSpc>
            </a:pPr>
            <a:endParaRPr lang="en-US">
              <a:latin typeface="Century Gothic"/>
              <a:cs typeface="Calibri"/>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endParaRPr lang="en-US">
              <a:latin typeface="Century Gothic"/>
            </a:endParaRPr>
          </a:p>
          <a:p>
            <a:pPr>
              <a:lnSpc>
                <a:spcPct val="150000"/>
              </a:lnSpc>
            </a:pPr>
            <a:r>
              <a:rPr lang="en-US">
                <a:latin typeface="Century Gothic"/>
              </a:rPr>
              <a:t>□ Put a </a:t>
            </a:r>
            <a:r>
              <a:rPr lang="en-US" b="1">
                <a:latin typeface="Century Gothic"/>
              </a:rPr>
              <a:t>saucer under cups</a:t>
            </a:r>
            <a:r>
              <a:rPr lang="en-US">
                <a:latin typeface="Century Gothic"/>
              </a:rPr>
              <a:t>/bowls when transporting to the table</a:t>
            </a:r>
            <a:endParaRPr lang="en-US">
              <a:latin typeface="Century Gothic"/>
              <a:cs typeface="Calibri"/>
            </a:endParaRPr>
          </a:p>
          <a:p>
            <a:pPr>
              <a:lnSpc>
                <a:spcPct val="150000"/>
              </a:lnSpc>
            </a:pPr>
            <a:endParaRPr lang="en-US">
              <a:latin typeface="Century Gothic"/>
              <a:cs typeface="Calibri"/>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5" name="TextBox 4">
            <a:extLst>
              <a:ext uri="{FF2B5EF4-FFF2-40B4-BE49-F238E27FC236}">
                <a16:creationId xmlns:a16="http://schemas.microsoft.com/office/drawing/2014/main" id="{B3F6D558-5089-706C-E4C0-B25F62492076}"/>
              </a:ext>
            </a:extLst>
          </p:cNvPr>
          <p:cNvSpPr txBox="1"/>
          <p:nvPr/>
        </p:nvSpPr>
        <p:spPr>
          <a:xfrm>
            <a:off x="2792953" y="39490"/>
            <a:ext cx="62558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4. Eating</a:t>
            </a:r>
            <a:endParaRPr lang="en-US"/>
          </a:p>
        </p:txBody>
      </p:sp>
      <p:pic>
        <p:nvPicPr>
          <p:cNvPr id="9" name="Picture 13">
            <a:extLst>
              <a:ext uri="{FF2B5EF4-FFF2-40B4-BE49-F238E27FC236}">
                <a16:creationId xmlns:a16="http://schemas.microsoft.com/office/drawing/2014/main" id="{634B30AF-742C-7CBC-B29A-75790C21E037}"/>
              </a:ext>
            </a:extLst>
          </p:cNvPr>
          <p:cNvPicPr>
            <a:picLocks noChangeAspect="1"/>
          </p:cNvPicPr>
          <p:nvPr/>
        </p:nvPicPr>
        <p:blipFill>
          <a:blip r:embed="rId3"/>
          <a:stretch>
            <a:fillRect/>
          </a:stretch>
        </p:blipFill>
        <p:spPr>
          <a:xfrm>
            <a:off x="4816241" y="35603"/>
            <a:ext cx="993572" cy="973469"/>
          </a:xfrm>
          <a:prstGeom prst="rect">
            <a:avLst/>
          </a:prstGeom>
        </p:spPr>
      </p:pic>
      <p:pic>
        <p:nvPicPr>
          <p:cNvPr id="8" name="Picture 9">
            <a:extLst>
              <a:ext uri="{FF2B5EF4-FFF2-40B4-BE49-F238E27FC236}">
                <a16:creationId xmlns:a16="http://schemas.microsoft.com/office/drawing/2014/main" id="{837E7ED0-C354-C854-9B6E-D7568BF477F0}"/>
              </a:ext>
            </a:extLst>
          </p:cNvPr>
          <p:cNvPicPr>
            <a:picLocks noChangeAspect="1"/>
          </p:cNvPicPr>
          <p:nvPr/>
        </p:nvPicPr>
        <p:blipFill>
          <a:blip r:embed="rId4"/>
          <a:stretch>
            <a:fillRect/>
          </a:stretch>
        </p:blipFill>
        <p:spPr>
          <a:xfrm>
            <a:off x="972856" y="8209198"/>
            <a:ext cx="847602" cy="847432"/>
          </a:xfrm>
          <a:prstGeom prst="rect">
            <a:avLst/>
          </a:prstGeom>
        </p:spPr>
      </p:pic>
      <p:pic>
        <p:nvPicPr>
          <p:cNvPr id="11" name="Picture 14">
            <a:extLst>
              <a:ext uri="{FF2B5EF4-FFF2-40B4-BE49-F238E27FC236}">
                <a16:creationId xmlns:a16="http://schemas.microsoft.com/office/drawing/2014/main" id="{540AF138-58BA-C4DC-0A41-B488FAC1998E}"/>
              </a:ext>
            </a:extLst>
          </p:cNvPr>
          <p:cNvPicPr>
            <a:picLocks noChangeAspect="1"/>
          </p:cNvPicPr>
          <p:nvPr/>
        </p:nvPicPr>
        <p:blipFill>
          <a:blip r:embed="rId5"/>
          <a:stretch>
            <a:fillRect/>
          </a:stretch>
        </p:blipFill>
        <p:spPr>
          <a:xfrm>
            <a:off x="2286180" y="8146564"/>
            <a:ext cx="802306" cy="791677"/>
          </a:xfrm>
          <a:prstGeom prst="rect">
            <a:avLst/>
          </a:prstGeom>
        </p:spPr>
      </p:pic>
      <p:sp>
        <p:nvSpPr>
          <p:cNvPr id="4" name="TextBox 3">
            <a:extLst>
              <a:ext uri="{FF2B5EF4-FFF2-40B4-BE49-F238E27FC236}">
                <a16:creationId xmlns:a16="http://schemas.microsoft.com/office/drawing/2014/main" id="{046792D3-D358-9E7D-E1CE-208C703879EB}"/>
              </a:ext>
            </a:extLst>
          </p:cNvPr>
          <p:cNvSpPr txBox="1"/>
          <p:nvPr/>
        </p:nvSpPr>
        <p:spPr>
          <a:xfrm>
            <a:off x="4192" y="9818843"/>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Adapted from: Bruyere Continuing Care. (2020). Occupational Therapy Kitchen Safety Information. </a:t>
            </a:r>
            <a:endParaRPr lang="en-US" dirty="0"/>
          </a:p>
        </p:txBody>
      </p:sp>
      <p:pic>
        <p:nvPicPr>
          <p:cNvPr id="12" name="Picture 11">
            <a:extLst>
              <a:ext uri="{FF2B5EF4-FFF2-40B4-BE49-F238E27FC236}">
                <a16:creationId xmlns:a16="http://schemas.microsoft.com/office/drawing/2014/main" id="{E2EDBF13-BF62-03DD-6688-A6A8DCD82DEB}"/>
              </a:ext>
            </a:extLst>
          </p:cNvPr>
          <p:cNvPicPr>
            <a:picLocks noChangeAspect="1"/>
          </p:cNvPicPr>
          <p:nvPr/>
        </p:nvPicPr>
        <p:blipFill>
          <a:blip r:embed="rId6"/>
          <a:stretch>
            <a:fillRect/>
          </a:stretch>
        </p:blipFill>
        <p:spPr>
          <a:xfrm>
            <a:off x="1118173" y="3049493"/>
            <a:ext cx="1078310" cy="1066801"/>
          </a:xfrm>
          <a:prstGeom prst="rect">
            <a:avLst/>
          </a:prstGeom>
        </p:spPr>
      </p:pic>
      <p:pic>
        <p:nvPicPr>
          <p:cNvPr id="16" name="Picture 15">
            <a:extLst>
              <a:ext uri="{FF2B5EF4-FFF2-40B4-BE49-F238E27FC236}">
                <a16:creationId xmlns:a16="http://schemas.microsoft.com/office/drawing/2014/main" id="{DDEB525D-6829-E05A-F078-E58623BB5C26}"/>
              </a:ext>
            </a:extLst>
          </p:cNvPr>
          <p:cNvPicPr>
            <a:picLocks noChangeAspect="1"/>
          </p:cNvPicPr>
          <p:nvPr/>
        </p:nvPicPr>
        <p:blipFill>
          <a:blip r:embed="rId7"/>
          <a:stretch>
            <a:fillRect/>
          </a:stretch>
        </p:blipFill>
        <p:spPr>
          <a:xfrm>
            <a:off x="1744738" y="5076513"/>
            <a:ext cx="1845684" cy="1866651"/>
          </a:xfrm>
          <a:prstGeom prst="rect">
            <a:avLst/>
          </a:prstGeom>
        </p:spPr>
      </p:pic>
      <p:pic>
        <p:nvPicPr>
          <p:cNvPr id="17" name="Picture 16">
            <a:extLst>
              <a:ext uri="{FF2B5EF4-FFF2-40B4-BE49-F238E27FC236}">
                <a16:creationId xmlns:a16="http://schemas.microsoft.com/office/drawing/2014/main" id="{48EA98C3-B11D-04FA-D6B2-494CF308EFCD}"/>
              </a:ext>
            </a:extLst>
          </p:cNvPr>
          <p:cNvPicPr>
            <a:picLocks noChangeAspect="1"/>
          </p:cNvPicPr>
          <p:nvPr/>
        </p:nvPicPr>
        <p:blipFill>
          <a:blip r:embed="rId8"/>
          <a:stretch>
            <a:fillRect/>
          </a:stretch>
        </p:blipFill>
        <p:spPr>
          <a:xfrm>
            <a:off x="2665114" y="5076513"/>
            <a:ext cx="628848" cy="628525"/>
          </a:xfrm>
          <a:prstGeom prst="rect">
            <a:avLst/>
          </a:prstGeom>
        </p:spPr>
      </p:pic>
    </p:spTree>
    <p:extLst>
      <p:ext uri="{BB962C8B-B14F-4D97-AF65-F5344CB8AC3E}">
        <p14:creationId xmlns:p14="http://schemas.microsoft.com/office/powerpoint/2010/main" val="55398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63DA5E-4201-4AA5-B0AB-AA95289066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865B05-01EB-41AE-AC81-0CD89C5B3B26}">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3.xml><?xml version="1.0" encoding="utf-8"?>
<ds:datastoreItem xmlns:ds="http://schemas.openxmlformats.org/officeDocument/2006/customXml" ds:itemID="{BAC7C28B-F72D-438E-90C4-19C7EE8C00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1765</Words>
  <Application>Microsoft Office PowerPoint</Application>
  <PresentationFormat>Custom</PresentationFormat>
  <Paragraphs>465</Paragraphs>
  <Slides>25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Calibri Light</vt:lpstr>
      <vt:lpstr>Century Gothic</vt:lpstr>
      <vt:lpstr>Segoe UI</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74</cp:revision>
  <dcterms:created xsi:type="dcterms:W3CDTF">2023-02-10T20:27:58Z</dcterms:created>
  <dcterms:modified xsi:type="dcterms:W3CDTF">2024-12-02T19:53:24Z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